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5"/>
  </p:notesMasterIdLst>
  <p:sldIdLst>
    <p:sldId id="1563" r:id="rId2"/>
    <p:sldId id="1564" r:id="rId3"/>
    <p:sldId id="259" r:id="rId4"/>
    <p:sldId id="260" r:id="rId5"/>
    <p:sldId id="1567" r:id="rId6"/>
    <p:sldId id="262" r:id="rId7"/>
    <p:sldId id="263" r:id="rId8"/>
    <p:sldId id="1568" r:id="rId9"/>
    <p:sldId id="267" r:id="rId10"/>
    <p:sldId id="268" r:id="rId11"/>
    <p:sldId id="269"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415" r:id="rId34"/>
    <p:sldId id="292" r:id="rId35"/>
    <p:sldId id="293" r:id="rId36"/>
    <p:sldId id="294" r:id="rId37"/>
    <p:sldId id="295" r:id="rId38"/>
    <p:sldId id="298" r:id="rId39"/>
    <p:sldId id="1569" r:id="rId40"/>
    <p:sldId id="1570" r:id="rId41"/>
    <p:sldId id="1571" r:id="rId42"/>
    <p:sldId id="1572" r:id="rId43"/>
    <p:sldId id="1573" r:id="rId44"/>
    <p:sldId id="305" r:id="rId45"/>
    <p:sldId id="306" r:id="rId46"/>
    <p:sldId id="307" r:id="rId47"/>
    <p:sldId id="308" r:id="rId48"/>
    <p:sldId id="309" r:id="rId49"/>
    <p:sldId id="310" r:id="rId50"/>
    <p:sldId id="311" r:id="rId51"/>
    <p:sldId id="312" r:id="rId52"/>
    <p:sldId id="313" r:id="rId53"/>
    <p:sldId id="1577" r:id="rId54"/>
    <p:sldId id="316" r:id="rId55"/>
    <p:sldId id="317" r:id="rId56"/>
    <p:sldId id="318" r:id="rId57"/>
    <p:sldId id="319" r:id="rId58"/>
    <p:sldId id="320" r:id="rId59"/>
    <p:sldId id="321" r:id="rId60"/>
    <p:sldId id="322" r:id="rId61"/>
    <p:sldId id="323" r:id="rId62"/>
    <p:sldId id="324" r:id="rId63"/>
    <p:sldId id="325" r:id="rId64"/>
    <p:sldId id="326" r:id="rId65"/>
    <p:sldId id="327" r:id="rId66"/>
    <p:sldId id="328" r:id="rId67"/>
    <p:sldId id="329" r:id="rId68"/>
    <p:sldId id="330" r:id="rId69"/>
    <p:sldId id="331" r:id="rId70"/>
    <p:sldId id="332" r:id="rId71"/>
    <p:sldId id="333" r:id="rId72"/>
    <p:sldId id="334" r:id="rId73"/>
    <p:sldId id="335" r:id="rId74"/>
    <p:sldId id="336" r:id="rId75"/>
    <p:sldId id="337" r:id="rId76"/>
    <p:sldId id="338" r:id="rId77"/>
    <p:sldId id="339" r:id="rId78"/>
    <p:sldId id="340" r:id="rId79"/>
    <p:sldId id="341" r:id="rId80"/>
    <p:sldId id="414" r:id="rId81"/>
    <p:sldId id="343" r:id="rId82"/>
    <p:sldId id="344" r:id="rId83"/>
    <p:sldId id="345" r:id="rId84"/>
    <p:sldId id="346" r:id="rId85"/>
    <p:sldId id="347" r:id="rId86"/>
    <p:sldId id="348" r:id="rId87"/>
    <p:sldId id="349" r:id="rId88"/>
    <p:sldId id="350" r:id="rId89"/>
    <p:sldId id="351" r:id="rId90"/>
    <p:sldId id="352" r:id="rId91"/>
    <p:sldId id="353" r:id="rId92"/>
    <p:sldId id="354" r:id="rId93"/>
    <p:sldId id="355" r:id="rId94"/>
    <p:sldId id="356" r:id="rId95"/>
    <p:sldId id="357" r:id="rId96"/>
    <p:sldId id="359" r:id="rId97"/>
    <p:sldId id="360" r:id="rId98"/>
    <p:sldId id="361" r:id="rId99"/>
    <p:sldId id="362" r:id="rId100"/>
    <p:sldId id="363" r:id="rId101"/>
    <p:sldId id="364" r:id="rId102"/>
    <p:sldId id="365" r:id="rId103"/>
    <p:sldId id="366" r:id="rId104"/>
    <p:sldId id="367" r:id="rId105"/>
    <p:sldId id="368" r:id="rId106"/>
    <p:sldId id="413" r:id="rId107"/>
    <p:sldId id="411" r:id="rId108"/>
    <p:sldId id="412" r:id="rId109"/>
    <p:sldId id="1578" r:id="rId110"/>
    <p:sldId id="370" r:id="rId111"/>
    <p:sldId id="371" r:id="rId112"/>
    <p:sldId id="372" r:id="rId113"/>
    <p:sldId id="373" r:id="rId114"/>
    <p:sldId id="374" r:id="rId115"/>
    <p:sldId id="1565" r:id="rId116"/>
    <p:sldId id="1566" r:id="rId117"/>
    <p:sldId id="380" r:id="rId118"/>
    <p:sldId id="381" r:id="rId119"/>
    <p:sldId id="382" r:id="rId120"/>
    <p:sldId id="383" r:id="rId121"/>
    <p:sldId id="1575" r:id="rId122"/>
    <p:sldId id="385" r:id="rId123"/>
    <p:sldId id="386" r:id="rId124"/>
    <p:sldId id="387" r:id="rId125"/>
    <p:sldId id="388" r:id="rId126"/>
    <p:sldId id="389" r:id="rId127"/>
    <p:sldId id="390" r:id="rId128"/>
    <p:sldId id="391" r:id="rId129"/>
    <p:sldId id="392" r:id="rId130"/>
    <p:sldId id="393" r:id="rId131"/>
    <p:sldId id="394" r:id="rId132"/>
    <p:sldId id="396" r:id="rId133"/>
    <p:sldId id="398" r:id="rId134"/>
    <p:sldId id="400" r:id="rId135"/>
    <p:sldId id="401" r:id="rId136"/>
    <p:sldId id="403" r:id="rId137"/>
    <p:sldId id="404" r:id="rId138"/>
    <p:sldId id="405" r:id="rId139"/>
    <p:sldId id="406" r:id="rId140"/>
    <p:sldId id="407" r:id="rId141"/>
    <p:sldId id="408" r:id="rId142"/>
    <p:sldId id="409" r:id="rId143"/>
    <p:sldId id="1308" r:id="rId14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33CCFF"/>
    <a:srgbClr val="0066FF"/>
    <a:srgbClr val="00FFFF"/>
    <a:srgbClr val="436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656" autoAdjust="0"/>
  </p:normalViewPr>
  <p:slideViewPr>
    <p:cSldViewPr>
      <p:cViewPr>
        <p:scale>
          <a:sx n="83" d="100"/>
          <a:sy n="83" d="100"/>
        </p:scale>
        <p:origin x="1445" y="41"/>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ableStyles" Target="tableStyle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dirty="0"/>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dirty="0"/>
          </a:p>
        </p:txBody>
      </p:sp>
      <p:sp>
        <p:nvSpPr>
          <p:cNvPr id="1638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dirty="0"/>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CB2F0539-9EC9-4780-A158-F51E4183A771}" type="slidenum">
              <a:rPr lang="en-US"/>
              <a:pPr>
                <a:defRPr/>
              </a:pPr>
              <a:t>‹#›</a:t>
            </a:fld>
            <a:endParaRPr lang="en-US" dirty="0"/>
          </a:p>
        </p:txBody>
      </p:sp>
    </p:spTree>
    <p:extLst>
      <p:ext uri="{BB962C8B-B14F-4D97-AF65-F5344CB8AC3E}">
        <p14:creationId xmlns:p14="http://schemas.microsoft.com/office/powerpoint/2010/main" val="14820400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B2F0539-9EC9-4780-A158-F51E4183A771}" type="slidenum">
              <a:rPr lang="en-US" smtClean="0"/>
              <a:pPr>
                <a:defRPr/>
              </a:pPr>
              <a:t>1</a:t>
            </a:fld>
            <a:endParaRPr lang="en-US" dirty="0"/>
          </a:p>
        </p:txBody>
      </p:sp>
    </p:spTree>
    <p:extLst>
      <p:ext uri="{BB962C8B-B14F-4D97-AF65-F5344CB8AC3E}">
        <p14:creationId xmlns:p14="http://schemas.microsoft.com/office/powerpoint/2010/main" val="1114045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D236794B-7F4A-4655-86EB-2C21CD0C441D}" type="slidenum">
              <a:rPr lang="en-US" smtClean="0"/>
              <a:pPr/>
              <a:t>3</a:t>
            </a:fld>
            <a:endParaRPr lang="en-US" dirty="0"/>
          </a:p>
        </p:txBody>
      </p:sp>
      <p:sp>
        <p:nvSpPr>
          <p:cNvPr id="16691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7D9E72C6-4C2D-4851-B27D-244CED38717C}" type="slidenum">
              <a:rPr lang="x-none" sz="1200">
                <a:solidFill>
                  <a:srgbClr val="0000FF"/>
                </a:solidFill>
                <a:latin typeface="Marlett" pitchFamily="2" charset="2"/>
              </a:rPr>
              <a:pPr algn="r" eaLnBrk="0" hangingPunct="0"/>
              <a:t>3</a:t>
            </a:fld>
            <a:endParaRPr lang="en-US" sz="1200" dirty="0">
              <a:solidFill>
                <a:srgbClr val="0000FF"/>
              </a:solidFill>
              <a:latin typeface="Marlett" pitchFamily="2" charset="2"/>
              <a:cs typeface="Arial" charset="0"/>
            </a:endParaRPr>
          </a:p>
        </p:txBody>
      </p:sp>
      <p:sp>
        <p:nvSpPr>
          <p:cNvPr id="166916" name="Rectangle 2"/>
          <p:cNvSpPr>
            <a:spLocks noGrp="1" noRot="1" noChangeAspect="1" noChangeArrowheads="1" noTextEdit="1"/>
          </p:cNvSpPr>
          <p:nvPr>
            <p:ph type="sldImg"/>
          </p:nvPr>
        </p:nvSpPr>
        <p:spPr>
          <a:ln/>
        </p:spPr>
      </p:sp>
      <p:sp>
        <p:nvSpPr>
          <p:cNvPr id="16691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Before we can start looking for practical algorithms to solve interesting problems, we need to understand what can and cannot be done on a multiprocessor. If something can’t be done, then it is prudent not to waste time doing it, and if something can be done in principle, even if we don’t know how to do it efficiently, then that is a good place to expend our energy. The natural place to start is to ask what is the weakest kind of communication or synchronization that we can use to do useful work?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8ADB1683-B136-411E-9DEC-DA81A499062B}" type="slidenum">
              <a:rPr lang="en-US" smtClean="0"/>
              <a:pPr/>
              <a:t>4</a:t>
            </a:fld>
            <a:endParaRPr lang="en-US" dirty="0"/>
          </a:p>
        </p:txBody>
      </p:sp>
      <p:sp>
        <p:nvSpPr>
          <p:cNvPr id="16793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9BA0393D-AE6E-4B46-98EE-F58624764CFD}" type="slidenum">
              <a:rPr lang="x-none" sz="1200">
                <a:solidFill>
                  <a:srgbClr val="0000FF"/>
                </a:solidFill>
                <a:latin typeface="Marlett" pitchFamily="2" charset="2"/>
              </a:rPr>
              <a:pPr algn="r" eaLnBrk="0" hangingPunct="0"/>
              <a:t>4</a:t>
            </a:fld>
            <a:endParaRPr lang="en-US" sz="1200" dirty="0">
              <a:solidFill>
                <a:srgbClr val="0000FF"/>
              </a:solidFill>
              <a:latin typeface="Marlett" pitchFamily="2" charset="2"/>
              <a:cs typeface="Arial" charset="0"/>
            </a:endParaRPr>
          </a:p>
        </p:txBody>
      </p:sp>
      <p:sp>
        <p:nvSpPr>
          <p:cNvPr id="167940" name="Rectangle 2"/>
          <p:cNvSpPr>
            <a:spLocks noGrp="1" noRot="1" noChangeAspect="1" noChangeArrowheads="1" noTextEdit="1"/>
          </p:cNvSpPr>
          <p:nvPr>
            <p:ph type="sldImg"/>
          </p:nvPr>
        </p:nvSpPr>
        <p:spPr>
          <a:ln/>
        </p:spPr>
      </p:sp>
      <p:sp>
        <p:nvSpPr>
          <p:cNvPr id="16794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The foundations of sequential computing were established in the 1930s by Alan Turing and Alonzo Church, who independently formulated what has come to be known as the</a:t>
            </a:r>
          </a:p>
          <a:p>
            <a:pPr eaLnBrk="1" hangingPunct="1"/>
            <a:r>
              <a:rPr lang="en-US" b="1" dirty="0"/>
              <a:t>Church-Turing Thesis</a:t>
            </a:r>
            <a:r>
              <a:rPr lang="en-US" dirty="0"/>
              <a:t>: anything that </a:t>
            </a:r>
            <a:r>
              <a:rPr lang="en-US" b="1" dirty="0"/>
              <a:t>can</a:t>
            </a:r>
            <a:r>
              <a:rPr lang="en-US" dirty="0"/>
              <a:t> be computed, can be computed by a Turing Machine, (or equivalently, by Church's Lambda Calculus). Any problem that cannot be solved by a Turing Machine (such as deciding whether a program halts on any input) is universally considered to be unsolvable by any kind of practical computing device. The Turing Thesis is a </a:t>
            </a:r>
            <a:r>
              <a:rPr lang="en-US" b="1" dirty="0"/>
              <a:t>thesis</a:t>
            </a:r>
            <a:r>
              <a:rPr lang="en-US" dirty="0"/>
              <a:t>, not a theorem, because the notion of ``what is computable'' can never be defined in a precise, mathematically rigorous way.</a:t>
            </a:r>
          </a:p>
          <a:p>
            <a:pPr eaLnBrk="1" hangingPunct="1"/>
            <a:r>
              <a:rPr lang="en-US" dirty="0"/>
              <a:t>Nevertheless, just about everyone believes it.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p>
            <a:fld id="{43E15FB0-610C-4BF5-835A-283BFC30AF02}" type="slidenum">
              <a:rPr lang="en-US" smtClean="0"/>
              <a:pPr/>
              <a:t>5</a:t>
            </a:fld>
            <a:endParaRPr lang="en-US" dirty="0"/>
          </a:p>
        </p:txBody>
      </p:sp>
      <p:sp>
        <p:nvSpPr>
          <p:cNvPr id="16896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E7FB6EF7-4888-4501-8058-5AA7646758F3}" type="slidenum">
              <a:rPr lang="x-none" sz="1200">
                <a:solidFill>
                  <a:srgbClr val="0000FF"/>
                </a:solidFill>
                <a:latin typeface="Marlett" pitchFamily="2" charset="2"/>
              </a:rPr>
              <a:pPr algn="r" eaLnBrk="0" hangingPunct="0"/>
              <a:t>5</a:t>
            </a:fld>
            <a:endParaRPr lang="en-US" sz="1200" dirty="0">
              <a:solidFill>
                <a:srgbClr val="0000FF"/>
              </a:solidFill>
              <a:latin typeface="Marlett" pitchFamily="2" charset="2"/>
              <a:cs typeface="Arial" charset="0"/>
            </a:endParaRPr>
          </a:p>
        </p:txBody>
      </p:sp>
      <p:sp>
        <p:nvSpPr>
          <p:cNvPr id="168964" name="Rectangle 2"/>
          <p:cNvSpPr>
            <a:spLocks noGrp="1" noRot="1" noChangeAspect="1" noChangeArrowheads="1" noTextEdit="1"/>
          </p:cNvSpPr>
          <p:nvPr>
            <p:ph type="sldImg"/>
          </p:nvPr>
        </p:nvSpPr>
        <p:spPr>
          <a:ln/>
        </p:spPr>
      </p:sp>
      <p:sp>
        <p:nvSpPr>
          <p:cNvPr id="16896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The classical theory of sequential computing is (for the most part) not concerned with efficiency: to show that a problem is computable, it is enough to show that it can be solved by a Turing Machine. There is little incentive to make such a Turing Machine efficient, because a Turing Machine is not a practical means of computation. This is a feature, not a bug.</a:t>
            </a:r>
          </a:p>
        </p:txBody>
      </p:sp>
    </p:spTree>
    <p:extLst>
      <p:ext uri="{BB962C8B-B14F-4D97-AF65-F5344CB8AC3E}">
        <p14:creationId xmlns:p14="http://schemas.microsoft.com/office/powerpoint/2010/main" val="2682464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C6BC319A-EA4D-4ABE-B6A0-FCD9A7B4055F}" type="slidenum">
              <a:rPr lang="en-US" smtClean="0"/>
              <a:pPr/>
              <a:t>6</a:t>
            </a:fld>
            <a:endParaRPr lang="en-US" dirty="0"/>
          </a:p>
        </p:txBody>
      </p:sp>
      <p:sp>
        <p:nvSpPr>
          <p:cNvPr id="16998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792AF19A-D7BC-4048-8495-18A90AC5D09E}" type="slidenum">
              <a:rPr lang="x-none" sz="1200">
                <a:solidFill>
                  <a:srgbClr val="0000FF"/>
                </a:solidFill>
                <a:latin typeface="Marlett" pitchFamily="2" charset="2"/>
              </a:rPr>
              <a:pPr algn="r" eaLnBrk="0" hangingPunct="0"/>
              <a:t>6</a:t>
            </a:fld>
            <a:endParaRPr lang="en-US" sz="1200" dirty="0">
              <a:solidFill>
                <a:srgbClr val="0000FF"/>
              </a:solidFill>
              <a:latin typeface="Marlett" pitchFamily="2" charset="2"/>
              <a:cs typeface="Arial" charset="0"/>
            </a:endParaRPr>
          </a:p>
        </p:txBody>
      </p:sp>
      <p:sp>
        <p:nvSpPr>
          <p:cNvPr id="169988" name="Rectangle 2"/>
          <p:cNvSpPr>
            <a:spLocks noGrp="1" noRot="1" noChangeAspect="1" noChangeArrowheads="1" noTextEdit="1"/>
          </p:cNvSpPr>
          <p:nvPr>
            <p:ph type="sldImg"/>
          </p:nvPr>
        </p:nvSpPr>
        <p:spPr>
          <a:ln/>
        </p:spPr>
      </p:sp>
      <p:sp>
        <p:nvSpPr>
          <p:cNvPr id="16998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In the same way, we make little attempt to make our initial constructions efficient. We are interested in understanding whether such constructions exist, and how they work,</a:t>
            </a:r>
          </a:p>
          <a:p>
            <a:pPr eaLnBrk="1" hangingPunct="1"/>
            <a:r>
              <a:rPr lang="en-US" dirty="0"/>
              <a:t>but they are not intended to be a practical model for computation, so we prefer easy-to-understand but inefficient constructions over complicated but efficient ones.</a:t>
            </a:r>
          </a:p>
          <a:p>
            <a:pPr eaLnBrk="1" hangingPunct="1"/>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1A6A2103-57DF-4E75-85D2-184880875738}" type="slidenum">
              <a:rPr lang="en-US" smtClean="0"/>
              <a:pPr/>
              <a:t>7</a:t>
            </a:fld>
            <a:endParaRPr lang="en-US" dirty="0"/>
          </a:p>
        </p:txBody>
      </p:sp>
      <p:sp>
        <p:nvSpPr>
          <p:cNvPr id="17101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2E9862EB-1335-4731-85CA-D2F5B9728B20}" type="slidenum">
              <a:rPr lang="x-none" sz="1200">
                <a:solidFill>
                  <a:srgbClr val="0000FF"/>
                </a:solidFill>
                <a:latin typeface="Marlett" pitchFamily="2" charset="2"/>
              </a:rPr>
              <a:pPr algn="r" eaLnBrk="0" hangingPunct="0"/>
              <a:t>7</a:t>
            </a:fld>
            <a:endParaRPr lang="en-US" sz="1200" dirty="0">
              <a:solidFill>
                <a:srgbClr val="0000FF"/>
              </a:solidFill>
              <a:latin typeface="Marlett" pitchFamily="2" charset="2"/>
              <a:cs typeface="Arial" charset="0"/>
            </a:endParaRPr>
          </a:p>
        </p:txBody>
      </p:sp>
      <p:sp>
        <p:nvSpPr>
          <p:cNvPr id="171012" name="Rectangle 2"/>
          <p:cNvSpPr>
            <a:spLocks noGrp="1" noRot="1" noChangeAspect="1" noChangeArrowheads="1" noTextEdit="1"/>
          </p:cNvSpPr>
          <p:nvPr>
            <p:ph type="sldImg"/>
          </p:nvPr>
        </p:nvSpPr>
        <p:spPr>
          <a:ln/>
        </p:spPr>
      </p:sp>
      <p:sp>
        <p:nvSpPr>
          <p:cNvPr id="17101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A shared-memory computation consists of multiple </a:t>
            </a:r>
            <a:r>
              <a:rPr lang="en-US" b="1" dirty="0"/>
              <a:t>threads, </a:t>
            </a:r>
            <a:r>
              <a:rPr lang="en-US" dirty="0"/>
              <a:t>each of which is a sequential program in its own right. These threads communicate by calling methods of objects that reside in a shared memory. Threads are </a:t>
            </a:r>
            <a:r>
              <a:rPr lang="en-US" b="1" dirty="0"/>
              <a:t>asynchronous, </a:t>
            </a:r>
            <a:r>
              <a:rPr lang="en-US" dirty="0"/>
              <a:t>meaning that they run at different speeds, and any thread can grind to a halt for an unpredictable duration at any time. This notion of asynchrony reflects the realities of modern multiprocessor architectures, where threads delays are unpredictable, ranging from microseconds (cache misses), to milliseconds (page faults) to seconds (scheduling interruptions).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1A6A2103-57DF-4E75-85D2-184880875738}" type="slidenum">
              <a:rPr lang="en-US" smtClean="0"/>
              <a:pPr/>
              <a:t>8</a:t>
            </a:fld>
            <a:endParaRPr lang="en-US" dirty="0"/>
          </a:p>
        </p:txBody>
      </p:sp>
      <p:sp>
        <p:nvSpPr>
          <p:cNvPr id="17101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2E9862EB-1335-4731-85CA-D2F5B9728B20}" type="slidenum">
              <a:rPr lang="x-none" sz="1200">
                <a:solidFill>
                  <a:srgbClr val="0000FF"/>
                </a:solidFill>
                <a:latin typeface="Marlett" pitchFamily="2" charset="2"/>
              </a:rPr>
              <a:pPr algn="r" eaLnBrk="0" hangingPunct="0"/>
              <a:t>8</a:t>
            </a:fld>
            <a:endParaRPr lang="en-US" sz="1200" dirty="0">
              <a:solidFill>
                <a:srgbClr val="0000FF"/>
              </a:solidFill>
              <a:latin typeface="Marlett" pitchFamily="2" charset="2"/>
              <a:cs typeface="Arial" charset="0"/>
            </a:endParaRPr>
          </a:p>
        </p:txBody>
      </p:sp>
      <p:sp>
        <p:nvSpPr>
          <p:cNvPr id="171012" name="Rectangle 2"/>
          <p:cNvSpPr>
            <a:spLocks noGrp="1" noRot="1" noChangeAspect="1" noChangeArrowheads="1" noTextEdit="1"/>
          </p:cNvSpPr>
          <p:nvPr>
            <p:ph type="sldImg"/>
          </p:nvPr>
        </p:nvSpPr>
        <p:spPr>
          <a:ln/>
        </p:spPr>
      </p:sp>
      <p:sp>
        <p:nvSpPr>
          <p:cNvPr id="17101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A shared-memory computation consists of multiple </a:t>
            </a:r>
            <a:r>
              <a:rPr lang="en-US" b="1" dirty="0"/>
              <a:t>threads, </a:t>
            </a:r>
            <a:r>
              <a:rPr lang="en-US" dirty="0"/>
              <a:t>each of which is a sequential program in its own right. These threads communicate by calling methods of objects that reside in a shared memory. Threads are </a:t>
            </a:r>
            <a:r>
              <a:rPr lang="en-US" b="1" dirty="0"/>
              <a:t>asynchronous, </a:t>
            </a:r>
            <a:r>
              <a:rPr lang="en-US" dirty="0"/>
              <a:t>meaning that they run at different speeds, and any thread can grind to a halt for an unpredictable duration at any time. This notion of asynchrony reflects the realities of modern multiprocessor architectures, where threads delays are unpredictable, ranging from microseconds (cache misses), to milliseconds (page faults) to seconds (scheduling interruptions).</a:t>
            </a:r>
          </a:p>
        </p:txBody>
      </p:sp>
    </p:spTree>
    <p:extLst>
      <p:ext uri="{BB962C8B-B14F-4D97-AF65-F5344CB8AC3E}">
        <p14:creationId xmlns:p14="http://schemas.microsoft.com/office/powerpoint/2010/main" val="778917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04E9D929-F9D8-40D3-96EF-FCCD1DAD2FEE}" type="slidenum">
              <a:rPr lang="en-US" smtClean="0"/>
              <a:pPr/>
              <a:t>9</a:t>
            </a:fld>
            <a:endParaRPr lang="en-US" dirty="0"/>
          </a:p>
        </p:txBody>
      </p:sp>
      <p:sp>
        <p:nvSpPr>
          <p:cNvPr id="17510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9F1945F7-E91E-4E2E-A88E-7431BFB0B00E}" type="slidenum">
              <a:rPr lang="x-none" sz="1200">
                <a:solidFill>
                  <a:srgbClr val="0000FF"/>
                </a:solidFill>
                <a:latin typeface="Marlett" pitchFamily="2" charset="2"/>
              </a:rPr>
              <a:pPr algn="r" eaLnBrk="0" hangingPunct="0"/>
              <a:t>9</a:t>
            </a:fld>
            <a:endParaRPr lang="en-US" sz="1200" dirty="0">
              <a:solidFill>
                <a:srgbClr val="0000FF"/>
              </a:solidFill>
              <a:latin typeface="Marlett" pitchFamily="2" charset="2"/>
              <a:cs typeface="Arial" charset="0"/>
            </a:endParaRPr>
          </a:p>
        </p:txBody>
      </p:sp>
      <p:sp>
        <p:nvSpPr>
          <p:cNvPr id="175108" name="Rectangle 2"/>
          <p:cNvSpPr>
            <a:spLocks noGrp="1" noRot="1" noChangeAspect="1" noChangeArrowheads="1" noTextEdit="1"/>
          </p:cNvSpPr>
          <p:nvPr>
            <p:ph type="sldImg"/>
          </p:nvPr>
        </p:nvSpPr>
        <p:spPr>
          <a:ln/>
        </p:spPr>
      </p:sp>
      <p:sp>
        <p:nvSpPr>
          <p:cNvPr id="17510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In this chapter we start with the simplest form of shared-memory computation: concurrent threads apply simple read and write operations to shared variables, called </a:t>
            </a:r>
            <a:r>
              <a:rPr lang="en-US" b="1" dirty="0"/>
              <a:t>registers</a:t>
            </a:r>
            <a:r>
              <a:rPr lang="en-US" dirty="0"/>
              <a:t> for historical reasons. We will start with very simple registers, and we will see how to use them to construct a series of more complex registers.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C89BE695-2883-4406-8FD0-BE371539D76D}" type="slidenum">
              <a:rPr lang="en-US" smtClean="0"/>
              <a:pPr/>
              <a:t>10</a:t>
            </a:fld>
            <a:endParaRPr lang="en-US" dirty="0"/>
          </a:p>
        </p:txBody>
      </p:sp>
      <p:sp>
        <p:nvSpPr>
          <p:cNvPr id="17613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BEF17B7F-88FF-4E71-AEFE-ACA7089754AB}" type="slidenum">
              <a:rPr lang="x-none" sz="1200">
                <a:solidFill>
                  <a:srgbClr val="0000FF"/>
                </a:solidFill>
                <a:latin typeface="Marlett" pitchFamily="2" charset="2"/>
              </a:rPr>
              <a:pPr algn="r" eaLnBrk="0" hangingPunct="0"/>
              <a:t>10</a:t>
            </a:fld>
            <a:endParaRPr lang="en-US" sz="1200" dirty="0">
              <a:solidFill>
                <a:srgbClr val="0000FF"/>
              </a:solidFill>
              <a:latin typeface="Marlett" pitchFamily="2" charset="2"/>
              <a:cs typeface="Arial" charset="0"/>
            </a:endParaRPr>
          </a:p>
        </p:txBody>
      </p:sp>
      <p:sp>
        <p:nvSpPr>
          <p:cNvPr id="176132" name="Rectangle 2"/>
          <p:cNvSpPr>
            <a:spLocks noGrp="1" noRot="1" noChangeAspect="1" noChangeArrowheads="1" noTextEdit="1"/>
          </p:cNvSpPr>
          <p:nvPr>
            <p:ph type="sldImg"/>
          </p:nvPr>
        </p:nvSpPr>
        <p:spPr>
          <a:ln/>
        </p:spPr>
      </p:sp>
      <p:sp>
        <p:nvSpPr>
          <p:cNvPr id="17613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A register’s value can be read by a thread.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EAACFA64-EE74-49F6-98D9-D5F50F5C908D}" type="slidenum">
              <a:rPr lang="en-US" smtClean="0"/>
              <a:pPr/>
              <a:t>11</a:t>
            </a:fld>
            <a:endParaRPr lang="en-US" dirty="0"/>
          </a:p>
        </p:txBody>
      </p:sp>
      <p:sp>
        <p:nvSpPr>
          <p:cNvPr id="17715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B3834A7F-75A1-4B83-A745-0F2969386E1C}" type="slidenum">
              <a:rPr lang="x-none" sz="1200">
                <a:solidFill>
                  <a:srgbClr val="0000FF"/>
                </a:solidFill>
                <a:latin typeface="Marlett" pitchFamily="2" charset="2"/>
              </a:rPr>
              <a:pPr algn="r" eaLnBrk="0" hangingPunct="0"/>
              <a:t>11</a:t>
            </a:fld>
            <a:endParaRPr lang="en-US" sz="1200" dirty="0">
              <a:solidFill>
                <a:srgbClr val="0000FF"/>
              </a:solidFill>
              <a:latin typeface="Marlett" pitchFamily="2" charset="2"/>
              <a:cs typeface="Arial" charset="0"/>
            </a:endParaRPr>
          </a:p>
        </p:txBody>
      </p:sp>
      <p:sp>
        <p:nvSpPr>
          <p:cNvPr id="177156" name="Rectangle 2"/>
          <p:cNvSpPr>
            <a:spLocks noGrp="1" noRot="1" noChangeAspect="1" noChangeArrowheads="1" noTextEdit="1"/>
          </p:cNvSpPr>
          <p:nvPr>
            <p:ph type="sldImg"/>
          </p:nvPr>
        </p:nvSpPr>
        <p:spPr>
          <a:ln/>
        </p:spPr>
      </p:sp>
      <p:sp>
        <p:nvSpPr>
          <p:cNvPr id="17715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Or a register can </a:t>
            </a:r>
            <a:r>
              <a:rPr lang="en-US" b="1" dirty="0"/>
              <a:t>write</a:t>
            </a:r>
            <a:r>
              <a:rPr lang="en-US" dirty="0"/>
              <a:t> a new value.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0B8034E2-D673-4506-A916-9343173A698F}" type="slidenum">
              <a:rPr lang="en-US" smtClean="0"/>
              <a:pPr/>
              <a:t>12</a:t>
            </a:fld>
            <a:endParaRPr lang="en-US" dirty="0"/>
          </a:p>
        </p:txBody>
      </p:sp>
      <p:sp>
        <p:nvSpPr>
          <p:cNvPr id="17920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71CFB68B-3041-4575-8DBA-725D5F36FD7D}" type="slidenum">
              <a:rPr lang="x-none" sz="1200">
                <a:solidFill>
                  <a:srgbClr val="0000FF"/>
                </a:solidFill>
                <a:latin typeface="Marlett" pitchFamily="2" charset="2"/>
              </a:rPr>
              <a:pPr algn="r" eaLnBrk="0" hangingPunct="0"/>
              <a:t>12</a:t>
            </a:fld>
            <a:endParaRPr lang="en-US" sz="1200" dirty="0">
              <a:solidFill>
                <a:srgbClr val="0000FF"/>
              </a:solidFill>
              <a:latin typeface="Marlett" pitchFamily="2" charset="2"/>
              <a:cs typeface="Arial" charset="0"/>
            </a:endParaRPr>
          </a:p>
        </p:txBody>
      </p:sp>
      <p:sp>
        <p:nvSpPr>
          <p:cNvPr id="179204" name="Rectangle 2"/>
          <p:cNvSpPr>
            <a:spLocks noGrp="1" noRot="1" noChangeAspect="1" noChangeArrowheads="1" noTextEdit="1"/>
          </p:cNvSpPr>
          <p:nvPr>
            <p:ph type="sldImg"/>
          </p:nvPr>
        </p:nvSpPr>
        <p:spPr>
          <a:ln/>
        </p:spPr>
      </p:sp>
      <p:sp>
        <p:nvSpPr>
          <p:cNvPr id="17920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An </a:t>
            </a:r>
            <a:r>
              <a:rPr lang="en-US" b="1" dirty="0"/>
              <a:t>m-valued register</a:t>
            </a:r>
            <a:r>
              <a:rPr lang="en-US" dirty="0"/>
              <a:t> is one that can assume </a:t>
            </a:r>
            <a:r>
              <a:rPr lang="en-US" b="1" dirty="0"/>
              <a:t>M</a:t>
            </a:r>
            <a:r>
              <a:rPr lang="en-US" dirty="0"/>
              <a:t> values, and as an important special case, a two-valued register is called a </a:t>
            </a:r>
            <a:r>
              <a:rPr lang="en-US" b="1" dirty="0"/>
              <a:t>Boolean </a:t>
            </a:r>
            <a:r>
              <a:rPr lang="en-US" dirty="0"/>
              <a:t> register. For ease of presentation, register values are shown as integers, but they could be any kind of object (including references to other objects).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85427666-8E4B-46EA-B360-31CFB1D43258}" type="slidenum">
              <a:rPr lang="en-US" smtClean="0"/>
              <a:pPr/>
              <a:t>13</a:t>
            </a:fld>
            <a:endParaRPr lang="en-US" dirty="0"/>
          </a:p>
        </p:txBody>
      </p:sp>
      <p:sp>
        <p:nvSpPr>
          <p:cNvPr id="18022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D2D17166-9491-484B-80B8-34A369672F01}" type="slidenum">
              <a:rPr lang="x-none" sz="1200">
                <a:solidFill>
                  <a:srgbClr val="0000FF"/>
                </a:solidFill>
                <a:latin typeface="Marlett" pitchFamily="2" charset="2"/>
              </a:rPr>
              <a:pPr algn="r" eaLnBrk="0" hangingPunct="0"/>
              <a:t>13</a:t>
            </a:fld>
            <a:endParaRPr lang="en-US" sz="1200" dirty="0">
              <a:solidFill>
                <a:srgbClr val="0000FF"/>
              </a:solidFill>
              <a:latin typeface="Marlett" pitchFamily="2" charset="2"/>
              <a:cs typeface="Arial" charset="0"/>
            </a:endParaRPr>
          </a:p>
        </p:txBody>
      </p:sp>
      <p:sp>
        <p:nvSpPr>
          <p:cNvPr id="180228" name="Rectangle 2"/>
          <p:cNvSpPr>
            <a:spLocks noGrp="1" noRot="1" noChangeAspect="1" noChangeArrowheads="1" noTextEdit="1"/>
          </p:cNvSpPr>
          <p:nvPr>
            <p:ph type="sldImg"/>
          </p:nvPr>
        </p:nvSpPr>
        <p:spPr>
          <a:ln/>
        </p:spPr>
      </p:sp>
      <p:sp>
        <p:nvSpPr>
          <p:cNvPr id="18022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One important distinction is </a:t>
            </a:r>
            <a:r>
              <a:rPr lang="en-US" b="1" dirty="0"/>
              <a:t>how many</a:t>
            </a:r>
            <a:r>
              <a:rPr lang="en-US" dirty="0"/>
              <a:t> threads can access a register. The simplest kind of register is used to communicate between two threads.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59F5267C-9C1D-46FD-9335-9DCB95FF7DA8}" type="slidenum">
              <a:rPr lang="en-US" smtClean="0"/>
              <a:pPr/>
              <a:t>14</a:t>
            </a:fld>
            <a:endParaRPr lang="en-US" dirty="0"/>
          </a:p>
        </p:txBody>
      </p:sp>
      <p:sp>
        <p:nvSpPr>
          <p:cNvPr id="18125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FC06B797-E966-41C5-B505-7CB15E059DB9}" type="slidenum">
              <a:rPr lang="x-none" sz="1200">
                <a:solidFill>
                  <a:srgbClr val="0000FF"/>
                </a:solidFill>
                <a:latin typeface="Marlett" pitchFamily="2" charset="2"/>
              </a:rPr>
              <a:pPr algn="r" eaLnBrk="0" hangingPunct="0"/>
              <a:t>14</a:t>
            </a:fld>
            <a:endParaRPr lang="en-US" sz="1200" dirty="0">
              <a:solidFill>
                <a:srgbClr val="0000FF"/>
              </a:solidFill>
              <a:latin typeface="Marlett" pitchFamily="2" charset="2"/>
              <a:cs typeface="Arial" charset="0"/>
            </a:endParaRPr>
          </a:p>
        </p:txBody>
      </p:sp>
      <p:sp>
        <p:nvSpPr>
          <p:cNvPr id="181252" name="Rectangle 2"/>
          <p:cNvSpPr>
            <a:spLocks noGrp="1" noRot="1" noChangeAspect="1" noChangeArrowheads="1" noTextEdit="1"/>
          </p:cNvSpPr>
          <p:nvPr>
            <p:ph type="sldImg"/>
          </p:nvPr>
        </p:nvSpPr>
        <p:spPr>
          <a:ln/>
        </p:spPr>
      </p:sp>
      <p:sp>
        <p:nvSpPr>
          <p:cNvPr id="18125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It is also common to use a register to allow one thread to announce something to multiple threads via a multi-reader single-writer register.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25E2DC0F-1018-4656-B70D-F538366532EA}" type="slidenum">
              <a:rPr lang="en-US" smtClean="0"/>
              <a:pPr/>
              <a:t>15</a:t>
            </a:fld>
            <a:endParaRPr lang="en-US" dirty="0"/>
          </a:p>
        </p:txBody>
      </p:sp>
      <p:sp>
        <p:nvSpPr>
          <p:cNvPr id="18227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5D17E341-6384-41C1-ADB7-0F90EAC62447}" type="slidenum">
              <a:rPr lang="x-none" sz="1200">
                <a:solidFill>
                  <a:srgbClr val="0000FF"/>
                </a:solidFill>
                <a:latin typeface="Marlett" pitchFamily="2" charset="2"/>
              </a:rPr>
              <a:pPr algn="r" eaLnBrk="0" hangingPunct="0"/>
              <a:t>15</a:t>
            </a:fld>
            <a:endParaRPr lang="en-US" sz="1200" dirty="0">
              <a:solidFill>
                <a:srgbClr val="0000FF"/>
              </a:solidFill>
              <a:latin typeface="Marlett" pitchFamily="2" charset="2"/>
              <a:cs typeface="Arial" charset="0"/>
            </a:endParaRPr>
          </a:p>
        </p:txBody>
      </p:sp>
      <p:sp>
        <p:nvSpPr>
          <p:cNvPr id="182276" name="Rectangle 2"/>
          <p:cNvSpPr>
            <a:spLocks noGrp="1" noRot="1" noChangeAspect="1" noChangeArrowheads="1" noTextEdit="1"/>
          </p:cNvSpPr>
          <p:nvPr>
            <p:ph type="sldImg"/>
          </p:nvPr>
        </p:nvSpPr>
        <p:spPr>
          <a:ln/>
        </p:spPr>
      </p:sp>
      <p:sp>
        <p:nvSpPr>
          <p:cNvPr id="18227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The most general kind of register is a multi-reader multi-writer register that can be read or written by any number of threads.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117B65BD-6C91-483F-97EA-ABF0FC5A5407}" type="slidenum">
              <a:rPr lang="en-US" smtClean="0"/>
              <a:pPr/>
              <a:t>16</a:t>
            </a:fld>
            <a:endParaRPr lang="en-US" dirty="0"/>
          </a:p>
        </p:txBody>
      </p:sp>
      <p:sp>
        <p:nvSpPr>
          <p:cNvPr id="18329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13695B4E-7DC3-4DBB-BA46-385E2846A01B}" type="slidenum">
              <a:rPr lang="x-none" sz="1200">
                <a:solidFill>
                  <a:srgbClr val="0000FF"/>
                </a:solidFill>
                <a:latin typeface="Marlett" pitchFamily="2" charset="2"/>
              </a:rPr>
              <a:pPr algn="r" eaLnBrk="0" hangingPunct="0"/>
              <a:t>16</a:t>
            </a:fld>
            <a:endParaRPr lang="en-US" sz="1200" dirty="0">
              <a:solidFill>
                <a:srgbClr val="0000FF"/>
              </a:solidFill>
              <a:latin typeface="Marlett" pitchFamily="2" charset="2"/>
              <a:cs typeface="Arial" charset="0"/>
            </a:endParaRPr>
          </a:p>
        </p:txBody>
      </p:sp>
      <p:sp>
        <p:nvSpPr>
          <p:cNvPr id="183300" name="Rectangle 2"/>
          <p:cNvSpPr>
            <a:spLocks noGrp="1" noRot="1" noChangeAspect="1" noChangeArrowheads="1" noTextEdit="1"/>
          </p:cNvSpPr>
          <p:nvPr>
            <p:ph type="sldImg"/>
          </p:nvPr>
        </p:nvSpPr>
        <p:spPr>
          <a:ln/>
        </p:spPr>
      </p:sp>
      <p:sp>
        <p:nvSpPr>
          <p:cNvPr id="18330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We use the following acronyms to make these distinctions in a compact way.</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982ED8D5-6367-4C6C-9564-0FE50247A8E9}" type="slidenum">
              <a:rPr lang="en-US" smtClean="0"/>
              <a:pPr/>
              <a:t>17</a:t>
            </a:fld>
            <a:endParaRPr lang="en-US" dirty="0"/>
          </a:p>
        </p:txBody>
      </p:sp>
      <p:sp>
        <p:nvSpPr>
          <p:cNvPr id="18432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D7A6A2B3-38D0-4530-AC03-3A03331FFB88}" type="slidenum">
              <a:rPr lang="x-none" sz="1200">
                <a:solidFill>
                  <a:srgbClr val="0000FF"/>
                </a:solidFill>
                <a:latin typeface="Marlett" pitchFamily="2" charset="2"/>
              </a:rPr>
              <a:pPr algn="r" eaLnBrk="0" hangingPunct="0"/>
              <a:t>17</a:t>
            </a:fld>
            <a:endParaRPr lang="en-US" sz="1200" dirty="0">
              <a:solidFill>
                <a:srgbClr val="0000FF"/>
              </a:solidFill>
              <a:latin typeface="Marlett" pitchFamily="2" charset="2"/>
              <a:cs typeface="Arial" charset="0"/>
            </a:endParaRPr>
          </a:p>
        </p:txBody>
      </p:sp>
      <p:sp>
        <p:nvSpPr>
          <p:cNvPr id="184324" name="Rectangle 2"/>
          <p:cNvSpPr>
            <a:spLocks noGrp="1" noRot="1" noChangeAspect="1" noChangeArrowheads="1" noTextEdit="1"/>
          </p:cNvSpPr>
          <p:nvPr>
            <p:ph type="sldImg"/>
          </p:nvPr>
        </p:nvSpPr>
        <p:spPr>
          <a:ln/>
        </p:spPr>
      </p:sp>
      <p:sp>
        <p:nvSpPr>
          <p:cNvPr id="18432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A single-writer, multi-reader register implementation is </a:t>
            </a:r>
            <a:r>
              <a:rPr lang="en-US" b="1" dirty="0"/>
              <a:t>safe</a:t>
            </a:r>
            <a:r>
              <a:rPr lang="en-US" dirty="0"/>
              <a:t> if a read  call that does not overlap a write call returns the value written by the most recent write call.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17A81328-D03A-40E6-84AC-F2E02CEF8D63}" type="slidenum">
              <a:rPr lang="en-US" smtClean="0"/>
              <a:pPr/>
              <a:t>18</a:t>
            </a:fld>
            <a:endParaRPr lang="en-US" dirty="0"/>
          </a:p>
        </p:txBody>
      </p:sp>
      <p:sp>
        <p:nvSpPr>
          <p:cNvPr id="18534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EC4D5927-35FB-4612-8B20-3EE08443B91D}" type="slidenum">
              <a:rPr lang="x-none" sz="1200">
                <a:solidFill>
                  <a:srgbClr val="0000FF"/>
                </a:solidFill>
                <a:latin typeface="Marlett" pitchFamily="2" charset="2"/>
              </a:rPr>
              <a:pPr algn="r" eaLnBrk="0" hangingPunct="0"/>
              <a:t>18</a:t>
            </a:fld>
            <a:endParaRPr lang="en-US" sz="1200" dirty="0">
              <a:solidFill>
                <a:srgbClr val="0000FF"/>
              </a:solidFill>
              <a:latin typeface="Marlett" pitchFamily="2" charset="2"/>
              <a:cs typeface="Arial" charset="0"/>
            </a:endParaRPr>
          </a:p>
        </p:txBody>
      </p:sp>
      <p:sp>
        <p:nvSpPr>
          <p:cNvPr id="185348" name="Rectangle 2"/>
          <p:cNvSpPr>
            <a:spLocks noGrp="1" noRot="1" noChangeAspect="1" noChangeArrowheads="1" noTextEdit="1"/>
          </p:cNvSpPr>
          <p:nvPr>
            <p:ph type="sldImg"/>
          </p:nvPr>
        </p:nvSpPr>
        <p:spPr>
          <a:ln/>
        </p:spPr>
      </p:sp>
      <p:sp>
        <p:nvSpPr>
          <p:cNvPr id="18534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Otherwise, if a read call overlaps a write call, then the read call may return any value within the register's allowed range of values (for example, 0 to M-1 for an M-valued register). For an enumerated type, say</a:t>
            </a:r>
          </a:p>
          <a:p>
            <a:pPr eaLnBrk="1" hangingPunct="1"/>
            <a:r>
              <a:rPr lang="en-US" dirty="0"/>
              <a:t>{clubs,spades,hearts,dimonds}, this register can’t return the value 1001…</a:t>
            </a:r>
          </a:p>
          <a:p>
            <a:pPr eaLnBrk="1" hangingPunct="1"/>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B83F3C40-ABEA-43B5-93B9-BF1071A247A5}" type="slidenum">
              <a:rPr lang="en-US" smtClean="0"/>
              <a:pPr/>
              <a:t>19</a:t>
            </a:fld>
            <a:endParaRPr lang="en-US" dirty="0"/>
          </a:p>
        </p:txBody>
      </p:sp>
      <p:sp>
        <p:nvSpPr>
          <p:cNvPr id="18637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4C7CC62D-2324-47A6-B533-34F00EDBEA7D}" type="slidenum">
              <a:rPr lang="x-none" sz="1200">
                <a:solidFill>
                  <a:srgbClr val="0000FF"/>
                </a:solidFill>
                <a:latin typeface="Marlett" pitchFamily="2" charset="2"/>
              </a:rPr>
              <a:pPr algn="r" eaLnBrk="0" hangingPunct="0"/>
              <a:t>19</a:t>
            </a:fld>
            <a:endParaRPr lang="en-US" sz="1200" dirty="0">
              <a:solidFill>
                <a:srgbClr val="0000FF"/>
              </a:solidFill>
              <a:latin typeface="Marlett" pitchFamily="2" charset="2"/>
              <a:cs typeface="Arial" charset="0"/>
            </a:endParaRPr>
          </a:p>
        </p:txBody>
      </p:sp>
      <p:sp>
        <p:nvSpPr>
          <p:cNvPr id="186372" name="Rectangle 2"/>
          <p:cNvSpPr>
            <a:spLocks noGrp="1" noRot="1" noChangeAspect="1" noChangeArrowheads="1" noTextEdit="1"/>
          </p:cNvSpPr>
          <p:nvPr>
            <p:ph type="sldImg"/>
          </p:nvPr>
        </p:nvSpPr>
        <p:spPr>
          <a:ln/>
        </p:spPr>
      </p:sp>
      <p:sp>
        <p:nvSpPr>
          <p:cNvPr id="18637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A regular} register is a single-writer, multi-reader register where writes do not happen atomically. Instead, while the write call is in progress, the new value may ``flicker'' on and off before finally replacing the older value. More precisely, A regular register is safe}. If a read call overlaps the i-th write call, then the read call may return either the i-th or (i-1)-th value.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D340BAD3-0FB6-4BB6-8EC6-46B4E476C875}" type="slidenum">
              <a:rPr lang="en-US" smtClean="0"/>
              <a:pPr/>
              <a:t>20</a:t>
            </a:fld>
            <a:endParaRPr lang="en-US" dirty="0"/>
          </a:p>
        </p:txBody>
      </p:sp>
      <p:sp>
        <p:nvSpPr>
          <p:cNvPr id="18739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56DCBA72-A567-4201-8F02-52AA0044E1D9}" type="slidenum">
              <a:rPr lang="x-none" sz="1200">
                <a:solidFill>
                  <a:srgbClr val="0000FF"/>
                </a:solidFill>
                <a:latin typeface="Marlett" pitchFamily="2" charset="2"/>
              </a:rPr>
              <a:pPr algn="r" eaLnBrk="0" hangingPunct="0"/>
              <a:t>20</a:t>
            </a:fld>
            <a:endParaRPr lang="en-US" sz="1200" dirty="0">
              <a:solidFill>
                <a:srgbClr val="0000FF"/>
              </a:solidFill>
              <a:latin typeface="Marlett" pitchFamily="2" charset="2"/>
              <a:cs typeface="Arial" charset="0"/>
            </a:endParaRPr>
          </a:p>
        </p:txBody>
      </p:sp>
      <p:sp>
        <p:nvSpPr>
          <p:cNvPr id="187396" name="Rectangle 2"/>
          <p:cNvSpPr>
            <a:spLocks noGrp="1" noRot="1" noChangeAspect="1" noChangeArrowheads="1" noTextEdit="1"/>
          </p:cNvSpPr>
          <p:nvPr>
            <p:ph type="sldImg"/>
          </p:nvPr>
        </p:nvSpPr>
        <p:spPr>
          <a:ln/>
        </p:spPr>
      </p:sp>
      <p:sp>
        <p:nvSpPr>
          <p:cNvPr id="18739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Here’s a quick test for your intuition. Is this register history regular or not?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50A4029C-3A42-4A75-B4AA-DF7AD758EBAB}" type="slidenum">
              <a:rPr lang="en-US" smtClean="0"/>
              <a:pPr/>
              <a:t>21</a:t>
            </a:fld>
            <a:endParaRPr lang="en-US" dirty="0"/>
          </a:p>
        </p:txBody>
      </p:sp>
      <p:sp>
        <p:nvSpPr>
          <p:cNvPr id="18841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C9F1BED5-A647-41F3-AC21-207F78B14A4C}" type="slidenum">
              <a:rPr lang="x-none" sz="1200">
                <a:solidFill>
                  <a:srgbClr val="0000FF"/>
                </a:solidFill>
                <a:latin typeface="Marlett" pitchFamily="2" charset="2"/>
              </a:rPr>
              <a:pPr algn="r" eaLnBrk="0" hangingPunct="0"/>
              <a:t>21</a:t>
            </a:fld>
            <a:endParaRPr lang="en-US" sz="1200" dirty="0">
              <a:solidFill>
                <a:srgbClr val="0000FF"/>
              </a:solidFill>
              <a:latin typeface="Marlett" pitchFamily="2" charset="2"/>
              <a:cs typeface="Arial" charset="0"/>
            </a:endParaRPr>
          </a:p>
        </p:txBody>
      </p:sp>
      <p:sp>
        <p:nvSpPr>
          <p:cNvPr id="188420" name="Rectangle 2"/>
          <p:cNvSpPr>
            <a:spLocks noGrp="1" noRot="1" noChangeAspect="1" noChangeArrowheads="1" noTextEdit="1"/>
          </p:cNvSpPr>
          <p:nvPr>
            <p:ph type="sldImg"/>
          </p:nvPr>
        </p:nvSpPr>
        <p:spPr>
          <a:ln/>
        </p:spPr>
      </p:sp>
      <p:sp>
        <p:nvSpPr>
          <p:cNvPr id="18842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Notice that the read that returns 1 overlaps the write call that writes 1, so this is regular so far.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6F87E6FD-D49A-43BA-B960-7C723D140009}" type="slidenum">
              <a:rPr lang="en-US" smtClean="0"/>
              <a:pPr/>
              <a:t>22</a:t>
            </a:fld>
            <a:endParaRPr lang="en-US" dirty="0"/>
          </a:p>
        </p:txBody>
      </p:sp>
      <p:sp>
        <p:nvSpPr>
          <p:cNvPr id="18944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B5C2E436-41D4-40E4-94F2-FF1FE8CE3C28}" type="slidenum">
              <a:rPr lang="x-none" sz="1200">
                <a:solidFill>
                  <a:srgbClr val="0000FF"/>
                </a:solidFill>
                <a:latin typeface="Marlett" pitchFamily="2" charset="2"/>
              </a:rPr>
              <a:pPr algn="r" eaLnBrk="0" hangingPunct="0"/>
              <a:t>22</a:t>
            </a:fld>
            <a:endParaRPr lang="en-US" sz="1200" dirty="0">
              <a:solidFill>
                <a:srgbClr val="0000FF"/>
              </a:solidFill>
              <a:latin typeface="Marlett" pitchFamily="2" charset="2"/>
              <a:cs typeface="Arial" charset="0"/>
            </a:endParaRPr>
          </a:p>
        </p:txBody>
      </p:sp>
      <p:sp>
        <p:nvSpPr>
          <p:cNvPr id="189444" name="Rectangle 2"/>
          <p:cNvSpPr>
            <a:spLocks noGrp="1" noRot="1" noChangeAspect="1" noChangeArrowheads="1" noTextEdit="1"/>
          </p:cNvSpPr>
          <p:nvPr>
            <p:ph type="sldImg"/>
          </p:nvPr>
        </p:nvSpPr>
        <p:spPr>
          <a:ln/>
        </p:spPr>
      </p:sp>
      <p:sp>
        <p:nvSpPr>
          <p:cNvPr id="18944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Here, too, the read that returns zero overlaps the write that wrote 1, so this history is regular. The way to think about this is that while the write of 1 is going on, the value is flickering between 0 and 1, and each read samples the value at some instant while it is running.</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F6845CC6-B00C-4703-A352-13B66AED6203}" type="slidenum">
              <a:rPr lang="en-US" smtClean="0"/>
              <a:pPr/>
              <a:t>23</a:t>
            </a:fld>
            <a:endParaRPr lang="en-US" dirty="0"/>
          </a:p>
        </p:txBody>
      </p:sp>
      <p:sp>
        <p:nvSpPr>
          <p:cNvPr id="19046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FECB1C08-0A09-4A15-BF68-195395CFFA11}" type="slidenum">
              <a:rPr lang="x-none" sz="1200">
                <a:solidFill>
                  <a:srgbClr val="0000FF"/>
                </a:solidFill>
                <a:latin typeface="Marlett" pitchFamily="2" charset="2"/>
              </a:rPr>
              <a:pPr algn="r" eaLnBrk="0" hangingPunct="0"/>
              <a:t>23</a:t>
            </a:fld>
            <a:endParaRPr lang="en-US" sz="1200" dirty="0">
              <a:solidFill>
                <a:srgbClr val="0000FF"/>
              </a:solidFill>
              <a:latin typeface="Marlett" pitchFamily="2" charset="2"/>
              <a:cs typeface="Arial" charset="0"/>
            </a:endParaRPr>
          </a:p>
        </p:txBody>
      </p:sp>
      <p:sp>
        <p:nvSpPr>
          <p:cNvPr id="190468" name="Rectangle 2"/>
          <p:cNvSpPr>
            <a:spLocks noGrp="1" noRot="1" noChangeAspect="1" noChangeArrowheads="1" noTextEdit="1"/>
          </p:cNvSpPr>
          <p:nvPr>
            <p:ph type="sldImg"/>
          </p:nvPr>
        </p:nvSpPr>
        <p:spPr>
          <a:ln/>
        </p:spPr>
      </p:sp>
      <p:sp>
        <p:nvSpPr>
          <p:cNvPr id="19046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3F33F997-B54F-4FA7-8324-ABAE42B00DD9}" type="slidenum">
              <a:rPr lang="en-US" smtClean="0"/>
              <a:pPr/>
              <a:t>24</a:t>
            </a:fld>
            <a:endParaRPr lang="en-US" dirty="0"/>
          </a:p>
        </p:txBody>
      </p:sp>
      <p:sp>
        <p:nvSpPr>
          <p:cNvPr id="19149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84C59A16-9D1A-4F66-BEEE-2A4EAE94981C}" type="slidenum">
              <a:rPr lang="x-none" sz="1200">
                <a:solidFill>
                  <a:srgbClr val="0000FF"/>
                </a:solidFill>
                <a:latin typeface="Marlett" pitchFamily="2" charset="2"/>
              </a:rPr>
              <a:pPr algn="r" eaLnBrk="0" hangingPunct="0"/>
              <a:t>24</a:t>
            </a:fld>
            <a:endParaRPr lang="en-US" sz="1200" dirty="0">
              <a:solidFill>
                <a:srgbClr val="0000FF"/>
              </a:solidFill>
              <a:latin typeface="Marlett" pitchFamily="2" charset="2"/>
              <a:cs typeface="Arial" charset="0"/>
            </a:endParaRPr>
          </a:p>
        </p:txBody>
      </p:sp>
      <p:sp>
        <p:nvSpPr>
          <p:cNvPr id="191492" name="Rectangle 2"/>
          <p:cNvSpPr>
            <a:spLocks noGrp="1" noRot="1" noChangeAspect="1" noChangeArrowheads="1" noTextEdit="1"/>
          </p:cNvSpPr>
          <p:nvPr>
            <p:ph type="sldImg"/>
          </p:nvPr>
        </p:nvSpPr>
        <p:spPr>
          <a:ln/>
        </p:spPr>
      </p:sp>
      <p:sp>
        <p:nvSpPr>
          <p:cNvPr id="19149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Let us denote a register implementation that is linearizable to a sequential safe register as a </a:t>
            </a:r>
            <a:r>
              <a:rPr lang="en-US" b="1" dirty="0"/>
              <a:t>linearizable register</a:t>
            </a:r>
            <a:r>
              <a:rPr lang="en-US" dirty="0"/>
              <a:t>. Note that any linearizable register history is regular, but not vice-versa. Here is why the regular history we just looked at is not linearizable.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AA6D8740-9BE0-4C32-8232-03DD49220AA5}" type="slidenum">
              <a:rPr lang="en-US" smtClean="0"/>
              <a:pPr/>
              <a:t>25</a:t>
            </a:fld>
            <a:endParaRPr lang="en-US" dirty="0"/>
          </a:p>
        </p:txBody>
      </p:sp>
      <p:sp>
        <p:nvSpPr>
          <p:cNvPr id="19251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0CF8E3BB-38CE-4A54-8332-FD69D010C11B}" type="slidenum">
              <a:rPr lang="x-none" sz="1200">
                <a:solidFill>
                  <a:srgbClr val="0000FF"/>
                </a:solidFill>
                <a:latin typeface="Marlett" pitchFamily="2" charset="2"/>
              </a:rPr>
              <a:pPr algn="r" eaLnBrk="0" hangingPunct="0"/>
              <a:t>25</a:t>
            </a:fld>
            <a:endParaRPr lang="en-US" sz="1200" dirty="0">
              <a:solidFill>
                <a:srgbClr val="0000FF"/>
              </a:solidFill>
              <a:latin typeface="Marlett" pitchFamily="2" charset="2"/>
              <a:cs typeface="Arial" charset="0"/>
            </a:endParaRPr>
          </a:p>
        </p:txBody>
      </p:sp>
      <p:sp>
        <p:nvSpPr>
          <p:cNvPr id="192516" name="Rectangle 2"/>
          <p:cNvSpPr>
            <a:spLocks noGrp="1" noRot="1" noChangeAspect="1" noChangeArrowheads="1" noTextEdit="1"/>
          </p:cNvSpPr>
          <p:nvPr>
            <p:ph type="sldImg"/>
          </p:nvPr>
        </p:nvSpPr>
        <p:spPr>
          <a:ln/>
        </p:spPr>
      </p:sp>
      <p:sp>
        <p:nvSpPr>
          <p:cNvPr id="19251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An atomic register is one that is linearizable to a sequential safe register. For registers, atomic is synonymous with linearizable, but we use a different term in this one case to remain consistent with the published literature.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AD4CAFC9-F4D8-4DC3-BF5F-24C6D03E6E8D}" type="slidenum">
              <a:rPr lang="en-US" smtClean="0"/>
              <a:pPr/>
              <a:t>26</a:t>
            </a:fld>
            <a:endParaRPr lang="en-US" dirty="0"/>
          </a:p>
        </p:txBody>
      </p:sp>
      <p:sp>
        <p:nvSpPr>
          <p:cNvPr id="19353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A112D6CA-3A51-4AA1-825A-38E4DCF59C47}" type="slidenum">
              <a:rPr lang="x-none" sz="1200">
                <a:solidFill>
                  <a:srgbClr val="0000FF"/>
                </a:solidFill>
                <a:latin typeface="Marlett" pitchFamily="2" charset="2"/>
              </a:rPr>
              <a:pPr algn="r" eaLnBrk="0" hangingPunct="0"/>
              <a:t>26</a:t>
            </a:fld>
            <a:endParaRPr lang="en-US" sz="1200" dirty="0">
              <a:solidFill>
                <a:srgbClr val="0000FF"/>
              </a:solidFill>
              <a:latin typeface="Marlett" pitchFamily="2" charset="2"/>
              <a:cs typeface="Arial" charset="0"/>
            </a:endParaRPr>
          </a:p>
        </p:txBody>
      </p:sp>
      <p:sp>
        <p:nvSpPr>
          <p:cNvPr id="193540" name="Rectangle 2"/>
          <p:cNvSpPr>
            <a:spLocks noGrp="1" noRot="1" noChangeAspect="1" noChangeArrowheads="1" noTextEdit="1"/>
          </p:cNvSpPr>
          <p:nvPr>
            <p:ph type="sldImg"/>
          </p:nvPr>
        </p:nvSpPr>
        <p:spPr>
          <a:ln/>
        </p:spPr>
      </p:sp>
      <p:sp>
        <p:nvSpPr>
          <p:cNvPr id="19354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DD2279C1-82AF-4676-96D2-E9FDA20E9022}" type="slidenum">
              <a:rPr lang="en-US" smtClean="0"/>
              <a:pPr/>
              <a:t>27</a:t>
            </a:fld>
            <a:endParaRPr lang="en-US" dirty="0"/>
          </a:p>
        </p:txBody>
      </p:sp>
      <p:sp>
        <p:nvSpPr>
          <p:cNvPr id="19456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C027E885-C690-4270-B32C-5DAC85A47D0C}" type="slidenum">
              <a:rPr lang="x-none" sz="1200">
                <a:solidFill>
                  <a:srgbClr val="0000FF"/>
                </a:solidFill>
                <a:latin typeface="Marlett" pitchFamily="2" charset="2"/>
              </a:rPr>
              <a:pPr algn="r" eaLnBrk="0" hangingPunct="0"/>
              <a:t>27</a:t>
            </a:fld>
            <a:endParaRPr lang="en-US" sz="1200" dirty="0">
              <a:solidFill>
                <a:srgbClr val="0000FF"/>
              </a:solidFill>
              <a:latin typeface="Marlett" pitchFamily="2" charset="2"/>
              <a:cs typeface="Arial" charset="0"/>
            </a:endParaRPr>
          </a:p>
        </p:txBody>
      </p:sp>
      <p:sp>
        <p:nvSpPr>
          <p:cNvPr id="194564" name="Rectangle 2"/>
          <p:cNvSpPr>
            <a:spLocks noGrp="1" noRot="1" noChangeAspect="1" noChangeArrowheads="1" noTextEdit="1"/>
          </p:cNvSpPr>
          <p:nvPr>
            <p:ph type="sldImg"/>
          </p:nvPr>
        </p:nvSpPr>
        <p:spPr>
          <a:ln/>
        </p:spPr>
      </p:sp>
      <p:sp>
        <p:nvSpPr>
          <p:cNvPr id="19456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The space of registers can be divided into three dimensions, where the number of readers and writers is one dimension, the register size is another, and the strength of the correctness condition is a third.</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D0C74A03-A2BE-4971-8EA9-4B832CDE9B32}" type="slidenum">
              <a:rPr lang="en-US" smtClean="0"/>
              <a:pPr/>
              <a:t>28</a:t>
            </a:fld>
            <a:endParaRPr lang="en-US" dirty="0"/>
          </a:p>
        </p:txBody>
      </p:sp>
      <p:sp>
        <p:nvSpPr>
          <p:cNvPr id="19558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0165CCF4-8C11-4DC7-9444-4E74FB0139C5}" type="slidenum">
              <a:rPr lang="x-none" sz="1200">
                <a:solidFill>
                  <a:srgbClr val="0000FF"/>
                </a:solidFill>
                <a:latin typeface="Marlett" pitchFamily="2" charset="2"/>
              </a:rPr>
              <a:pPr algn="r" eaLnBrk="0" hangingPunct="0"/>
              <a:t>28</a:t>
            </a:fld>
            <a:endParaRPr lang="en-US" sz="1200" dirty="0">
              <a:solidFill>
                <a:srgbClr val="0000FF"/>
              </a:solidFill>
              <a:latin typeface="Marlett" pitchFamily="2" charset="2"/>
              <a:cs typeface="Arial" charset="0"/>
            </a:endParaRPr>
          </a:p>
        </p:txBody>
      </p:sp>
      <p:sp>
        <p:nvSpPr>
          <p:cNvPr id="195588" name="Rectangle 2"/>
          <p:cNvSpPr>
            <a:spLocks noGrp="1" noRot="1" noChangeAspect="1" noChangeArrowheads="1" noTextEdit="1"/>
          </p:cNvSpPr>
          <p:nvPr>
            <p:ph type="sldImg"/>
          </p:nvPr>
        </p:nvSpPr>
        <p:spPr>
          <a:ln/>
        </p:spPr>
      </p:sp>
      <p:sp>
        <p:nvSpPr>
          <p:cNvPr id="19558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This is the quark of the register world. We can’t really think of anything weaker that is useful, so we will see how far we can get starting here.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p>
            <a:fld id="{C33FA7A0-B557-47E1-8320-6FE552921013}" type="slidenum">
              <a:rPr lang="en-US" smtClean="0"/>
              <a:pPr/>
              <a:t>29</a:t>
            </a:fld>
            <a:endParaRPr lang="en-US" dirty="0"/>
          </a:p>
        </p:txBody>
      </p:sp>
      <p:sp>
        <p:nvSpPr>
          <p:cNvPr id="19661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7E268A44-5AE8-4B28-9801-082BC6C1840F}" type="slidenum">
              <a:rPr lang="x-none" sz="1200">
                <a:solidFill>
                  <a:srgbClr val="0000FF"/>
                </a:solidFill>
                <a:latin typeface="Marlett" pitchFamily="2" charset="2"/>
              </a:rPr>
              <a:pPr algn="r" eaLnBrk="0" hangingPunct="0"/>
              <a:t>29</a:t>
            </a:fld>
            <a:endParaRPr lang="en-US" sz="1200" dirty="0">
              <a:solidFill>
                <a:srgbClr val="0000FF"/>
              </a:solidFill>
              <a:latin typeface="Marlett" pitchFamily="2" charset="2"/>
              <a:cs typeface="Arial" charset="0"/>
            </a:endParaRPr>
          </a:p>
        </p:txBody>
      </p:sp>
      <p:sp>
        <p:nvSpPr>
          <p:cNvPr id="196612" name="Rectangle 2"/>
          <p:cNvSpPr>
            <a:spLocks noGrp="1" noRot="1" noChangeAspect="1" noChangeArrowheads="1" noTextEdit="1"/>
          </p:cNvSpPr>
          <p:nvPr>
            <p:ph type="sldImg"/>
          </p:nvPr>
        </p:nvSpPr>
        <p:spPr>
          <a:ln/>
        </p:spPr>
      </p:sp>
      <p:sp>
        <p:nvSpPr>
          <p:cNvPr id="19661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987D0443-E275-4F71-857A-AC3603C5041D}" type="slidenum">
              <a:rPr lang="en-US" smtClean="0"/>
              <a:pPr/>
              <a:t>30</a:t>
            </a:fld>
            <a:endParaRPr lang="en-US" dirty="0"/>
          </a:p>
        </p:txBody>
      </p:sp>
      <p:sp>
        <p:nvSpPr>
          <p:cNvPr id="19763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2FB0B8AB-4DF9-4F0D-8108-7A34EF1F415B}" type="slidenum">
              <a:rPr lang="x-none" sz="1200">
                <a:solidFill>
                  <a:srgbClr val="0000FF"/>
                </a:solidFill>
                <a:latin typeface="Marlett" pitchFamily="2" charset="2"/>
              </a:rPr>
              <a:pPr algn="r" eaLnBrk="0" hangingPunct="0"/>
              <a:t>30</a:t>
            </a:fld>
            <a:endParaRPr lang="en-US" sz="1200" dirty="0">
              <a:solidFill>
                <a:srgbClr val="0000FF"/>
              </a:solidFill>
              <a:latin typeface="Marlett" pitchFamily="2" charset="2"/>
              <a:cs typeface="Arial" charset="0"/>
            </a:endParaRPr>
          </a:p>
        </p:txBody>
      </p:sp>
      <p:sp>
        <p:nvSpPr>
          <p:cNvPr id="197636" name="Rectangle 2"/>
          <p:cNvSpPr>
            <a:spLocks noGrp="1" noRot="1" noChangeAspect="1" noChangeArrowheads="1" noTextEdit="1"/>
          </p:cNvSpPr>
          <p:nvPr>
            <p:ph type="sldImg"/>
          </p:nvPr>
        </p:nvSpPr>
        <p:spPr>
          <a:ln/>
        </p:spPr>
      </p:sp>
      <p:sp>
        <p:nvSpPr>
          <p:cNvPr id="19763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As we will see, can’t do  everything with registers, but lets see how far we can actually go…</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11C2842F-7C36-4407-BD43-BF8FA06CAE7B}" type="slidenum">
              <a:rPr lang="en-US" smtClean="0"/>
              <a:pPr/>
              <a:t>31</a:t>
            </a:fld>
            <a:endParaRPr lang="en-US" dirty="0"/>
          </a:p>
        </p:txBody>
      </p:sp>
      <p:sp>
        <p:nvSpPr>
          <p:cNvPr id="19865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3939CB8A-FE2F-4291-90F0-80BDE2CF26CA}" type="slidenum">
              <a:rPr lang="x-none" sz="1200">
                <a:solidFill>
                  <a:srgbClr val="0000FF"/>
                </a:solidFill>
                <a:latin typeface="Marlett" pitchFamily="2" charset="2"/>
              </a:rPr>
              <a:pPr algn="r" eaLnBrk="0" hangingPunct="0"/>
              <a:t>31</a:t>
            </a:fld>
            <a:endParaRPr lang="en-US" sz="1200" dirty="0">
              <a:solidFill>
                <a:srgbClr val="0000FF"/>
              </a:solidFill>
              <a:latin typeface="Marlett" pitchFamily="2" charset="2"/>
              <a:cs typeface="Arial" charset="0"/>
            </a:endParaRPr>
          </a:p>
        </p:txBody>
      </p:sp>
      <p:sp>
        <p:nvSpPr>
          <p:cNvPr id="198660" name="Rectangle 2"/>
          <p:cNvSpPr>
            <a:spLocks noGrp="1" noRot="1" noChangeAspect="1" noChangeArrowheads="1" noTextEdit="1"/>
          </p:cNvSpPr>
          <p:nvPr>
            <p:ph type="sldImg"/>
          </p:nvPr>
        </p:nvSpPr>
        <p:spPr>
          <a:ln/>
        </p:spPr>
      </p:sp>
      <p:sp>
        <p:nvSpPr>
          <p:cNvPr id="19866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E13E323C-05CC-4B36-B579-F072222661E9}" type="slidenum">
              <a:rPr lang="en-US" smtClean="0"/>
              <a:pPr/>
              <a:t>32</a:t>
            </a:fld>
            <a:endParaRPr lang="en-US" dirty="0"/>
          </a:p>
        </p:txBody>
      </p:sp>
      <p:sp>
        <p:nvSpPr>
          <p:cNvPr id="19968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DE2F97C7-D03A-45F4-B12D-6903714967CD}" type="slidenum">
              <a:rPr lang="x-none" sz="1200">
                <a:solidFill>
                  <a:srgbClr val="0000FF"/>
                </a:solidFill>
                <a:latin typeface="Marlett" pitchFamily="2" charset="2"/>
              </a:rPr>
              <a:pPr algn="r" eaLnBrk="0" hangingPunct="0"/>
              <a:t>32</a:t>
            </a:fld>
            <a:endParaRPr lang="en-US" sz="1200" dirty="0">
              <a:solidFill>
                <a:srgbClr val="0000FF"/>
              </a:solidFill>
              <a:latin typeface="Marlett" pitchFamily="2" charset="2"/>
              <a:cs typeface="Arial" charset="0"/>
            </a:endParaRPr>
          </a:p>
        </p:txBody>
      </p:sp>
      <p:sp>
        <p:nvSpPr>
          <p:cNvPr id="199684" name="Rectangle 2"/>
          <p:cNvSpPr>
            <a:spLocks noGrp="1" noRot="1" noChangeAspect="1" noChangeArrowheads="1" noTextEdit="1"/>
          </p:cNvSpPr>
          <p:nvPr>
            <p:ph type="sldImg"/>
          </p:nvPr>
        </p:nvSpPr>
        <p:spPr>
          <a:ln/>
        </p:spPr>
      </p:sp>
      <p:sp>
        <p:nvSpPr>
          <p:cNvPr id="19968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fld id="{7E4982DF-6E4C-4B62-BB23-99BA79D1C9F0}" type="slidenum">
              <a:rPr lang="x-none" smtClean="0"/>
              <a:pPr/>
              <a:t>33</a:t>
            </a:fld>
            <a:endParaRPr lang="en-US" dirty="0"/>
          </a:p>
        </p:txBody>
      </p:sp>
      <p:sp>
        <p:nvSpPr>
          <p:cNvPr id="200707" name="Rectangle 2"/>
          <p:cNvSpPr>
            <a:spLocks noGrp="1" noRot="1" noChangeAspect="1" noChangeArrowheads="1" noTextEdit="1"/>
          </p:cNvSpPr>
          <p:nvPr>
            <p:ph type="sldImg"/>
          </p:nvPr>
        </p:nvSpPr>
        <p:spPr>
          <a:xfrm>
            <a:off x="1144588" y="685800"/>
            <a:ext cx="4568825" cy="3427413"/>
          </a:xfrm>
          <a:ln/>
        </p:spPr>
      </p:sp>
      <p:sp>
        <p:nvSpPr>
          <p:cNvPr id="200708" name="Rectangle 3"/>
          <p:cNvSpPr>
            <a:spLocks noGrp="1" noChangeArrowheads="1"/>
          </p:cNvSpPr>
          <p:nvPr>
            <p:ph type="body" idx="1"/>
          </p:nvPr>
        </p:nvSpPr>
        <p:spPr>
          <a:xfrm>
            <a:off x="913805" y="4342191"/>
            <a:ext cx="5030391" cy="4115405"/>
          </a:xfrm>
          <a:noFill/>
          <a:ln/>
        </p:spPr>
        <p:txBody>
          <a:bodyPr/>
          <a:lstStyle/>
          <a:p>
            <a:pPr eaLnBrk="1" hangingPunct="1"/>
            <a:r>
              <a:rPr lang="en-US" dirty="0"/>
              <a:t>We built a collection of different synchronization objects all the way to an atomic snapshot. But what about constructing other objects like  queues. We know two thread queues can be implemented in a wait-free manner. What about queues with more than one enqueuer and dequeuer?</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p>
            <a:fld id="{30E813F7-F407-4D60-A603-5C169364BD99}" type="slidenum">
              <a:rPr lang="en-US" smtClean="0"/>
              <a:pPr/>
              <a:t>34</a:t>
            </a:fld>
            <a:endParaRPr lang="en-US" dirty="0"/>
          </a:p>
        </p:txBody>
      </p:sp>
      <p:sp>
        <p:nvSpPr>
          <p:cNvPr id="20173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19B9F57D-5087-4343-A1D4-2F06754C2628}" type="slidenum">
              <a:rPr lang="x-none" sz="1200">
                <a:solidFill>
                  <a:srgbClr val="0000FF"/>
                </a:solidFill>
                <a:latin typeface="Marlett" pitchFamily="2" charset="2"/>
              </a:rPr>
              <a:pPr algn="r" eaLnBrk="0" hangingPunct="0"/>
              <a:t>34</a:t>
            </a:fld>
            <a:endParaRPr lang="en-US" sz="1200" dirty="0">
              <a:solidFill>
                <a:srgbClr val="0000FF"/>
              </a:solidFill>
              <a:latin typeface="Marlett" pitchFamily="2" charset="2"/>
              <a:cs typeface="Arial" charset="0"/>
            </a:endParaRPr>
          </a:p>
        </p:txBody>
      </p:sp>
      <p:sp>
        <p:nvSpPr>
          <p:cNvPr id="201732" name="Rectangle 2"/>
          <p:cNvSpPr>
            <a:spLocks noGrp="1" noRot="1" noChangeAspect="1" noChangeArrowheads="1" noTextEdit="1"/>
          </p:cNvSpPr>
          <p:nvPr>
            <p:ph type="sldImg"/>
          </p:nvPr>
        </p:nvSpPr>
        <p:spPr>
          <a:ln/>
        </p:spPr>
      </p:sp>
      <p:sp>
        <p:nvSpPr>
          <p:cNvPr id="20173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p>
            <a:fld id="{B69568BD-128D-4C79-BB19-2FBAF4B576E1}" type="slidenum">
              <a:rPr lang="en-US" smtClean="0"/>
              <a:pPr/>
              <a:t>35</a:t>
            </a:fld>
            <a:endParaRPr lang="en-US" dirty="0"/>
          </a:p>
        </p:txBody>
      </p:sp>
      <p:sp>
        <p:nvSpPr>
          <p:cNvPr id="20275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364F8A78-12A0-4CB2-B66E-31D3B13CD8E1}" type="slidenum">
              <a:rPr lang="x-none" sz="1200">
                <a:solidFill>
                  <a:srgbClr val="0000FF"/>
                </a:solidFill>
                <a:latin typeface="Marlett" pitchFamily="2" charset="2"/>
              </a:rPr>
              <a:pPr algn="r" eaLnBrk="0" hangingPunct="0"/>
              <a:t>35</a:t>
            </a:fld>
            <a:endParaRPr lang="en-US" sz="1200" dirty="0">
              <a:solidFill>
                <a:srgbClr val="0000FF"/>
              </a:solidFill>
              <a:latin typeface="Marlett" pitchFamily="2" charset="2"/>
              <a:cs typeface="Arial" charset="0"/>
            </a:endParaRPr>
          </a:p>
        </p:txBody>
      </p:sp>
      <p:sp>
        <p:nvSpPr>
          <p:cNvPr id="202756" name="Rectangle 2"/>
          <p:cNvSpPr>
            <a:spLocks noGrp="1" noRot="1" noChangeAspect="1" noChangeArrowheads="1" noTextEdit="1"/>
          </p:cNvSpPr>
          <p:nvPr>
            <p:ph type="sldImg"/>
          </p:nvPr>
        </p:nvSpPr>
        <p:spPr>
          <a:ln/>
        </p:spPr>
      </p:sp>
      <p:sp>
        <p:nvSpPr>
          <p:cNvPr id="20275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p:spPr>
        <p:txBody>
          <a:bodyPr/>
          <a:lstStyle/>
          <a:p>
            <a:fld id="{931EB40B-FB6C-46D9-910B-4C40E47915D8}" type="slidenum">
              <a:rPr lang="en-US" smtClean="0"/>
              <a:pPr/>
              <a:t>36</a:t>
            </a:fld>
            <a:endParaRPr lang="en-US" dirty="0"/>
          </a:p>
        </p:txBody>
      </p:sp>
      <p:sp>
        <p:nvSpPr>
          <p:cNvPr id="20377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10EDB4B3-A79C-469B-BF1A-C969040169DC}" type="slidenum">
              <a:rPr lang="x-none" sz="1200">
                <a:solidFill>
                  <a:srgbClr val="0000FF"/>
                </a:solidFill>
                <a:latin typeface="Marlett" pitchFamily="2" charset="2"/>
              </a:rPr>
              <a:pPr algn="r" eaLnBrk="0" hangingPunct="0"/>
              <a:t>36</a:t>
            </a:fld>
            <a:endParaRPr lang="en-US" sz="1200" dirty="0">
              <a:solidFill>
                <a:srgbClr val="0000FF"/>
              </a:solidFill>
              <a:latin typeface="Marlett" pitchFamily="2" charset="2"/>
              <a:cs typeface="Arial" charset="0"/>
            </a:endParaRPr>
          </a:p>
        </p:txBody>
      </p:sp>
      <p:sp>
        <p:nvSpPr>
          <p:cNvPr id="203780" name="Rectangle 2"/>
          <p:cNvSpPr>
            <a:spLocks noGrp="1" noRot="1" noChangeAspect="1" noChangeArrowheads="1" noTextEdit="1"/>
          </p:cNvSpPr>
          <p:nvPr>
            <p:ph type="sldImg"/>
          </p:nvPr>
        </p:nvSpPr>
        <p:spPr>
          <a:ln/>
        </p:spPr>
      </p:sp>
      <p:sp>
        <p:nvSpPr>
          <p:cNvPr id="20378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p>
            <a:fld id="{9813A89A-9787-4C5A-873D-A598B74C0C3D}" type="slidenum">
              <a:rPr lang="en-US" smtClean="0"/>
              <a:pPr/>
              <a:t>37</a:t>
            </a:fld>
            <a:endParaRPr lang="en-US" dirty="0"/>
          </a:p>
        </p:txBody>
      </p:sp>
      <p:sp>
        <p:nvSpPr>
          <p:cNvPr id="20480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BA57DE1C-9D5D-48A2-BC93-D9ACDC65B442}" type="slidenum">
              <a:rPr lang="x-none" sz="1200">
                <a:solidFill>
                  <a:srgbClr val="0000FF"/>
                </a:solidFill>
                <a:latin typeface="Marlett" pitchFamily="2" charset="2"/>
              </a:rPr>
              <a:pPr algn="r" eaLnBrk="0" hangingPunct="0"/>
              <a:t>37</a:t>
            </a:fld>
            <a:endParaRPr lang="en-US" sz="1200" dirty="0">
              <a:solidFill>
                <a:srgbClr val="0000FF"/>
              </a:solidFill>
              <a:latin typeface="Marlett" pitchFamily="2" charset="2"/>
              <a:cs typeface="Arial" charset="0"/>
            </a:endParaRPr>
          </a:p>
        </p:txBody>
      </p:sp>
      <p:sp>
        <p:nvSpPr>
          <p:cNvPr id="204804" name="Rectangle 2"/>
          <p:cNvSpPr>
            <a:spLocks noGrp="1" noRot="1" noChangeAspect="1" noChangeArrowheads="1" noTextEdit="1"/>
          </p:cNvSpPr>
          <p:nvPr>
            <p:ph type="sldImg"/>
          </p:nvPr>
        </p:nvSpPr>
        <p:spPr>
          <a:ln/>
        </p:spPr>
      </p:sp>
      <p:sp>
        <p:nvSpPr>
          <p:cNvPr id="20480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p>
            <a:fld id="{9D9F324A-7041-420A-AF16-219B1E219877}" type="slidenum">
              <a:rPr lang="en-US" smtClean="0"/>
              <a:pPr/>
              <a:t>38</a:t>
            </a:fld>
            <a:endParaRPr lang="en-US" dirty="0"/>
          </a:p>
        </p:txBody>
      </p:sp>
      <p:sp>
        <p:nvSpPr>
          <p:cNvPr id="20787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3808FAA1-3345-419F-9A67-1C1E09C394A8}" type="slidenum">
              <a:rPr lang="x-none" sz="1200">
                <a:solidFill>
                  <a:srgbClr val="0000FF"/>
                </a:solidFill>
                <a:latin typeface="Marlett" pitchFamily="2" charset="2"/>
              </a:rPr>
              <a:pPr algn="r" eaLnBrk="0" hangingPunct="0"/>
              <a:t>38</a:t>
            </a:fld>
            <a:endParaRPr lang="en-US" sz="1200" dirty="0">
              <a:solidFill>
                <a:srgbClr val="0000FF"/>
              </a:solidFill>
              <a:latin typeface="Marlett" pitchFamily="2" charset="2"/>
              <a:cs typeface="Arial" charset="0"/>
            </a:endParaRPr>
          </a:p>
        </p:txBody>
      </p:sp>
      <p:sp>
        <p:nvSpPr>
          <p:cNvPr id="207876" name="Rectangle 2"/>
          <p:cNvSpPr>
            <a:spLocks noGrp="1" noRot="1" noChangeAspect="1" noChangeArrowheads="1" noTextEdit="1"/>
          </p:cNvSpPr>
          <p:nvPr>
            <p:ph type="sldImg"/>
          </p:nvPr>
        </p:nvSpPr>
        <p:spPr>
          <a:ln/>
        </p:spPr>
      </p:sp>
      <p:sp>
        <p:nvSpPr>
          <p:cNvPr id="20787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Still OK to read 0 or 1 if concurrent with a write.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p>
            <a:fld id="{9D9F324A-7041-420A-AF16-219B1E219877}" type="slidenum">
              <a:rPr lang="en-US" smtClean="0"/>
              <a:pPr/>
              <a:t>39</a:t>
            </a:fld>
            <a:endParaRPr lang="en-US" dirty="0"/>
          </a:p>
        </p:txBody>
      </p:sp>
      <p:sp>
        <p:nvSpPr>
          <p:cNvPr id="20787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3808FAA1-3345-419F-9A67-1C1E09C394A8}" type="slidenum">
              <a:rPr lang="x-none" sz="1200">
                <a:solidFill>
                  <a:srgbClr val="0000FF"/>
                </a:solidFill>
                <a:latin typeface="Marlett" pitchFamily="2" charset="2"/>
              </a:rPr>
              <a:pPr algn="r" eaLnBrk="0" hangingPunct="0"/>
              <a:t>39</a:t>
            </a:fld>
            <a:endParaRPr lang="en-US" sz="1200" dirty="0">
              <a:solidFill>
                <a:srgbClr val="0000FF"/>
              </a:solidFill>
              <a:latin typeface="Marlett" pitchFamily="2" charset="2"/>
              <a:cs typeface="Arial" charset="0"/>
            </a:endParaRPr>
          </a:p>
        </p:txBody>
      </p:sp>
      <p:sp>
        <p:nvSpPr>
          <p:cNvPr id="207876" name="Rectangle 2"/>
          <p:cNvSpPr>
            <a:spLocks noGrp="1" noRot="1" noChangeAspect="1" noChangeArrowheads="1" noTextEdit="1"/>
          </p:cNvSpPr>
          <p:nvPr>
            <p:ph type="sldImg"/>
          </p:nvPr>
        </p:nvSpPr>
        <p:spPr>
          <a:ln/>
        </p:spPr>
      </p:sp>
      <p:sp>
        <p:nvSpPr>
          <p:cNvPr id="20787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Still OK to read 0 or 1 if concurrent with a write. </a:t>
            </a:r>
          </a:p>
        </p:txBody>
      </p:sp>
    </p:spTree>
    <p:extLst>
      <p:ext uri="{BB962C8B-B14F-4D97-AF65-F5344CB8AC3E}">
        <p14:creationId xmlns:p14="http://schemas.microsoft.com/office/powerpoint/2010/main" val="42627453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p>
            <a:fld id="{9D9F324A-7041-420A-AF16-219B1E219877}" type="slidenum">
              <a:rPr lang="en-US" smtClean="0"/>
              <a:pPr/>
              <a:t>40</a:t>
            </a:fld>
            <a:endParaRPr lang="en-US" dirty="0"/>
          </a:p>
        </p:txBody>
      </p:sp>
      <p:sp>
        <p:nvSpPr>
          <p:cNvPr id="20787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3808FAA1-3345-419F-9A67-1C1E09C394A8}" type="slidenum">
              <a:rPr lang="x-none" sz="1200">
                <a:solidFill>
                  <a:srgbClr val="0000FF"/>
                </a:solidFill>
                <a:latin typeface="Marlett" pitchFamily="2" charset="2"/>
              </a:rPr>
              <a:pPr algn="r" eaLnBrk="0" hangingPunct="0"/>
              <a:t>40</a:t>
            </a:fld>
            <a:endParaRPr lang="en-US" sz="1200" dirty="0">
              <a:solidFill>
                <a:srgbClr val="0000FF"/>
              </a:solidFill>
              <a:latin typeface="Marlett" pitchFamily="2" charset="2"/>
              <a:cs typeface="Arial" charset="0"/>
            </a:endParaRPr>
          </a:p>
        </p:txBody>
      </p:sp>
      <p:sp>
        <p:nvSpPr>
          <p:cNvPr id="207876" name="Rectangle 2"/>
          <p:cNvSpPr>
            <a:spLocks noGrp="1" noRot="1" noChangeAspect="1" noChangeArrowheads="1" noTextEdit="1"/>
          </p:cNvSpPr>
          <p:nvPr>
            <p:ph type="sldImg"/>
          </p:nvPr>
        </p:nvSpPr>
        <p:spPr>
          <a:ln/>
        </p:spPr>
      </p:sp>
      <p:sp>
        <p:nvSpPr>
          <p:cNvPr id="20787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Still OK to read 0 or 1 if concurrent with a write. </a:t>
            </a:r>
          </a:p>
        </p:txBody>
      </p:sp>
    </p:spTree>
    <p:extLst>
      <p:ext uri="{BB962C8B-B14F-4D97-AF65-F5344CB8AC3E}">
        <p14:creationId xmlns:p14="http://schemas.microsoft.com/office/powerpoint/2010/main" val="31118396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p>
            <a:fld id="{9D9F324A-7041-420A-AF16-219B1E219877}" type="slidenum">
              <a:rPr lang="en-US" smtClean="0"/>
              <a:pPr/>
              <a:t>41</a:t>
            </a:fld>
            <a:endParaRPr lang="en-US" dirty="0"/>
          </a:p>
        </p:txBody>
      </p:sp>
      <p:sp>
        <p:nvSpPr>
          <p:cNvPr id="20787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3808FAA1-3345-419F-9A67-1C1E09C394A8}" type="slidenum">
              <a:rPr lang="x-none" sz="1200">
                <a:solidFill>
                  <a:srgbClr val="0000FF"/>
                </a:solidFill>
                <a:latin typeface="Marlett" pitchFamily="2" charset="2"/>
              </a:rPr>
              <a:pPr algn="r" eaLnBrk="0" hangingPunct="0"/>
              <a:t>41</a:t>
            </a:fld>
            <a:endParaRPr lang="en-US" sz="1200" dirty="0">
              <a:solidFill>
                <a:srgbClr val="0000FF"/>
              </a:solidFill>
              <a:latin typeface="Marlett" pitchFamily="2" charset="2"/>
              <a:cs typeface="Arial" charset="0"/>
            </a:endParaRPr>
          </a:p>
        </p:txBody>
      </p:sp>
      <p:sp>
        <p:nvSpPr>
          <p:cNvPr id="207876" name="Rectangle 2"/>
          <p:cNvSpPr>
            <a:spLocks noGrp="1" noRot="1" noChangeAspect="1" noChangeArrowheads="1" noTextEdit="1"/>
          </p:cNvSpPr>
          <p:nvPr>
            <p:ph type="sldImg"/>
          </p:nvPr>
        </p:nvSpPr>
        <p:spPr>
          <a:ln/>
        </p:spPr>
      </p:sp>
      <p:sp>
        <p:nvSpPr>
          <p:cNvPr id="20787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Still OK to read 0 or 1 if concurrent with a write. </a:t>
            </a:r>
          </a:p>
        </p:txBody>
      </p:sp>
    </p:spTree>
    <p:extLst>
      <p:ext uri="{BB962C8B-B14F-4D97-AF65-F5344CB8AC3E}">
        <p14:creationId xmlns:p14="http://schemas.microsoft.com/office/powerpoint/2010/main" val="24761138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p>
            <a:fld id="{9D9F324A-7041-420A-AF16-219B1E219877}" type="slidenum">
              <a:rPr lang="en-US" smtClean="0"/>
              <a:pPr/>
              <a:t>42</a:t>
            </a:fld>
            <a:endParaRPr lang="en-US" dirty="0"/>
          </a:p>
        </p:txBody>
      </p:sp>
      <p:sp>
        <p:nvSpPr>
          <p:cNvPr id="20787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3808FAA1-3345-419F-9A67-1C1E09C394A8}" type="slidenum">
              <a:rPr lang="x-none" sz="1200">
                <a:solidFill>
                  <a:srgbClr val="0000FF"/>
                </a:solidFill>
                <a:latin typeface="Marlett" pitchFamily="2" charset="2"/>
              </a:rPr>
              <a:pPr algn="r" eaLnBrk="0" hangingPunct="0"/>
              <a:t>42</a:t>
            </a:fld>
            <a:endParaRPr lang="en-US" sz="1200" dirty="0">
              <a:solidFill>
                <a:srgbClr val="0000FF"/>
              </a:solidFill>
              <a:latin typeface="Marlett" pitchFamily="2" charset="2"/>
              <a:cs typeface="Arial" charset="0"/>
            </a:endParaRPr>
          </a:p>
        </p:txBody>
      </p:sp>
      <p:sp>
        <p:nvSpPr>
          <p:cNvPr id="207876" name="Rectangle 2"/>
          <p:cNvSpPr>
            <a:spLocks noGrp="1" noRot="1" noChangeAspect="1" noChangeArrowheads="1" noTextEdit="1"/>
          </p:cNvSpPr>
          <p:nvPr>
            <p:ph type="sldImg"/>
          </p:nvPr>
        </p:nvSpPr>
        <p:spPr>
          <a:ln/>
        </p:spPr>
      </p:sp>
      <p:sp>
        <p:nvSpPr>
          <p:cNvPr id="20787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Still OK to read 0 or 1 if concurrent with a write. </a:t>
            </a:r>
          </a:p>
        </p:txBody>
      </p:sp>
    </p:spTree>
    <p:extLst>
      <p:ext uri="{BB962C8B-B14F-4D97-AF65-F5344CB8AC3E}">
        <p14:creationId xmlns:p14="http://schemas.microsoft.com/office/powerpoint/2010/main" val="20153628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p>
            <a:fld id="{9D9F324A-7041-420A-AF16-219B1E219877}" type="slidenum">
              <a:rPr lang="en-US" smtClean="0"/>
              <a:pPr/>
              <a:t>43</a:t>
            </a:fld>
            <a:endParaRPr lang="en-US" dirty="0"/>
          </a:p>
        </p:txBody>
      </p:sp>
      <p:sp>
        <p:nvSpPr>
          <p:cNvPr id="20787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3808FAA1-3345-419F-9A67-1C1E09C394A8}" type="slidenum">
              <a:rPr lang="x-none" sz="1200">
                <a:solidFill>
                  <a:srgbClr val="0000FF"/>
                </a:solidFill>
                <a:latin typeface="Marlett" pitchFamily="2" charset="2"/>
              </a:rPr>
              <a:pPr algn="r" eaLnBrk="0" hangingPunct="0"/>
              <a:t>43</a:t>
            </a:fld>
            <a:endParaRPr lang="en-US" sz="1200" dirty="0">
              <a:solidFill>
                <a:srgbClr val="0000FF"/>
              </a:solidFill>
              <a:latin typeface="Marlett" pitchFamily="2" charset="2"/>
              <a:cs typeface="Arial" charset="0"/>
            </a:endParaRPr>
          </a:p>
        </p:txBody>
      </p:sp>
      <p:sp>
        <p:nvSpPr>
          <p:cNvPr id="207876" name="Rectangle 2"/>
          <p:cNvSpPr>
            <a:spLocks noGrp="1" noRot="1" noChangeAspect="1" noChangeArrowheads="1" noTextEdit="1"/>
          </p:cNvSpPr>
          <p:nvPr>
            <p:ph type="sldImg"/>
          </p:nvPr>
        </p:nvSpPr>
        <p:spPr>
          <a:ln/>
        </p:spPr>
      </p:sp>
      <p:sp>
        <p:nvSpPr>
          <p:cNvPr id="20787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Still OK to read 0 or 1 if concurrent with a write. </a:t>
            </a:r>
          </a:p>
        </p:txBody>
      </p:sp>
    </p:spTree>
    <p:extLst>
      <p:ext uri="{BB962C8B-B14F-4D97-AF65-F5344CB8AC3E}">
        <p14:creationId xmlns:p14="http://schemas.microsoft.com/office/powerpoint/2010/main" val="11795179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p>
            <a:fld id="{509CE079-BC10-4654-BA7D-D2ABA50C55F8}" type="slidenum">
              <a:rPr lang="en-US" smtClean="0"/>
              <a:pPr/>
              <a:t>44</a:t>
            </a:fld>
            <a:endParaRPr lang="en-US" dirty="0"/>
          </a:p>
        </p:txBody>
      </p:sp>
      <p:sp>
        <p:nvSpPr>
          <p:cNvPr id="21504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0BEC1ED7-53CA-4011-B352-3B0631394718}" type="slidenum">
              <a:rPr lang="x-none" sz="1200">
                <a:solidFill>
                  <a:srgbClr val="0000FF"/>
                </a:solidFill>
                <a:latin typeface="Marlett" pitchFamily="2" charset="2"/>
              </a:rPr>
              <a:pPr algn="r" eaLnBrk="0" hangingPunct="0"/>
              <a:t>44</a:t>
            </a:fld>
            <a:endParaRPr lang="en-US" sz="1200" dirty="0">
              <a:solidFill>
                <a:srgbClr val="0000FF"/>
              </a:solidFill>
              <a:latin typeface="Marlett" pitchFamily="2" charset="2"/>
              <a:cs typeface="Arial" charset="0"/>
            </a:endParaRPr>
          </a:p>
        </p:txBody>
      </p:sp>
      <p:sp>
        <p:nvSpPr>
          <p:cNvPr id="215044" name="Rectangle 2"/>
          <p:cNvSpPr>
            <a:spLocks noGrp="1" noRot="1" noChangeAspect="1" noChangeArrowheads="1" noTextEdit="1"/>
          </p:cNvSpPr>
          <p:nvPr>
            <p:ph type="sldImg"/>
          </p:nvPr>
        </p:nvSpPr>
        <p:spPr>
          <a:ln/>
        </p:spPr>
      </p:sp>
      <p:sp>
        <p:nvSpPr>
          <p:cNvPr id="21504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p>
            <a:fld id="{56823461-54C1-46C8-B146-6A26D442EA50}" type="slidenum">
              <a:rPr lang="en-US" smtClean="0"/>
              <a:pPr/>
              <a:t>45</a:t>
            </a:fld>
            <a:endParaRPr lang="en-US" dirty="0"/>
          </a:p>
        </p:txBody>
      </p:sp>
      <p:sp>
        <p:nvSpPr>
          <p:cNvPr id="21606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CA67514B-1DD7-4446-8000-7993588AFA2C}" type="slidenum">
              <a:rPr lang="x-none" sz="1200">
                <a:solidFill>
                  <a:srgbClr val="0000FF"/>
                </a:solidFill>
                <a:latin typeface="Marlett" pitchFamily="2" charset="2"/>
              </a:rPr>
              <a:pPr algn="r" eaLnBrk="0" hangingPunct="0"/>
              <a:t>45</a:t>
            </a:fld>
            <a:endParaRPr lang="en-US" sz="1200" dirty="0">
              <a:solidFill>
                <a:srgbClr val="0000FF"/>
              </a:solidFill>
              <a:latin typeface="Marlett" pitchFamily="2" charset="2"/>
              <a:cs typeface="Arial" charset="0"/>
            </a:endParaRPr>
          </a:p>
        </p:txBody>
      </p:sp>
      <p:sp>
        <p:nvSpPr>
          <p:cNvPr id="216068" name="Rectangle 2"/>
          <p:cNvSpPr>
            <a:spLocks noGrp="1" noRot="1" noChangeAspect="1" noChangeArrowheads="1" noTextEdit="1"/>
          </p:cNvSpPr>
          <p:nvPr>
            <p:ph type="sldImg"/>
          </p:nvPr>
        </p:nvSpPr>
        <p:spPr>
          <a:ln/>
        </p:spPr>
      </p:sp>
      <p:sp>
        <p:nvSpPr>
          <p:cNvPr id="21606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p>
            <a:fld id="{410161CB-86C1-483F-A28D-28D6FCBA7662}" type="slidenum">
              <a:rPr lang="en-US" smtClean="0"/>
              <a:pPr/>
              <a:t>46</a:t>
            </a:fld>
            <a:endParaRPr lang="en-US" dirty="0"/>
          </a:p>
        </p:txBody>
      </p:sp>
      <p:sp>
        <p:nvSpPr>
          <p:cNvPr id="21709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D2116863-50A6-42B5-B4A8-FA1CAFF795FA}" type="slidenum">
              <a:rPr lang="x-none" sz="1200">
                <a:solidFill>
                  <a:srgbClr val="0000FF"/>
                </a:solidFill>
                <a:latin typeface="Marlett" pitchFamily="2" charset="2"/>
              </a:rPr>
              <a:pPr algn="r" eaLnBrk="0" hangingPunct="0"/>
              <a:t>46</a:t>
            </a:fld>
            <a:endParaRPr lang="en-US" sz="1200" dirty="0">
              <a:solidFill>
                <a:srgbClr val="0000FF"/>
              </a:solidFill>
              <a:latin typeface="Marlett" pitchFamily="2" charset="2"/>
              <a:cs typeface="Arial" charset="0"/>
            </a:endParaRPr>
          </a:p>
        </p:txBody>
      </p:sp>
      <p:sp>
        <p:nvSpPr>
          <p:cNvPr id="217092" name="Rectangle 2"/>
          <p:cNvSpPr>
            <a:spLocks noGrp="1" noRot="1" noChangeAspect="1" noChangeArrowheads="1" noTextEdit="1"/>
          </p:cNvSpPr>
          <p:nvPr>
            <p:ph type="sldImg"/>
          </p:nvPr>
        </p:nvSpPr>
        <p:spPr>
          <a:ln/>
        </p:spPr>
      </p:sp>
      <p:sp>
        <p:nvSpPr>
          <p:cNvPr id="21709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p>
            <a:fld id="{97B37B86-3430-49A1-BDC6-82FDD6DC2D10}" type="slidenum">
              <a:rPr lang="en-US" smtClean="0"/>
              <a:pPr/>
              <a:t>47</a:t>
            </a:fld>
            <a:endParaRPr lang="en-US" dirty="0"/>
          </a:p>
        </p:txBody>
      </p:sp>
      <p:sp>
        <p:nvSpPr>
          <p:cNvPr id="21811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81D898B6-EB37-4C39-9FA2-EF2062A964E0}" type="slidenum">
              <a:rPr lang="x-none" sz="1200">
                <a:solidFill>
                  <a:srgbClr val="0000FF"/>
                </a:solidFill>
                <a:latin typeface="Marlett" pitchFamily="2" charset="2"/>
              </a:rPr>
              <a:pPr algn="r" eaLnBrk="0" hangingPunct="0"/>
              <a:t>47</a:t>
            </a:fld>
            <a:endParaRPr lang="en-US" sz="1200" dirty="0">
              <a:solidFill>
                <a:srgbClr val="0000FF"/>
              </a:solidFill>
              <a:latin typeface="Marlett" pitchFamily="2" charset="2"/>
              <a:cs typeface="Arial" charset="0"/>
            </a:endParaRPr>
          </a:p>
        </p:txBody>
      </p:sp>
      <p:sp>
        <p:nvSpPr>
          <p:cNvPr id="218116" name="Rectangle 2"/>
          <p:cNvSpPr>
            <a:spLocks noGrp="1" noRot="1" noChangeAspect="1" noChangeArrowheads="1" noTextEdit="1"/>
          </p:cNvSpPr>
          <p:nvPr>
            <p:ph type="sldImg"/>
          </p:nvPr>
        </p:nvSpPr>
        <p:spPr>
          <a:ln/>
        </p:spPr>
      </p:sp>
      <p:sp>
        <p:nvSpPr>
          <p:cNvPr id="21811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p>
            <a:fld id="{C42508BA-2C63-49E3-B5EF-F7F9C1A974FD}" type="slidenum">
              <a:rPr lang="en-US" smtClean="0"/>
              <a:pPr/>
              <a:t>48</a:t>
            </a:fld>
            <a:endParaRPr lang="en-US" dirty="0"/>
          </a:p>
        </p:txBody>
      </p:sp>
      <p:sp>
        <p:nvSpPr>
          <p:cNvPr id="21913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4CFB871F-4EE7-4763-9E63-1A91B9D414D4}" type="slidenum">
              <a:rPr lang="x-none" sz="1200">
                <a:solidFill>
                  <a:srgbClr val="0000FF"/>
                </a:solidFill>
                <a:latin typeface="Marlett" pitchFamily="2" charset="2"/>
              </a:rPr>
              <a:pPr algn="r" eaLnBrk="0" hangingPunct="0"/>
              <a:t>48</a:t>
            </a:fld>
            <a:endParaRPr lang="en-US" sz="1200" dirty="0">
              <a:solidFill>
                <a:srgbClr val="0000FF"/>
              </a:solidFill>
              <a:latin typeface="Marlett" pitchFamily="2" charset="2"/>
              <a:cs typeface="Arial" charset="0"/>
            </a:endParaRPr>
          </a:p>
        </p:txBody>
      </p:sp>
      <p:sp>
        <p:nvSpPr>
          <p:cNvPr id="219140" name="Rectangle 2"/>
          <p:cNvSpPr>
            <a:spLocks noGrp="1" noRot="1" noChangeAspect="1" noChangeArrowheads="1" noTextEdit="1"/>
          </p:cNvSpPr>
          <p:nvPr>
            <p:ph type="sldImg"/>
          </p:nvPr>
        </p:nvSpPr>
        <p:spPr>
          <a:ln/>
        </p:spPr>
      </p:sp>
      <p:sp>
        <p:nvSpPr>
          <p:cNvPr id="21914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p>
            <a:fld id="{6F2E3390-7FEA-4A84-AA46-B0398BAF45D7}" type="slidenum">
              <a:rPr lang="en-US" smtClean="0"/>
              <a:pPr/>
              <a:t>49</a:t>
            </a:fld>
            <a:endParaRPr lang="en-US" dirty="0"/>
          </a:p>
        </p:txBody>
      </p:sp>
      <p:sp>
        <p:nvSpPr>
          <p:cNvPr id="22016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CCEB2BF9-BFC4-49E9-9A32-3ADFC419C592}" type="slidenum">
              <a:rPr lang="x-none" sz="1200">
                <a:solidFill>
                  <a:srgbClr val="0000FF"/>
                </a:solidFill>
                <a:latin typeface="Marlett" pitchFamily="2" charset="2"/>
              </a:rPr>
              <a:pPr algn="r" eaLnBrk="0" hangingPunct="0"/>
              <a:t>49</a:t>
            </a:fld>
            <a:endParaRPr lang="en-US" sz="1200" dirty="0">
              <a:solidFill>
                <a:srgbClr val="0000FF"/>
              </a:solidFill>
              <a:latin typeface="Marlett" pitchFamily="2" charset="2"/>
              <a:cs typeface="Arial" charset="0"/>
            </a:endParaRPr>
          </a:p>
        </p:txBody>
      </p:sp>
      <p:sp>
        <p:nvSpPr>
          <p:cNvPr id="220164" name="Rectangle 2"/>
          <p:cNvSpPr>
            <a:spLocks noGrp="1" noRot="1" noChangeAspect="1" noChangeArrowheads="1" noTextEdit="1"/>
          </p:cNvSpPr>
          <p:nvPr>
            <p:ph type="sldImg"/>
          </p:nvPr>
        </p:nvSpPr>
        <p:spPr>
          <a:ln/>
        </p:spPr>
      </p:sp>
      <p:sp>
        <p:nvSpPr>
          <p:cNvPr id="22016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Ask students if the same construction works if we have multi-valued registers…the answer is yes since if the </a:t>
            </a:r>
          </a:p>
          <a:p>
            <a:pPr eaLnBrk="1" hangingPunct="1"/>
            <a:r>
              <a:rPr lang="en-US" dirty="0"/>
              <a:t>write is concurrent with a read on some register then a valid value in the register’s range will be returned. </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p>
            <a:fld id="{0998AF98-7EDB-4464-9FEE-A809FD06375C}" type="slidenum">
              <a:rPr lang="en-US" smtClean="0"/>
              <a:pPr/>
              <a:t>50</a:t>
            </a:fld>
            <a:endParaRPr lang="en-US" dirty="0"/>
          </a:p>
        </p:txBody>
      </p:sp>
      <p:sp>
        <p:nvSpPr>
          <p:cNvPr id="22118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0C202E33-284E-4E46-B548-B605F0871955}" type="slidenum">
              <a:rPr lang="x-none" sz="1200">
                <a:solidFill>
                  <a:srgbClr val="0000FF"/>
                </a:solidFill>
                <a:latin typeface="Marlett" pitchFamily="2" charset="2"/>
              </a:rPr>
              <a:pPr algn="r" eaLnBrk="0" hangingPunct="0"/>
              <a:t>50</a:t>
            </a:fld>
            <a:endParaRPr lang="en-US" sz="1200" dirty="0">
              <a:solidFill>
                <a:srgbClr val="0000FF"/>
              </a:solidFill>
              <a:latin typeface="Marlett" pitchFamily="2" charset="2"/>
              <a:cs typeface="Arial" charset="0"/>
            </a:endParaRPr>
          </a:p>
        </p:txBody>
      </p:sp>
      <p:sp>
        <p:nvSpPr>
          <p:cNvPr id="221188" name="Rectangle 2"/>
          <p:cNvSpPr>
            <a:spLocks noGrp="1" noRot="1" noChangeAspect="1" noChangeArrowheads="1" noTextEdit="1"/>
          </p:cNvSpPr>
          <p:nvPr>
            <p:ph type="sldImg"/>
          </p:nvPr>
        </p:nvSpPr>
        <p:spPr>
          <a:ln/>
        </p:spPr>
      </p:sp>
      <p:sp>
        <p:nvSpPr>
          <p:cNvPr id="22118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p:spPr>
        <p:txBody>
          <a:bodyPr/>
          <a:lstStyle/>
          <a:p>
            <a:fld id="{13A35368-7861-4F9E-BB5B-2F017F8431FD}" type="slidenum">
              <a:rPr lang="en-US" smtClean="0"/>
              <a:pPr/>
              <a:t>51</a:t>
            </a:fld>
            <a:endParaRPr lang="en-US" dirty="0"/>
          </a:p>
        </p:txBody>
      </p:sp>
      <p:sp>
        <p:nvSpPr>
          <p:cNvPr id="22221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4C8946A2-2A3B-408D-9662-3BC68606AB37}" type="slidenum">
              <a:rPr lang="x-none" sz="1200">
                <a:solidFill>
                  <a:srgbClr val="0000FF"/>
                </a:solidFill>
                <a:latin typeface="Marlett" pitchFamily="2" charset="2"/>
              </a:rPr>
              <a:pPr algn="r" eaLnBrk="0" hangingPunct="0"/>
              <a:t>51</a:t>
            </a:fld>
            <a:endParaRPr lang="en-US" sz="1200" dirty="0">
              <a:solidFill>
                <a:srgbClr val="0000FF"/>
              </a:solidFill>
              <a:latin typeface="Marlett" pitchFamily="2" charset="2"/>
              <a:cs typeface="Arial" charset="0"/>
            </a:endParaRPr>
          </a:p>
        </p:txBody>
      </p:sp>
      <p:sp>
        <p:nvSpPr>
          <p:cNvPr id="222212" name="Rectangle 2"/>
          <p:cNvSpPr>
            <a:spLocks noGrp="1" noRot="1" noChangeAspect="1" noChangeArrowheads="1" noTextEdit="1"/>
          </p:cNvSpPr>
          <p:nvPr>
            <p:ph type="sldImg"/>
          </p:nvPr>
        </p:nvSpPr>
        <p:spPr>
          <a:ln/>
        </p:spPr>
      </p:sp>
      <p:sp>
        <p:nvSpPr>
          <p:cNvPr id="22221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p>
            <a:fld id="{BE358246-7994-4032-B975-5603D919062F}" type="slidenum">
              <a:rPr lang="en-US" smtClean="0"/>
              <a:pPr/>
              <a:t>52</a:t>
            </a:fld>
            <a:endParaRPr lang="en-US" dirty="0"/>
          </a:p>
        </p:txBody>
      </p:sp>
      <p:sp>
        <p:nvSpPr>
          <p:cNvPr id="22323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F3A0DF33-99F2-4DFD-A0B9-7A1503B2BEC7}" type="slidenum">
              <a:rPr lang="x-none" sz="1200">
                <a:solidFill>
                  <a:srgbClr val="0000FF"/>
                </a:solidFill>
                <a:latin typeface="Marlett" pitchFamily="2" charset="2"/>
              </a:rPr>
              <a:pPr algn="r" eaLnBrk="0" hangingPunct="0"/>
              <a:t>52</a:t>
            </a:fld>
            <a:endParaRPr lang="en-US" sz="1200" dirty="0">
              <a:solidFill>
                <a:srgbClr val="0000FF"/>
              </a:solidFill>
              <a:latin typeface="Marlett" pitchFamily="2" charset="2"/>
              <a:cs typeface="Arial" charset="0"/>
            </a:endParaRPr>
          </a:p>
        </p:txBody>
      </p:sp>
      <p:sp>
        <p:nvSpPr>
          <p:cNvPr id="223236" name="Rectangle 2"/>
          <p:cNvSpPr>
            <a:spLocks noGrp="1" noRot="1" noChangeAspect="1" noChangeArrowheads="1" noTextEdit="1"/>
          </p:cNvSpPr>
          <p:nvPr>
            <p:ph type="sldImg"/>
          </p:nvPr>
        </p:nvSpPr>
        <p:spPr>
          <a:ln/>
        </p:spPr>
      </p:sp>
      <p:sp>
        <p:nvSpPr>
          <p:cNvPr id="22323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If the writer is changing the value in a MRSW safe register, then safe and regular registers behave the same, because an arbitrary value observed by a concurrent read can be only 0 or 1, and one is the old value and the other is the new value.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p>
            <a:fld id="{BE358246-7994-4032-B975-5603D919062F}" type="slidenum">
              <a:rPr lang="en-US" smtClean="0"/>
              <a:pPr/>
              <a:t>53</a:t>
            </a:fld>
            <a:endParaRPr lang="en-US" dirty="0"/>
          </a:p>
        </p:txBody>
      </p:sp>
      <p:sp>
        <p:nvSpPr>
          <p:cNvPr id="22323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F3A0DF33-99F2-4DFD-A0B9-7A1503B2BEC7}" type="slidenum">
              <a:rPr lang="x-none" sz="1200">
                <a:solidFill>
                  <a:srgbClr val="0000FF"/>
                </a:solidFill>
                <a:latin typeface="Marlett" pitchFamily="2" charset="2"/>
              </a:rPr>
              <a:pPr algn="r" eaLnBrk="0" hangingPunct="0"/>
              <a:t>53</a:t>
            </a:fld>
            <a:endParaRPr lang="en-US" sz="1200" dirty="0">
              <a:solidFill>
                <a:srgbClr val="0000FF"/>
              </a:solidFill>
              <a:latin typeface="Marlett" pitchFamily="2" charset="2"/>
              <a:cs typeface="Arial" charset="0"/>
            </a:endParaRPr>
          </a:p>
        </p:txBody>
      </p:sp>
      <p:sp>
        <p:nvSpPr>
          <p:cNvPr id="223236" name="Rectangle 2"/>
          <p:cNvSpPr>
            <a:spLocks noGrp="1" noRot="1" noChangeAspect="1" noChangeArrowheads="1" noTextEdit="1"/>
          </p:cNvSpPr>
          <p:nvPr>
            <p:ph type="sldImg"/>
          </p:nvPr>
        </p:nvSpPr>
        <p:spPr>
          <a:ln/>
        </p:spPr>
      </p:sp>
      <p:sp>
        <p:nvSpPr>
          <p:cNvPr id="22323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If the writer is changing the value in a MRSW safe register, then safe and regular registers behave the same, because an arbitrary value observed by a concurrent read can be only 0 or 1, and one is the old value and the other is the new value.</a:t>
            </a:r>
          </a:p>
        </p:txBody>
      </p:sp>
    </p:spTree>
    <p:extLst>
      <p:ext uri="{BB962C8B-B14F-4D97-AF65-F5344CB8AC3E}">
        <p14:creationId xmlns:p14="http://schemas.microsoft.com/office/powerpoint/2010/main" val="5582718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7FBFEEBB-BD12-4299-882D-3B37BF0A76D1}" type="slidenum">
              <a:rPr lang="en-US" smtClean="0"/>
              <a:pPr/>
              <a:t>54</a:t>
            </a:fld>
            <a:endParaRPr lang="en-US" dirty="0"/>
          </a:p>
        </p:txBody>
      </p:sp>
      <p:sp>
        <p:nvSpPr>
          <p:cNvPr id="22630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109CBBD1-E400-4543-B829-677B8E5E848C}" type="slidenum">
              <a:rPr lang="x-none" sz="1200">
                <a:solidFill>
                  <a:srgbClr val="0000FF"/>
                </a:solidFill>
                <a:latin typeface="Marlett" pitchFamily="2" charset="2"/>
              </a:rPr>
              <a:pPr algn="r" eaLnBrk="0" hangingPunct="0"/>
              <a:t>54</a:t>
            </a:fld>
            <a:endParaRPr lang="en-US" sz="1200" dirty="0">
              <a:solidFill>
                <a:srgbClr val="0000FF"/>
              </a:solidFill>
              <a:latin typeface="Marlett" pitchFamily="2" charset="2"/>
              <a:cs typeface="Arial" charset="0"/>
            </a:endParaRPr>
          </a:p>
        </p:txBody>
      </p:sp>
      <p:sp>
        <p:nvSpPr>
          <p:cNvPr id="226308" name="Rectangle 2"/>
          <p:cNvSpPr>
            <a:spLocks noGrp="1" noRot="1" noChangeAspect="1" noChangeArrowheads="1" noTextEdit="1"/>
          </p:cNvSpPr>
          <p:nvPr>
            <p:ph type="sldImg"/>
          </p:nvPr>
        </p:nvSpPr>
        <p:spPr>
          <a:ln/>
        </p:spPr>
      </p:sp>
      <p:sp>
        <p:nvSpPr>
          <p:cNvPr id="22630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p>
            <a:fld id="{A7BE9042-D22C-487B-8548-6C99A2684FB0}" type="slidenum">
              <a:rPr lang="en-US" smtClean="0"/>
              <a:pPr/>
              <a:t>55</a:t>
            </a:fld>
            <a:endParaRPr lang="en-US" dirty="0"/>
          </a:p>
        </p:txBody>
      </p:sp>
      <p:sp>
        <p:nvSpPr>
          <p:cNvPr id="22733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8FAEFFB9-EACB-44AD-8416-419642B178D6}" type="slidenum">
              <a:rPr lang="x-none" sz="1200">
                <a:solidFill>
                  <a:srgbClr val="0000FF"/>
                </a:solidFill>
                <a:latin typeface="Marlett" pitchFamily="2" charset="2"/>
              </a:rPr>
              <a:pPr algn="r" eaLnBrk="0" hangingPunct="0"/>
              <a:t>55</a:t>
            </a:fld>
            <a:endParaRPr lang="en-US" sz="1200" dirty="0">
              <a:solidFill>
                <a:srgbClr val="0000FF"/>
              </a:solidFill>
              <a:latin typeface="Marlett" pitchFamily="2" charset="2"/>
              <a:cs typeface="Arial" charset="0"/>
            </a:endParaRPr>
          </a:p>
        </p:txBody>
      </p:sp>
      <p:sp>
        <p:nvSpPr>
          <p:cNvPr id="227332" name="Rectangle 2"/>
          <p:cNvSpPr>
            <a:spLocks noGrp="1" noRot="1" noChangeAspect="1" noChangeArrowheads="1" noTextEdit="1"/>
          </p:cNvSpPr>
          <p:nvPr>
            <p:ph type="sldImg"/>
          </p:nvPr>
        </p:nvSpPr>
        <p:spPr>
          <a:ln/>
        </p:spPr>
      </p:sp>
      <p:sp>
        <p:nvSpPr>
          <p:cNvPr id="22733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p>
            <a:fld id="{BBEC1BF4-9D8B-489E-82C4-6AA6459CE03F}" type="slidenum">
              <a:rPr lang="en-US" smtClean="0"/>
              <a:pPr/>
              <a:t>56</a:t>
            </a:fld>
            <a:endParaRPr lang="en-US" dirty="0"/>
          </a:p>
        </p:txBody>
      </p:sp>
      <p:sp>
        <p:nvSpPr>
          <p:cNvPr id="22835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C812B944-30F3-4D91-B7E6-05C105B3CAC2}" type="slidenum">
              <a:rPr lang="x-none" sz="1200">
                <a:solidFill>
                  <a:srgbClr val="0000FF"/>
                </a:solidFill>
                <a:latin typeface="Marlett" pitchFamily="2" charset="2"/>
              </a:rPr>
              <a:pPr algn="r" eaLnBrk="0" hangingPunct="0"/>
              <a:t>56</a:t>
            </a:fld>
            <a:endParaRPr lang="en-US" sz="1200" dirty="0">
              <a:solidFill>
                <a:srgbClr val="0000FF"/>
              </a:solidFill>
              <a:latin typeface="Marlett" pitchFamily="2" charset="2"/>
              <a:cs typeface="Arial" charset="0"/>
            </a:endParaRPr>
          </a:p>
        </p:txBody>
      </p:sp>
      <p:sp>
        <p:nvSpPr>
          <p:cNvPr id="228356" name="Rectangle 2"/>
          <p:cNvSpPr>
            <a:spLocks noGrp="1" noRot="1" noChangeAspect="1" noChangeArrowheads="1" noTextEdit="1"/>
          </p:cNvSpPr>
          <p:nvPr>
            <p:ph type="sldImg"/>
          </p:nvPr>
        </p:nvSpPr>
        <p:spPr>
          <a:ln/>
        </p:spPr>
      </p:sp>
      <p:sp>
        <p:nvSpPr>
          <p:cNvPr id="22835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p>
            <a:fld id="{2E712058-02EC-4C76-8F62-7DBF70FB302A}" type="slidenum">
              <a:rPr lang="en-US" smtClean="0"/>
              <a:pPr/>
              <a:t>57</a:t>
            </a:fld>
            <a:endParaRPr lang="en-US" dirty="0"/>
          </a:p>
        </p:txBody>
      </p:sp>
      <p:sp>
        <p:nvSpPr>
          <p:cNvPr id="22937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1D6F02FC-FD88-438C-ACA2-28595828077F}" type="slidenum">
              <a:rPr lang="x-none" sz="1200">
                <a:solidFill>
                  <a:srgbClr val="0000FF"/>
                </a:solidFill>
                <a:latin typeface="Marlett" pitchFamily="2" charset="2"/>
              </a:rPr>
              <a:pPr algn="r" eaLnBrk="0" hangingPunct="0"/>
              <a:t>57</a:t>
            </a:fld>
            <a:endParaRPr lang="en-US" sz="1200" dirty="0">
              <a:solidFill>
                <a:srgbClr val="0000FF"/>
              </a:solidFill>
              <a:latin typeface="Marlett" pitchFamily="2" charset="2"/>
              <a:cs typeface="Arial" charset="0"/>
            </a:endParaRPr>
          </a:p>
        </p:txBody>
      </p:sp>
      <p:sp>
        <p:nvSpPr>
          <p:cNvPr id="229380" name="Rectangle 2"/>
          <p:cNvSpPr>
            <a:spLocks noGrp="1" noRot="1" noChangeAspect="1" noChangeArrowheads="1" noTextEdit="1"/>
          </p:cNvSpPr>
          <p:nvPr>
            <p:ph type="sldImg"/>
          </p:nvPr>
        </p:nvSpPr>
        <p:spPr>
          <a:ln/>
        </p:spPr>
      </p:sp>
      <p:sp>
        <p:nvSpPr>
          <p:cNvPr id="22938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p:spPr>
        <p:txBody>
          <a:bodyPr/>
          <a:lstStyle/>
          <a:p>
            <a:fld id="{D7C10E4C-2114-4C7D-A266-FC9E150A12B9}" type="slidenum">
              <a:rPr lang="en-US" smtClean="0"/>
              <a:pPr/>
              <a:t>58</a:t>
            </a:fld>
            <a:endParaRPr lang="en-US" dirty="0"/>
          </a:p>
        </p:txBody>
      </p:sp>
      <p:sp>
        <p:nvSpPr>
          <p:cNvPr id="23040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7DA97EE3-CFCA-4715-979D-BB9787C78F74}" type="slidenum">
              <a:rPr lang="x-none" sz="1200">
                <a:solidFill>
                  <a:srgbClr val="0000FF"/>
                </a:solidFill>
                <a:latin typeface="Marlett" pitchFamily="2" charset="2"/>
              </a:rPr>
              <a:pPr algn="r" eaLnBrk="0" hangingPunct="0"/>
              <a:t>58</a:t>
            </a:fld>
            <a:endParaRPr lang="en-US" sz="1200" dirty="0">
              <a:solidFill>
                <a:srgbClr val="0000FF"/>
              </a:solidFill>
              <a:latin typeface="Marlett" pitchFamily="2" charset="2"/>
              <a:cs typeface="Arial" charset="0"/>
            </a:endParaRPr>
          </a:p>
        </p:txBody>
      </p:sp>
      <p:sp>
        <p:nvSpPr>
          <p:cNvPr id="230404" name="Rectangle 2"/>
          <p:cNvSpPr>
            <a:spLocks noGrp="1" noRot="1" noChangeAspect="1" noChangeArrowheads="1" noTextEdit="1"/>
          </p:cNvSpPr>
          <p:nvPr>
            <p:ph type="sldImg"/>
          </p:nvPr>
        </p:nvSpPr>
        <p:spPr>
          <a:ln/>
        </p:spPr>
      </p:sp>
      <p:sp>
        <p:nvSpPr>
          <p:cNvPr id="23040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p>
            <a:fld id="{EAAD4F5D-E5BF-4082-9591-93BAE30D2E89}" type="slidenum">
              <a:rPr lang="en-US" smtClean="0"/>
              <a:pPr/>
              <a:t>59</a:t>
            </a:fld>
            <a:endParaRPr lang="en-US" dirty="0"/>
          </a:p>
        </p:txBody>
      </p:sp>
      <p:sp>
        <p:nvSpPr>
          <p:cNvPr id="23142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72229818-CD51-40ED-BFB3-4619F512E30C}" type="slidenum">
              <a:rPr lang="x-none" sz="1200">
                <a:solidFill>
                  <a:srgbClr val="0000FF"/>
                </a:solidFill>
                <a:latin typeface="Marlett" pitchFamily="2" charset="2"/>
              </a:rPr>
              <a:pPr algn="r" eaLnBrk="0" hangingPunct="0"/>
              <a:t>59</a:t>
            </a:fld>
            <a:endParaRPr lang="en-US" sz="1200" dirty="0">
              <a:solidFill>
                <a:srgbClr val="0000FF"/>
              </a:solidFill>
              <a:latin typeface="Marlett" pitchFamily="2" charset="2"/>
              <a:cs typeface="Arial" charset="0"/>
            </a:endParaRPr>
          </a:p>
        </p:txBody>
      </p:sp>
      <p:sp>
        <p:nvSpPr>
          <p:cNvPr id="231428" name="Rectangle 2"/>
          <p:cNvSpPr>
            <a:spLocks noGrp="1" noRot="1" noChangeAspect="1" noChangeArrowheads="1" noTextEdit="1"/>
          </p:cNvSpPr>
          <p:nvPr>
            <p:ph type="sldImg"/>
          </p:nvPr>
        </p:nvSpPr>
        <p:spPr>
          <a:ln/>
        </p:spPr>
      </p:sp>
      <p:sp>
        <p:nvSpPr>
          <p:cNvPr id="23142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p>
            <a:fld id="{61EBB679-9FB5-4AC0-8BEB-141DB71DE493}" type="slidenum">
              <a:rPr lang="en-US" smtClean="0"/>
              <a:pPr/>
              <a:t>60</a:t>
            </a:fld>
            <a:endParaRPr lang="en-US" dirty="0"/>
          </a:p>
        </p:txBody>
      </p:sp>
      <p:sp>
        <p:nvSpPr>
          <p:cNvPr id="23245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15A19A04-1B00-4BF1-85A4-3BD3900B3E3B}" type="slidenum">
              <a:rPr lang="x-none" sz="1200">
                <a:solidFill>
                  <a:srgbClr val="0000FF"/>
                </a:solidFill>
                <a:latin typeface="Marlett" pitchFamily="2" charset="2"/>
              </a:rPr>
              <a:pPr algn="r" eaLnBrk="0" hangingPunct="0"/>
              <a:t>60</a:t>
            </a:fld>
            <a:endParaRPr lang="en-US" sz="1200" dirty="0">
              <a:solidFill>
                <a:srgbClr val="0000FF"/>
              </a:solidFill>
              <a:latin typeface="Marlett" pitchFamily="2" charset="2"/>
              <a:cs typeface="Arial" charset="0"/>
            </a:endParaRPr>
          </a:p>
        </p:txBody>
      </p:sp>
      <p:sp>
        <p:nvSpPr>
          <p:cNvPr id="232452" name="Rectangle 2"/>
          <p:cNvSpPr>
            <a:spLocks noGrp="1" noRot="1" noChangeAspect="1" noChangeArrowheads="1" noTextEdit="1"/>
          </p:cNvSpPr>
          <p:nvPr>
            <p:ph type="sldImg"/>
          </p:nvPr>
        </p:nvSpPr>
        <p:spPr>
          <a:ln/>
        </p:spPr>
      </p:sp>
      <p:sp>
        <p:nvSpPr>
          <p:cNvPr id="23245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This is just a question to ask students to clarify the protocol. Ask students if the same construction works if we have multi-valued registers…It shows them that the reason the earlier construction with a Boolean register worked is because Boolean means that in the concurrent case you can get only 0 or 1. Here this construction breaks down in the concurrent case. </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p>
            <a:fld id="{395D1697-6CF7-4256-A41A-3E32531FFE8C}" type="slidenum">
              <a:rPr lang="en-US" smtClean="0"/>
              <a:pPr/>
              <a:t>61</a:t>
            </a:fld>
            <a:endParaRPr lang="en-US" dirty="0"/>
          </a:p>
        </p:txBody>
      </p:sp>
      <p:sp>
        <p:nvSpPr>
          <p:cNvPr id="23347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33797292-036C-48C1-956F-B3E2D403378C}" type="slidenum">
              <a:rPr lang="x-none" sz="1200">
                <a:solidFill>
                  <a:srgbClr val="0000FF"/>
                </a:solidFill>
                <a:latin typeface="Marlett" pitchFamily="2" charset="2"/>
              </a:rPr>
              <a:pPr algn="r" eaLnBrk="0" hangingPunct="0"/>
              <a:t>61</a:t>
            </a:fld>
            <a:endParaRPr lang="en-US" sz="1200" dirty="0">
              <a:solidFill>
                <a:srgbClr val="0000FF"/>
              </a:solidFill>
              <a:latin typeface="Marlett" pitchFamily="2" charset="2"/>
              <a:cs typeface="Arial" charset="0"/>
            </a:endParaRPr>
          </a:p>
        </p:txBody>
      </p:sp>
      <p:sp>
        <p:nvSpPr>
          <p:cNvPr id="233476" name="Rectangle 2"/>
          <p:cNvSpPr>
            <a:spLocks noGrp="1" noRot="1" noChangeAspect="1" noChangeArrowheads="1" noTextEdit="1"/>
          </p:cNvSpPr>
          <p:nvPr>
            <p:ph type="sldImg"/>
          </p:nvPr>
        </p:nvSpPr>
        <p:spPr>
          <a:ln/>
        </p:spPr>
      </p:sp>
      <p:sp>
        <p:nvSpPr>
          <p:cNvPr id="23347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p>
            <a:fld id="{A31734CE-F885-4420-BBBD-BE21E5C97F11}" type="slidenum">
              <a:rPr lang="en-US" smtClean="0"/>
              <a:pPr/>
              <a:t>62</a:t>
            </a:fld>
            <a:endParaRPr lang="en-US" dirty="0"/>
          </a:p>
        </p:txBody>
      </p:sp>
      <p:sp>
        <p:nvSpPr>
          <p:cNvPr id="23449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255DD3B8-2F43-408D-A6AA-ED54C6FADAF5}" type="slidenum">
              <a:rPr lang="x-none" sz="1200">
                <a:solidFill>
                  <a:srgbClr val="0000FF"/>
                </a:solidFill>
                <a:latin typeface="Marlett" pitchFamily="2" charset="2"/>
              </a:rPr>
              <a:pPr algn="r" eaLnBrk="0" hangingPunct="0"/>
              <a:t>62</a:t>
            </a:fld>
            <a:endParaRPr lang="en-US" sz="1200" dirty="0">
              <a:solidFill>
                <a:srgbClr val="0000FF"/>
              </a:solidFill>
              <a:latin typeface="Marlett" pitchFamily="2" charset="2"/>
              <a:cs typeface="Arial" charset="0"/>
            </a:endParaRPr>
          </a:p>
        </p:txBody>
      </p:sp>
      <p:sp>
        <p:nvSpPr>
          <p:cNvPr id="234500" name="Rectangle 2"/>
          <p:cNvSpPr>
            <a:spLocks noGrp="1" noRot="1" noChangeAspect="1" noChangeArrowheads="1" noTextEdit="1"/>
          </p:cNvSpPr>
          <p:nvPr>
            <p:ph type="sldImg"/>
          </p:nvPr>
        </p:nvSpPr>
        <p:spPr>
          <a:ln/>
        </p:spPr>
      </p:sp>
      <p:sp>
        <p:nvSpPr>
          <p:cNvPr id="23450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p>
            <a:fld id="{0FDC202D-6226-4517-9C21-C21381A2850A}" type="slidenum">
              <a:rPr lang="en-US" smtClean="0"/>
              <a:pPr/>
              <a:t>63</a:t>
            </a:fld>
            <a:endParaRPr lang="en-US" dirty="0"/>
          </a:p>
        </p:txBody>
      </p:sp>
      <p:sp>
        <p:nvSpPr>
          <p:cNvPr id="23552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331DE78C-ED06-4365-AA40-3C79D2088264}" type="slidenum">
              <a:rPr lang="x-none" sz="1200">
                <a:solidFill>
                  <a:srgbClr val="0000FF"/>
                </a:solidFill>
                <a:latin typeface="Marlett" pitchFamily="2" charset="2"/>
              </a:rPr>
              <a:pPr algn="r" eaLnBrk="0" hangingPunct="0"/>
              <a:t>63</a:t>
            </a:fld>
            <a:endParaRPr lang="en-US" sz="1200" dirty="0">
              <a:solidFill>
                <a:srgbClr val="0000FF"/>
              </a:solidFill>
              <a:latin typeface="Marlett" pitchFamily="2" charset="2"/>
              <a:cs typeface="Arial" charset="0"/>
            </a:endParaRPr>
          </a:p>
        </p:txBody>
      </p:sp>
      <p:sp>
        <p:nvSpPr>
          <p:cNvPr id="235524" name="Rectangle 2"/>
          <p:cNvSpPr>
            <a:spLocks noGrp="1" noRot="1" noChangeAspect="1" noChangeArrowheads="1" noTextEdit="1"/>
          </p:cNvSpPr>
          <p:nvPr>
            <p:ph type="sldImg"/>
          </p:nvPr>
        </p:nvSpPr>
        <p:spPr>
          <a:ln/>
        </p:spPr>
      </p:sp>
      <p:sp>
        <p:nvSpPr>
          <p:cNvPr id="23552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The specific</a:t>
            </a:r>
            <a:r>
              <a:rPr lang="en-US" baseline="0" dirty="0"/>
              <a:t> way in which we plan to implement this M-valued register is Unary. One can also implement it using a non-unary approach but the argument is more complex for that implementation and we find overall that it is less satisfying than this simple algorithm. </a:t>
            </a:r>
          </a:p>
          <a:p>
            <a:pPr eaLnBrk="1" hangingPunct="1"/>
            <a:endParaRPr lang="en-US" baseline="0" dirty="0"/>
          </a:p>
          <a:p>
            <a:pPr eaLnBrk="1" hangingPunct="1"/>
            <a:r>
              <a:rPr lang="en-US" dirty="0"/>
              <a:t>The value 5 is written by writing a 1 in the fifth array location and then zeroing out all other lower locations. </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p>
            <a:fld id="{51DFE6CA-21A4-4299-832F-FE46B03304ED}" type="slidenum">
              <a:rPr lang="en-US" smtClean="0"/>
              <a:pPr/>
              <a:t>64</a:t>
            </a:fld>
            <a:endParaRPr lang="en-US" dirty="0"/>
          </a:p>
        </p:txBody>
      </p:sp>
      <p:sp>
        <p:nvSpPr>
          <p:cNvPr id="23654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21805FF5-E838-4E71-8309-51B14B4B6750}" type="slidenum">
              <a:rPr lang="x-none" sz="1200">
                <a:solidFill>
                  <a:srgbClr val="0000FF"/>
                </a:solidFill>
                <a:latin typeface="Marlett" pitchFamily="2" charset="2"/>
              </a:rPr>
              <a:pPr algn="r" eaLnBrk="0" hangingPunct="0"/>
              <a:t>64</a:t>
            </a:fld>
            <a:endParaRPr lang="en-US" sz="1200" dirty="0">
              <a:solidFill>
                <a:srgbClr val="0000FF"/>
              </a:solidFill>
              <a:latin typeface="Marlett" pitchFamily="2" charset="2"/>
              <a:cs typeface="Arial" charset="0"/>
            </a:endParaRPr>
          </a:p>
        </p:txBody>
      </p:sp>
      <p:sp>
        <p:nvSpPr>
          <p:cNvPr id="236548" name="Rectangle 2"/>
          <p:cNvSpPr>
            <a:spLocks noGrp="1" noRot="1" noChangeAspect="1" noChangeArrowheads="1" noTextEdit="1"/>
          </p:cNvSpPr>
          <p:nvPr>
            <p:ph type="sldImg"/>
          </p:nvPr>
        </p:nvSpPr>
        <p:spPr>
          <a:ln/>
        </p:spPr>
      </p:sp>
      <p:sp>
        <p:nvSpPr>
          <p:cNvPr id="23654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The value 5 is written by writing a 1 in the fifth array location and then zeroing out all other lower locations. </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p>
            <a:fld id="{E0AA4B04-2FBC-4388-AC4F-CD6CA8951CC3}" type="slidenum">
              <a:rPr lang="en-US" smtClean="0"/>
              <a:pPr/>
              <a:t>65</a:t>
            </a:fld>
            <a:endParaRPr lang="en-US" dirty="0"/>
          </a:p>
        </p:txBody>
      </p:sp>
      <p:sp>
        <p:nvSpPr>
          <p:cNvPr id="23757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94EBDED1-8921-4454-97F9-86676C1A8D3D}" type="slidenum">
              <a:rPr lang="x-none" sz="1200">
                <a:solidFill>
                  <a:srgbClr val="0000FF"/>
                </a:solidFill>
                <a:latin typeface="Marlett" pitchFamily="2" charset="2"/>
              </a:rPr>
              <a:pPr algn="r" eaLnBrk="0" hangingPunct="0"/>
              <a:t>65</a:t>
            </a:fld>
            <a:endParaRPr lang="en-US" sz="1200" dirty="0">
              <a:solidFill>
                <a:srgbClr val="0000FF"/>
              </a:solidFill>
              <a:latin typeface="Marlett" pitchFamily="2" charset="2"/>
              <a:cs typeface="Arial" charset="0"/>
            </a:endParaRPr>
          </a:p>
        </p:txBody>
      </p:sp>
      <p:sp>
        <p:nvSpPr>
          <p:cNvPr id="237572" name="Rectangle 2"/>
          <p:cNvSpPr>
            <a:spLocks noGrp="1" noRot="1" noChangeAspect="1" noChangeArrowheads="1" noTextEdit="1"/>
          </p:cNvSpPr>
          <p:nvPr>
            <p:ph type="sldImg"/>
          </p:nvPr>
        </p:nvSpPr>
        <p:spPr>
          <a:ln/>
        </p:spPr>
      </p:sp>
      <p:sp>
        <p:nvSpPr>
          <p:cNvPr id="23757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The value 5 is written by writing a 1 in the fifth array location and then zeroing out all other lower locations. </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p>
            <a:fld id="{5DA50BCA-8141-46C3-A67C-5C227B101F8A}" type="slidenum">
              <a:rPr lang="en-US" smtClean="0"/>
              <a:pPr/>
              <a:t>66</a:t>
            </a:fld>
            <a:endParaRPr lang="en-US" dirty="0"/>
          </a:p>
        </p:txBody>
      </p:sp>
      <p:sp>
        <p:nvSpPr>
          <p:cNvPr id="23859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09BC8165-7F97-413B-B92D-B3C477BEB382}" type="slidenum">
              <a:rPr lang="x-none" sz="1200">
                <a:solidFill>
                  <a:srgbClr val="0000FF"/>
                </a:solidFill>
                <a:latin typeface="Marlett" pitchFamily="2" charset="2"/>
              </a:rPr>
              <a:pPr algn="r" eaLnBrk="0" hangingPunct="0"/>
              <a:t>66</a:t>
            </a:fld>
            <a:endParaRPr lang="en-US" sz="1200" dirty="0">
              <a:solidFill>
                <a:srgbClr val="0000FF"/>
              </a:solidFill>
              <a:latin typeface="Marlett" pitchFamily="2" charset="2"/>
              <a:cs typeface="Arial" charset="0"/>
            </a:endParaRPr>
          </a:p>
        </p:txBody>
      </p:sp>
      <p:sp>
        <p:nvSpPr>
          <p:cNvPr id="238596" name="Rectangle 2"/>
          <p:cNvSpPr>
            <a:spLocks noGrp="1" noRot="1" noChangeAspect="1" noChangeArrowheads="1" noTextEdit="1"/>
          </p:cNvSpPr>
          <p:nvPr>
            <p:ph type="sldImg"/>
          </p:nvPr>
        </p:nvSpPr>
        <p:spPr>
          <a:ln/>
        </p:spPr>
      </p:sp>
      <p:sp>
        <p:nvSpPr>
          <p:cNvPr id="23859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Only when the last 0 written erases the bit indicating the old value, can the reader advance and find the new value 5. Can explain to students what happens when the old value is 6 or 7, that is, in a higher place than the value 5 that was written.  Notice that the multiple readers could see values of ones written while they were executing so </a:t>
            </a:r>
          </a:p>
          <a:p>
            <a:pPr eaLnBrk="1" hangingPunct="1"/>
            <a:r>
              <a:rPr lang="en-US" dirty="0"/>
              <a:t>One could see a value of three while the other saw an earlier value of 5…</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p:spPr>
        <p:txBody>
          <a:bodyPr/>
          <a:lstStyle/>
          <a:p>
            <a:fld id="{7C41DE28-3E9B-494F-8F62-8187901AF400}" type="slidenum">
              <a:rPr lang="en-US" smtClean="0"/>
              <a:pPr/>
              <a:t>67</a:t>
            </a:fld>
            <a:endParaRPr lang="en-US" dirty="0"/>
          </a:p>
        </p:txBody>
      </p:sp>
      <p:sp>
        <p:nvSpPr>
          <p:cNvPr id="23961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6277C726-3E4C-442B-BD62-06E80BF8948F}" type="slidenum">
              <a:rPr lang="x-none" sz="1200">
                <a:solidFill>
                  <a:srgbClr val="0000FF"/>
                </a:solidFill>
                <a:latin typeface="Marlett" pitchFamily="2" charset="2"/>
              </a:rPr>
              <a:pPr algn="r" eaLnBrk="0" hangingPunct="0"/>
              <a:t>67</a:t>
            </a:fld>
            <a:endParaRPr lang="en-US" sz="1200" dirty="0">
              <a:solidFill>
                <a:srgbClr val="0000FF"/>
              </a:solidFill>
              <a:latin typeface="Marlett" pitchFamily="2" charset="2"/>
              <a:cs typeface="Arial" charset="0"/>
            </a:endParaRPr>
          </a:p>
        </p:txBody>
      </p:sp>
      <p:sp>
        <p:nvSpPr>
          <p:cNvPr id="239620" name="Rectangle 2"/>
          <p:cNvSpPr>
            <a:spLocks noGrp="1" noRot="1" noChangeAspect="1" noChangeArrowheads="1" noTextEdit="1"/>
          </p:cNvSpPr>
          <p:nvPr>
            <p:ph type="sldImg"/>
          </p:nvPr>
        </p:nvSpPr>
        <p:spPr>
          <a:ln/>
        </p:spPr>
      </p:sp>
      <p:sp>
        <p:nvSpPr>
          <p:cNvPr id="23962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p>
            <a:fld id="{B21F9266-9504-4131-AC2F-4B9C80FA0614}" type="slidenum">
              <a:rPr lang="en-US" smtClean="0"/>
              <a:pPr/>
              <a:t>68</a:t>
            </a:fld>
            <a:endParaRPr lang="en-US" dirty="0"/>
          </a:p>
        </p:txBody>
      </p:sp>
      <p:sp>
        <p:nvSpPr>
          <p:cNvPr id="24064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54D27C25-963F-4354-86A9-2BD8BE90730E}" type="slidenum">
              <a:rPr lang="x-none" sz="1200">
                <a:solidFill>
                  <a:srgbClr val="0000FF"/>
                </a:solidFill>
                <a:latin typeface="Marlett" pitchFamily="2" charset="2"/>
              </a:rPr>
              <a:pPr algn="r" eaLnBrk="0" hangingPunct="0"/>
              <a:t>68</a:t>
            </a:fld>
            <a:endParaRPr lang="en-US" sz="1200" dirty="0">
              <a:solidFill>
                <a:srgbClr val="0000FF"/>
              </a:solidFill>
              <a:latin typeface="Marlett" pitchFamily="2" charset="2"/>
              <a:cs typeface="Arial" charset="0"/>
            </a:endParaRPr>
          </a:p>
        </p:txBody>
      </p:sp>
      <p:sp>
        <p:nvSpPr>
          <p:cNvPr id="240644" name="Rectangle 2"/>
          <p:cNvSpPr>
            <a:spLocks noGrp="1" noRot="1" noChangeAspect="1" noChangeArrowheads="1" noTextEdit="1"/>
          </p:cNvSpPr>
          <p:nvPr>
            <p:ph type="sldImg"/>
          </p:nvPr>
        </p:nvSpPr>
        <p:spPr>
          <a:ln/>
        </p:spPr>
      </p:sp>
      <p:sp>
        <p:nvSpPr>
          <p:cNvPr id="24064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p:spPr>
        <p:txBody>
          <a:bodyPr/>
          <a:lstStyle/>
          <a:p>
            <a:fld id="{E0ABF344-8CBD-4D73-BFF6-E95A7A67A26C}" type="slidenum">
              <a:rPr lang="en-US" smtClean="0"/>
              <a:pPr/>
              <a:t>69</a:t>
            </a:fld>
            <a:endParaRPr lang="en-US" dirty="0"/>
          </a:p>
        </p:txBody>
      </p:sp>
      <p:sp>
        <p:nvSpPr>
          <p:cNvPr id="24166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48F44251-001B-4874-BBFA-902A9F9EFBB7}" type="slidenum">
              <a:rPr lang="x-none" sz="1200">
                <a:solidFill>
                  <a:srgbClr val="0000FF"/>
                </a:solidFill>
                <a:latin typeface="Marlett" pitchFamily="2" charset="2"/>
              </a:rPr>
              <a:pPr algn="r" eaLnBrk="0" hangingPunct="0"/>
              <a:t>69</a:t>
            </a:fld>
            <a:endParaRPr lang="en-US" sz="1200" dirty="0">
              <a:solidFill>
                <a:srgbClr val="0000FF"/>
              </a:solidFill>
              <a:latin typeface="Marlett" pitchFamily="2" charset="2"/>
              <a:cs typeface="Arial" charset="0"/>
            </a:endParaRPr>
          </a:p>
        </p:txBody>
      </p:sp>
      <p:sp>
        <p:nvSpPr>
          <p:cNvPr id="241668" name="Rectangle 2"/>
          <p:cNvSpPr>
            <a:spLocks noGrp="1" noRot="1" noChangeAspect="1" noChangeArrowheads="1" noTextEdit="1"/>
          </p:cNvSpPr>
          <p:nvPr>
            <p:ph type="sldImg"/>
          </p:nvPr>
        </p:nvSpPr>
        <p:spPr>
          <a:ln/>
        </p:spPr>
      </p:sp>
      <p:sp>
        <p:nvSpPr>
          <p:cNvPr id="24166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p>
            <a:fld id="{F0912152-3360-4D00-8FD6-7C954FCDAD90}" type="slidenum">
              <a:rPr lang="en-US" smtClean="0"/>
              <a:pPr/>
              <a:t>70</a:t>
            </a:fld>
            <a:endParaRPr lang="en-US" dirty="0"/>
          </a:p>
        </p:txBody>
      </p:sp>
      <p:sp>
        <p:nvSpPr>
          <p:cNvPr id="24269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BB50261A-5AEF-480D-93B5-705E30B9CA2E}" type="slidenum">
              <a:rPr lang="x-none" sz="1200">
                <a:solidFill>
                  <a:srgbClr val="0000FF"/>
                </a:solidFill>
                <a:latin typeface="Marlett" pitchFamily="2" charset="2"/>
              </a:rPr>
              <a:pPr algn="r" eaLnBrk="0" hangingPunct="0"/>
              <a:t>70</a:t>
            </a:fld>
            <a:endParaRPr lang="en-US" sz="1200" dirty="0">
              <a:solidFill>
                <a:srgbClr val="0000FF"/>
              </a:solidFill>
              <a:latin typeface="Marlett" pitchFamily="2" charset="2"/>
              <a:cs typeface="Arial" charset="0"/>
            </a:endParaRPr>
          </a:p>
        </p:txBody>
      </p:sp>
      <p:sp>
        <p:nvSpPr>
          <p:cNvPr id="242692" name="Rectangle 2"/>
          <p:cNvSpPr>
            <a:spLocks noGrp="1" noRot="1" noChangeAspect="1" noChangeArrowheads="1" noTextEdit="1"/>
          </p:cNvSpPr>
          <p:nvPr>
            <p:ph type="sldImg"/>
          </p:nvPr>
        </p:nvSpPr>
        <p:spPr>
          <a:ln/>
        </p:spPr>
      </p:sp>
      <p:sp>
        <p:nvSpPr>
          <p:cNvPr id="24269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p:spPr>
        <p:txBody>
          <a:bodyPr/>
          <a:lstStyle/>
          <a:p>
            <a:fld id="{9A9049CF-ACFF-4FDF-87DB-450A3ACCAD8E}" type="slidenum">
              <a:rPr lang="en-US" smtClean="0"/>
              <a:pPr/>
              <a:t>71</a:t>
            </a:fld>
            <a:endParaRPr lang="en-US" dirty="0"/>
          </a:p>
        </p:txBody>
      </p:sp>
      <p:sp>
        <p:nvSpPr>
          <p:cNvPr id="24371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424860D8-EB13-462B-9D96-3401897478E1}" type="slidenum">
              <a:rPr lang="x-none" sz="1200">
                <a:solidFill>
                  <a:srgbClr val="0000FF"/>
                </a:solidFill>
                <a:latin typeface="Marlett" pitchFamily="2" charset="2"/>
              </a:rPr>
              <a:pPr algn="r" eaLnBrk="0" hangingPunct="0"/>
              <a:t>71</a:t>
            </a:fld>
            <a:endParaRPr lang="en-US" sz="1200" dirty="0">
              <a:solidFill>
                <a:srgbClr val="0000FF"/>
              </a:solidFill>
              <a:latin typeface="Marlett" pitchFamily="2" charset="2"/>
              <a:cs typeface="Arial" charset="0"/>
            </a:endParaRPr>
          </a:p>
        </p:txBody>
      </p:sp>
      <p:sp>
        <p:nvSpPr>
          <p:cNvPr id="243716" name="Rectangle 2"/>
          <p:cNvSpPr>
            <a:spLocks noGrp="1" noRot="1" noChangeAspect="1" noChangeArrowheads="1" noTextEdit="1"/>
          </p:cNvSpPr>
          <p:nvPr>
            <p:ph type="sldImg"/>
          </p:nvPr>
        </p:nvSpPr>
        <p:spPr>
          <a:ln/>
        </p:spPr>
      </p:sp>
      <p:sp>
        <p:nvSpPr>
          <p:cNvPr id="24371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p:spPr>
        <p:txBody>
          <a:bodyPr/>
          <a:lstStyle/>
          <a:p>
            <a:fld id="{A54DDC63-9CB7-44EE-9E2D-FB7F19BB46E0}" type="slidenum">
              <a:rPr lang="en-US" smtClean="0"/>
              <a:pPr/>
              <a:t>72</a:t>
            </a:fld>
            <a:endParaRPr lang="en-US" dirty="0"/>
          </a:p>
        </p:txBody>
      </p:sp>
      <p:sp>
        <p:nvSpPr>
          <p:cNvPr id="24473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8B957511-1450-489C-889D-4835CFC024F9}" type="slidenum">
              <a:rPr lang="x-none" sz="1200">
                <a:solidFill>
                  <a:srgbClr val="0000FF"/>
                </a:solidFill>
                <a:latin typeface="Marlett" pitchFamily="2" charset="2"/>
              </a:rPr>
              <a:pPr algn="r" eaLnBrk="0" hangingPunct="0"/>
              <a:t>72</a:t>
            </a:fld>
            <a:endParaRPr lang="en-US" sz="1200" dirty="0">
              <a:solidFill>
                <a:srgbClr val="0000FF"/>
              </a:solidFill>
              <a:latin typeface="Marlett" pitchFamily="2" charset="2"/>
              <a:cs typeface="Arial" charset="0"/>
            </a:endParaRPr>
          </a:p>
        </p:txBody>
      </p:sp>
      <p:sp>
        <p:nvSpPr>
          <p:cNvPr id="244740" name="Rectangle 2"/>
          <p:cNvSpPr>
            <a:spLocks noGrp="1" noRot="1" noChangeAspect="1" noChangeArrowheads="1" noTextEdit="1"/>
          </p:cNvSpPr>
          <p:nvPr>
            <p:ph type="sldImg"/>
          </p:nvPr>
        </p:nvSpPr>
        <p:spPr>
          <a:ln/>
        </p:spPr>
      </p:sp>
      <p:sp>
        <p:nvSpPr>
          <p:cNvPr id="24474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p:spPr>
        <p:txBody>
          <a:bodyPr/>
          <a:lstStyle/>
          <a:p>
            <a:fld id="{746347FB-C0BD-4176-8648-098BE7F510EA}" type="slidenum">
              <a:rPr lang="en-US" smtClean="0"/>
              <a:pPr/>
              <a:t>73</a:t>
            </a:fld>
            <a:endParaRPr lang="en-US" dirty="0"/>
          </a:p>
        </p:txBody>
      </p:sp>
      <p:sp>
        <p:nvSpPr>
          <p:cNvPr id="24576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5205EC97-FD4E-44E9-BF2D-4AB7868FD5DC}" type="slidenum">
              <a:rPr lang="x-none" sz="1200">
                <a:solidFill>
                  <a:srgbClr val="0000FF"/>
                </a:solidFill>
                <a:latin typeface="Marlett" pitchFamily="2" charset="2"/>
              </a:rPr>
              <a:pPr algn="r" eaLnBrk="0" hangingPunct="0"/>
              <a:t>73</a:t>
            </a:fld>
            <a:endParaRPr lang="en-US" sz="1200" dirty="0">
              <a:solidFill>
                <a:srgbClr val="0000FF"/>
              </a:solidFill>
              <a:latin typeface="Marlett" pitchFamily="2" charset="2"/>
              <a:cs typeface="Arial" charset="0"/>
            </a:endParaRPr>
          </a:p>
        </p:txBody>
      </p:sp>
      <p:sp>
        <p:nvSpPr>
          <p:cNvPr id="245764" name="Rectangle 2"/>
          <p:cNvSpPr>
            <a:spLocks noGrp="1" noRot="1" noChangeAspect="1" noChangeArrowheads="1" noTextEdit="1"/>
          </p:cNvSpPr>
          <p:nvPr>
            <p:ph type="sldImg"/>
          </p:nvPr>
        </p:nvSpPr>
        <p:spPr>
          <a:ln/>
        </p:spPr>
      </p:sp>
      <p:sp>
        <p:nvSpPr>
          <p:cNvPr id="24576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p:spPr>
        <p:txBody>
          <a:bodyPr/>
          <a:lstStyle/>
          <a:p>
            <a:fld id="{A917DC31-3574-48E3-A828-B6212006582D}" type="slidenum">
              <a:rPr lang="en-US" smtClean="0"/>
              <a:pPr/>
              <a:t>74</a:t>
            </a:fld>
            <a:endParaRPr lang="en-US" dirty="0"/>
          </a:p>
        </p:txBody>
      </p:sp>
      <p:sp>
        <p:nvSpPr>
          <p:cNvPr id="24678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368017B1-1AB9-4E78-ACD5-670C333693B9}" type="slidenum">
              <a:rPr lang="x-none" sz="1200">
                <a:solidFill>
                  <a:srgbClr val="0000FF"/>
                </a:solidFill>
                <a:latin typeface="Marlett" pitchFamily="2" charset="2"/>
              </a:rPr>
              <a:pPr algn="r" eaLnBrk="0" hangingPunct="0"/>
              <a:t>74</a:t>
            </a:fld>
            <a:endParaRPr lang="en-US" sz="1200" dirty="0">
              <a:solidFill>
                <a:srgbClr val="0000FF"/>
              </a:solidFill>
              <a:latin typeface="Marlett" pitchFamily="2" charset="2"/>
              <a:cs typeface="Arial" charset="0"/>
            </a:endParaRPr>
          </a:p>
        </p:txBody>
      </p:sp>
      <p:sp>
        <p:nvSpPr>
          <p:cNvPr id="246788" name="Rectangle 2"/>
          <p:cNvSpPr>
            <a:spLocks noGrp="1" noRot="1" noChangeAspect="1" noChangeArrowheads="1" noTextEdit="1"/>
          </p:cNvSpPr>
          <p:nvPr>
            <p:ph type="sldImg"/>
          </p:nvPr>
        </p:nvSpPr>
        <p:spPr>
          <a:ln/>
        </p:spPr>
      </p:sp>
      <p:sp>
        <p:nvSpPr>
          <p:cNvPr id="24678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We will take a slight detour. This is because its harder to implement MR atomic from MR regular, so lets do this SR first. </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p:spPr>
        <p:txBody>
          <a:bodyPr/>
          <a:lstStyle/>
          <a:p>
            <a:fld id="{40CA4A08-A947-45A7-9828-360FC1212F8F}" type="slidenum">
              <a:rPr lang="en-US" smtClean="0"/>
              <a:pPr/>
              <a:t>75</a:t>
            </a:fld>
            <a:endParaRPr lang="en-US" dirty="0"/>
          </a:p>
        </p:txBody>
      </p:sp>
      <p:sp>
        <p:nvSpPr>
          <p:cNvPr id="24781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D0D8E408-868E-4FD4-9FEE-A45D7E5A11B7}" type="slidenum">
              <a:rPr lang="x-none" sz="1200">
                <a:solidFill>
                  <a:srgbClr val="0000FF"/>
                </a:solidFill>
                <a:latin typeface="Marlett" pitchFamily="2" charset="2"/>
              </a:rPr>
              <a:pPr algn="r" eaLnBrk="0" hangingPunct="0"/>
              <a:t>75</a:t>
            </a:fld>
            <a:endParaRPr lang="en-US" sz="1200" dirty="0">
              <a:solidFill>
                <a:srgbClr val="0000FF"/>
              </a:solidFill>
              <a:latin typeface="Marlett" pitchFamily="2" charset="2"/>
              <a:cs typeface="Arial" charset="0"/>
            </a:endParaRPr>
          </a:p>
        </p:txBody>
      </p:sp>
      <p:sp>
        <p:nvSpPr>
          <p:cNvPr id="247812" name="Rectangle 2"/>
          <p:cNvSpPr>
            <a:spLocks noGrp="1" noRot="1" noChangeAspect="1" noChangeArrowheads="1" noTextEdit="1"/>
          </p:cNvSpPr>
          <p:nvPr>
            <p:ph type="sldImg"/>
          </p:nvPr>
        </p:nvSpPr>
        <p:spPr>
          <a:ln/>
        </p:spPr>
      </p:sp>
      <p:sp>
        <p:nvSpPr>
          <p:cNvPr id="24781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The problem in this construction could be that a reader of a regular register will read the old value instead of the new. When is this a problem? </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p:spPr>
        <p:txBody>
          <a:bodyPr/>
          <a:lstStyle/>
          <a:p>
            <a:fld id="{741CC3C3-4217-4DFF-90F4-FB36EF00F0A6}" type="slidenum">
              <a:rPr lang="en-US" smtClean="0"/>
              <a:pPr/>
              <a:t>76</a:t>
            </a:fld>
            <a:endParaRPr lang="en-US" dirty="0"/>
          </a:p>
        </p:txBody>
      </p:sp>
      <p:sp>
        <p:nvSpPr>
          <p:cNvPr id="24883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202F5629-035F-4E65-8B85-6A85AA51653C}" type="slidenum">
              <a:rPr lang="x-none" sz="1200">
                <a:solidFill>
                  <a:srgbClr val="0000FF"/>
                </a:solidFill>
                <a:latin typeface="Marlett" pitchFamily="2" charset="2"/>
              </a:rPr>
              <a:pPr algn="r" eaLnBrk="0" hangingPunct="0"/>
              <a:t>76</a:t>
            </a:fld>
            <a:endParaRPr lang="en-US" sz="1200" dirty="0">
              <a:solidFill>
                <a:srgbClr val="0000FF"/>
              </a:solidFill>
              <a:latin typeface="Marlett" pitchFamily="2" charset="2"/>
              <a:cs typeface="Arial" charset="0"/>
            </a:endParaRPr>
          </a:p>
        </p:txBody>
      </p:sp>
      <p:sp>
        <p:nvSpPr>
          <p:cNvPr id="248836" name="Rectangle 2"/>
          <p:cNvSpPr>
            <a:spLocks noGrp="1" noRot="1" noChangeAspect="1" noChangeArrowheads="1" noTextEdit="1"/>
          </p:cNvSpPr>
          <p:nvPr>
            <p:ph type="sldImg"/>
          </p:nvPr>
        </p:nvSpPr>
        <p:spPr>
          <a:ln/>
        </p:spPr>
      </p:sp>
      <p:sp>
        <p:nvSpPr>
          <p:cNvPr id="24883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p:spPr>
        <p:txBody>
          <a:bodyPr/>
          <a:lstStyle/>
          <a:p>
            <a:fld id="{853F779E-8E1F-4219-A66C-C97C5E8B358B}" type="slidenum">
              <a:rPr lang="en-US" smtClean="0"/>
              <a:pPr/>
              <a:t>77</a:t>
            </a:fld>
            <a:endParaRPr lang="en-US" dirty="0"/>
          </a:p>
        </p:txBody>
      </p:sp>
      <p:sp>
        <p:nvSpPr>
          <p:cNvPr id="24985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F50CFE9C-35D5-46C3-B2EA-2EC62959275E}" type="slidenum">
              <a:rPr lang="x-none" sz="1200">
                <a:solidFill>
                  <a:srgbClr val="0000FF"/>
                </a:solidFill>
                <a:latin typeface="Marlett" pitchFamily="2" charset="2"/>
              </a:rPr>
              <a:pPr algn="r" eaLnBrk="0" hangingPunct="0"/>
              <a:t>77</a:t>
            </a:fld>
            <a:endParaRPr lang="en-US" sz="1200" dirty="0">
              <a:solidFill>
                <a:srgbClr val="0000FF"/>
              </a:solidFill>
              <a:latin typeface="Marlett" pitchFamily="2" charset="2"/>
              <a:cs typeface="Arial" charset="0"/>
            </a:endParaRPr>
          </a:p>
        </p:txBody>
      </p:sp>
      <p:sp>
        <p:nvSpPr>
          <p:cNvPr id="249860" name="Rectangle 2"/>
          <p:cNvSpPr>
            <a:spLocks noGrp="1" noRot="1" noChangeAspect="1" noChangeArrowheads="1" noTextEdit="1"/>
          </p:cNvSpPr>
          <p:nvPr>
            <p:ph type="sldImg"/>
          </p:nvPr>
        </p:nvSpPr>
        <p:spPr>
          <a:ln/>
        </p:spPr>
      </p:sp>
      <p:sp>
        <p:nvSpPr>
          <p:cNvPr id="24986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p:spPr>
        <p:txBody>
          <a:bodyPr/>
          <a:lstStyle/>
          <a:p>
            <a:fld id="{42DC87CC-DD7B-4B0C-B401-B7E18C5FD4A2}" type="slidenum">
              <a:rPr lang="en-US" smtClean="0"/>
              <a:pPr/>
              <a:t>78</a:t>
            </a:fld>
            <a:endParaRPr lang="en-US" dirty="0"/>
          </a:p>
        </p:txBody>
      </p:sp>
      <p:sp>
        <p:nvSpPr>
          <p:cNvPr id="25088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2EE09C05-3A80-4AB5-A75F-2E1BD914545E}" type="slidenum">
              <a:rPr lang="x-none" sz="1200">
                <a:solidFill>
                  <a:srgbClr val="0000FF"/>
                </a:solidFill>
                <a:latin typeface="Marlett" pitchFamily="2" charset="2"/>
              </a:rPr>
              <a:pPr algn="r" eaLnBrk="0" hangingPunct="0"/>
              <a:t>78</a:t>
            </a:fld>
            <a:endParaRPr lang="en-US" sz="1200" dirty="0">
              <a:solidFill>
                <a:srgbClr val="0000FF"/>
              </a:solidFill>
              <a:latin typeface="Marlett" pitchFamily="2" charset="2"/>
              <a:cs typeface="Arial" charset="0"/>
            </a:endParaRPr>
          </a:p>
        </p:txBody>
      </p:sp>
      <p:sp>
        <p:nvSpPr>
          <p:cNvPr id="250884" name="Rectangle 2"/>
          <p:cNvSpPr>
            <a:spLocks noGrp="1" noRot="1" noChangeAspect="1" noChangeArrowheads="1" noTextEdit="1"/>
          </p:cNvSpPr>
          <p:nvPr>
            <p:ph type="sldImg"/>
          </p:nvPr>
        </p:nvSpPr>
        <p:spPr>
          <a:ln/>
        </p:spPr>
      </p:sp>
      <p:sp>
        <p:nvSpPr>
          <p:cNvPr id="25088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The problem happens when the (single) reader has several reads that overlap the same write. In this case we run into trouble because if a later read sees a value earlier than a value of an earlier read this cannot be linearized. </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p:spPr>
        <p:txBody>
          <a:bodyPr/>
          <a:lstStyle/>
          <a:p>
            <a:fld id="{A4A65DC6-ACEC-47ED-BC47-43A2173695AA}" type="slidenum">
              <a:rPr lang="en-US" smtClean="0"/>
              <a:pPr/>
              <a:t>79</a:t>
            </a:fld>
            <a:endParaRPr lang="en-US" dirty="0"/>
          </a:p>
        </p:txBody>
      </p:sp>
      <p:sp>
        <p:nvSpPr>
          <p:cNvPr id="25190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20180399-3029-4BC6-AD8B-5FAA8AE98792}" type="slidenum">
              <a:rPr lang="x-none" sz="1200">
                <a:solidFill>
                  <a:srgbClr val="0000FF"/>
                </a:solidFill>
                <a:latin typeface="Marlett" pitchFamily="2" charset="2"/>
              </a:rPr>
              <a:pPr algn="r" eaLnBrk="0" hangingPunct="0"/>
              <a:t>79</a:t>
            </a:fld>
            <a:endParaRPr lang="en-US" sz="1200" dirty="0">
              <a:solidFill>
                <a:srgbClr val="0000FF"/>
              </a:solidFill>
              <a:latin typeface="Marlett" pitchFamily="2" charset="2"/>
              <a:cs typeface="Arial" charset="0"/>
            </a:endParaRPr>
          </a:p>
        </p:txBody>
      </p:sp>
      <p:sp>
        <p:nvSpPr>
          <p:cNvPr id="251908" name="Rectangle 2"/>
          <p:cNvSpPr>
            <a:spLocks noGrp="1" noRot="1" noChangeAspect="1" noChangeArrowheads="1" noTextEdit="1"/>
          </p:cNvSpPr>
          <p:nvPr>
            <p:ph type="sldImg"/>
          </p:nvPr>
        </p:nvSpPr>
        <p:spPr>
          <a:ln/>
        </p:spPr>
      </p:sp>
      <p:sp>
        <p:nvSpPr>
          <p:cNvPr id="25190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A thread overcomes the problem by remembering the highest timestamp it read and never returning a new value that has a timestamp lower than what it already read. </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p:spPr>
        <p:txBody>
          <a:bodyPr/>
          <a:lstStyle/>
          <a:p>
            <a:fld id="{7D48356F-A12B-46C2-B04F-40D4888A5A88}" type="slidenum">
              <a:rPr lang="en-US" smtClean="0"/>
              <a:pPr/>
              <a:t>80</a:t>
            </a:fld>
            <a:endParaRPr lang="en-US" dirty="0"/>
          </a:p>
        </p:txBody>
      </p:sp>
      <p:sp>
        <p:nvSpPr>
          <p:cNvPr id="25293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61C0B5DE-8964-4C6A-8212-B4657D592615}" type="slidenum">
              <a:rPr lang="x-none" sz="1200">
                <a:solidFill>
                  <a:srgbClr val="0000FF"/>
                </a:solidFill>
                <a:latin typeface="Marlett" pitchFamily="2" charset="2"/>
              </a:rPr>
              <a:pPr algn="r" eaLnBrk="0" hangingPunct="0"/>
              <a:t>80</a:t>
            </a:fld>
            <a:endParaRPr lang="en-US" sz="1200" dirty="0">
              <a:solidFill>
                <a:srgbClr val="0000FF"/>
              </a:solidFill>
              <a:latin typeface="Marlett" pitchFamily="2" charset="2"/>
              <a:cs typeface="Arial" charset="0"/>
            </a:endParaRPr>
          </a:p>
        </p:txBody>
      </p:sp>
      <p:sp>
        <p:nvSpPr>
          <p:cNvPr id="252932" name="Rectangle 2"/>
          <p:cNvSpPr>
            <a:spLocks noGrp="1" noRot="1" noChangeAspect="1" noChangeArrowheads="1" noTextEdit="1"/>
          </p:cNvSpPr>
          <p:nvPr>
            <p:ph type="sldImg"/>
          </p:nvPr>
        </p:nvSpPr>
        <p:spPr>
          <a:ln/>
        </p:spPr>
      </p:sp>
      <p:sp>
        <p:nvSpPr>
          <p:cNvPr id="25293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In this example the later read of a REGULAR register can return 1:45 1234, but the reader will not return this value because the value it remembered from the earlier read is 2:00 5678, that is, has a higher timestamp. </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p>
            <a:fld id="{957A6E48-C332-426D-A2A7-FF520A360FA9}" type="slidenum">
              <a:rPr lang="en-US" smtClean="0"/>
              <a:pPr/>
              <a:t>81</a:t>
            </a:fld>
            <a:endParaRPr lang="en-US" dirty="0"/>
          </a:p>
        </p:txBody>
      </p:sp>
      <p:sp>
        <p:nvSpPr>
          <p:cNvPr id="25395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F241CD70-75FE-42C5-A3B6-81D0907B3EDE}" type="slidenum">
              <a:rPr lang="x-none" sz="1200">
                <a:solidFill>
                  <a:srgbClr val="0000FF"/>
                </a:solidFill>
                <a:latin typeface="Marlett" pitchFamily="2" charset="2"/>
              </a:rPr>
              <a:pPr algn="r" eaLnBrk="0" hangingPunct="0"/>
              <a:t>81</a:t>
            </a:fld>
            <a:endParaRPr lang="en-US" sz="1200" dirty="0">
              <a:solidFill>
                <a:srgbClr val="0000FF"/>
              </a:solidFill>
              <a:latin typeface="Marlett" pitchFamily="2" charset="2"/>
              <a:cs typeface="Arial" charset="0"/>
            </a:endParaRPr>
          </a:p>
        </p:txBody>
      </p:sp>
      <p:sp>
        <p:nvSpPr>
          <p:cNvPr id="253956" name="Rectangle 2"/>
          <p:cNvSpPr>
            <a:spLocks noGrp="1" noRot="1" noChangeAspect="1" noChangeArrowheads="1" noTextEdit="1"/>
          </p:cNvSpPr>
          <p:nvPr>
            <p:ph type="sldImg"/>
          </p:nvPr>
        </p:nvSpPr>
        <p:spPr>
          <a:ln/>
        </p:spPr>
      </p:sp>
      <p:sp>
        <p:nvSpPr>
          <p:cNvPr id="25395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p:spPr>
        <p:txBody>
          <a:bodyPr/>
          <a:lstStyle/>
          <a:p>
            <a:fld id="{F40D7E47-26E7-4E32-9285-410DAE5DE656}" type="slidenum">
              <a:rPr lang="en-US" smtClean="0"/>
              <a:pPr/>
              <a:t>82</a:t>
            </a:fld>
            <a:endParaRPr lang="en-US" dirty="0"/>
          </a:p>
        </p:txBody>
      </p:sp>
      <p:sp>
        <p:nvSpPr>
          <p:cNvPr id="25497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8618FBEB-51FA-4CEC-94C4-99CC2026E244}" type="slidenum">
              <a:rPr lang="x-none" sz="1200">
                <a:solidFill>
                  <a:srgbClr val="0000FF"/>
                </a:solidFill>
                <a:latin typeface="Marlett" pitchFamily="2" charset="2"/>
              </a:rPr>
              <a:pPr algn="r" eaLnBrk="0" hangingPunct="0"/>
              <a:t>82</a:t>
            </a:fld>
            <a:endParaRPr lang="en-US" sz="1200" dirty="0">
              <a:solidFill>
                <a:srgbClr val="0000FF"/>
              </a:solidFill>
              <a:latin typeface="Marlett" pitchFamily="2" charset="2"/>
              <a:cs typeface="Arial" charset="0"/>
            </a:endParaRPr>
          </a:p>
        </p:txBody>
      </p:sp>
      <p:sp>
        <p:nvSpPr>
          <p:cNvPr id="254980" name="Rectangle 2"/>
          <p:cNvSpPr>
            <a:spLocks noGrp="1" noRot="1" noChangeAspect="1" noChangeArrowheads="1" noTextEdit="1"/>
          </p:cNvSpPr>
          <p:nvPr>
            <p:ph type="sldImg"/>
          </p:nvPr>
        </p:nvSpPr>
        <p:spPr>
          <a:ln/>
        </p:spPr>
      </p:sp>
      <p:sp>
        <p:nvSpPr>
          <p:cNvPr id="25498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p:spPr>
        <p:txBody>
          <a:bodyPr/>
          <a:lstStyle/>
          <a:p>
            <a:fld id="{15C25C8E-15A4-4284-A50F-498737F4E699}" type="slidenum">
              <a:rPr lang="en-US" smtClean="0"/>
              <a:pPr/>
              <a:t>83</a:t>
            </a:fld>
            <a:endParaRPr lang="en-US" dirty="0"/>
          </a:p>
        </p:txBody>
      </p:sp>
      <p:sp>
        <p:nvSpPr>
          <p:cNvPr id="25600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B08F7F7B-EE3D-42B0-A4C6-B4122BE374C1}" type="slidenum">
              <a:rPr lang="x-none" sz="1200">
                <a:solidFill>
                  <a:srgbClr val="0000FF"/>
                </a:solidFill>
                <a:latin typeface="Marlett" pitchFamily="2" charset="2"/>
              </a:rPr>
              <a:pPr algn="r" eaLnBrk="0" hangingPunct="0"/>
              <a:t>83</a:t>
            </a:fld>
            <a:endParaRPr lang="en-US" sz="1200" dirty="0">
              <a:solidFill>
                <a:srgbClr val="0000FF"/>
              </a:solidFill>
              <a:latin typeface="Marlett" pitchFamily="2" charset="2"/>
              <a:cs typeface="Arial" charset="0"/>
            </a:endParaRPr>
          </a:p>
        </p:txBody>
      </p:sp>
      <p:sp>
        <p:nvSpPr>
          <p:cNvPr id="256004" name="Rectangle 2"/>
          <p:cNvSpPr>
            <a:spLocks noGrp="1" noRot="1" noChangeAspect="1" noChangeArrowheads="1" noTextEdit="1"/>
          </p:cNvSpPr>
          <p:nvPr>
            <p:ph type="sldImg"/>
          </p:nvPr>
        </p:nvSpPr>
        <p:spPr>
          <a:ln/>
        </p:spPr>
      </p:sp>
      <p:sp>
        <p:nvSpPr>
          <p:cNvPr id="25600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A second reader is completely non-overlapping. </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p>
            <a:fld id="{1C978CFE-5900-47CB-AA54-63CB24BFB34D}" type="slidenum">
              <a:rPr lang="en-US" smtClean="0"/>
              <a:pPr/>
              <a:t>84</a:t>
            </a:fld>
            <a:endParaRPr lang="en-US" dirty="0"/>
          </a:p>
        </p:txBody>
      </p:sp>
      <p:sp>
        <p:nvSpPr>
          <p:cNvPr id="25702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75F09CB6-3DE4-450A-84BB-E390E94A0455}" type="slidenum">
              <a:rPr lang="x-none" sz="1200">
                <a:solidFill>
                  <a:srgbClr val="0000FF"/>
                </a:solidFill>
                <a:latin typeface="Marlett" pitchFamily="2" charset="2"/>
              </a:rPr>
              <a:pPr algn="r" eaLnBrk="0" hangingPunct="0"/>
              <a:t>84</a:t>
            </a:fld>
            <a:endParaRPr lang="en-US" sz="1200" dirty="0">
              <a:solidFill>
                <a:srgbClr val="0000FF"/>
              </a:solidFill>
              <a:latin typeface="Marlett" pitchFamily="2" charset="2"/>
              <a:cs typeface="Arial" charset="0"/>
            </a:endParaRPr>
          </a:p>
        </p:txBody>
      </p:sp>
      <p:sp>
        <p:nvSpPr>
          <p:cNvPr id="257028" name="Rectangle 2"/>
          <p:cNvSpPr>
            <a:spLocks noGrp="1" noRot="1" noChangeAspect="1" noChangeArrowheads="1" noTextEdit="1"/>
          </p:cNvSpPr>
          <p:nvPr>
            <p:ph type="sldImg"/>
          </p:nvPr>
        </p:nvSpPr>
        <p:spPr>
          <a:ln/>
        </p:spPr>
      </p:sp>
      <p:sp>
        <p:nvSpPr>
          <p:cNvPr id="25702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p>
            <a:fld id="{C2FBFA70-2C06-4903-8625-EF4235E0E8D3}" type="slidenum">
              <a:rPr lang="en-US" smtClean="0"/>
              <a:pPr/>
              <a:t>85</a:t>
            </a:fld>
            <a:endParaRPr lang="en-US" dirty="0"/>
          </a:p>
        </p:txBody>
      </p:sp>
      <p:sp>
        <p:nvSpPr>
          <p:cNvPr id="25805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2FF5C4B0-C1AE-437F-AA86-87436F9F7895}" type="slidenum">
              <a:rPr lang="x-none" sz="1200">
                <a:solidFill>
                  <a:srgbClr val="0000FF"/>
                </a:solidFill>
                <a:latin typeface="Marlett" pitchFamily="2" charset="2"/>
              </a:rPr>
              <a:pPr algn="r" eaLnBrk="0" hangingPunct="0"/>
              <a:t>85</a:t>
            </a:fld>
            <a:endParaRPr lang="en-US" sz="1200" dirty="0">
              <a:solidFill>
                <a:srgbClr val="0000FF"/>
              </a:solidFill>
              <a:latin typeface="Marlett" pitchFamily="2" charset="2"/>
              <a:cs typeface="Arial" charset="0"/>
            </a:endParaRPr>
          </a:p>
        </p:txBody>
      </p:sp>
      <p:sp>
        <p:nvSpPr>
          <p:cNvPr id="258052" name="Rectangle 2"/>
          <p:cNvSpPr>
            <a:spLocks noGrp="1" noRot="1" noChangeAspect="1" noChangeArrowheads="1" noTextEdit="1"/>
          </p:cNvSpPr>
          <p:nvPr>
            <p:ph type="sldImg"/>
          </p:nvPr>
        </p:nvSpPr>
        <p:spPr>
          <a:ln/>
        </p:spPr>
      </p:sp>
      <p:sp>
        <p:nvSpPr>
          <p:cNvPr id="25805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The problem is that an earlier read can read a value 5678 and a read that follows it completely in time will not see this value because the writer is slow. The solution is to have the readers always tell other readers what they have read. </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p:spPr>
        <p:txBody>
          <a:bodyPr/>
          <a:lstStyle/>
          <a:p>
            <a:fld id="{AB3BAA1B-1D85-45FB-AD47-3FA77F7ABB77}" type="slidenum">
              <a:rPr lang="en-US" smtClean="0"/>
              <a:pPr/>
              <a:t>86</a:t>
            </a:fld>
            <a:endParaRPr lang="en-US" dirty="0"/>
          </a:p>
        </p:txBody>
      </p:sp>
      <p:sp>
        <p:nvSpPr>
          <p:cNvPr id="25907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88989C9E-FEED-47BF-AC61-CE39141FDAB9}" type="slidenum">
              <a:rPr lang="x-none" sz="1200">
                <a:solidFill>
                  <a:srgbClr val="0000FF"/>
                </a:solidFill>
                <a:latin typeface="Marlett" pitchFamily="2" charset="2"/>
              </a:rPr>
              <a:pPr algn="r" eaLnBrk="0" hangingPunct="0"/>
              <a:t>86</a:t>
            </a:fld>
            <a:endParaRPr lang="en-US" sz="1200" dirty="0">
              <a:solidFill>
                <a:srgbClr val="0000FF"/>
              </a:solidFill>
              <a:latin typeface="Marlett" pitchFamily="2" charset="2"/>
              <a:cs typeface="Arial" charset="0"/>
            </a:endParaRPr>
          </a:p>
        </p:txBody>
      </p:sp>
      <p:sp>
        <p:nvSpPr>
          <p:cNvPr id="259076" name="Rectangle 2"/>
          <p:cNvSpPr>
            <a:spLocks noGrp="1" noRot="1" noChangeAspect="1" noChangeArrowheads="1" noTextEdit="1"/>
          </p:cNvSpPr>
          <p:nvPr>
            <p:ph type="sldImg"/>
          </p:nvPr>
        </p:nvSpPr>
        <p:spPr>
          <a:ln/>
        </p:spPr>
      </p:sp>
      <p:sp>
        <p:nvSpPr>
          <p:cNvPr id="25907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Here is how an earlier Blue reader in column 2 will tell a later Yellow reader in column 3 that even though the writer did not write yet to column 3, the value 5678 has been read. It does so by writing its column, so it is effectively playing the role of a writer. Now if the Blue reader completed, then it must have written its column, and thus the yellow reader must see its value.  </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p:spPr>
        <p:txBody>
          <a:bodyPr/>
          <a:lstStyle/>
          <a:p>
            <a:fld id="{862D476F-C222-47EF-8389-8BF8B30401A6}" type="slidenum">
              <a:rPr lang="en-US" smtClean="0"/>
              <a:pPr/>
              <a:t>87</a:t>
            </a:fld>
            <a:endParaRPr lang="en-US" dirty="0"/>
          </a:p>
        </p:txBody>
      </p:sp>
      <p:sp>
        <p:nvSpPr>
          <p:cNvPr id="26009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372821D3-D2F7-4B97-AF9B-42F1A73BB2B5}" type="slidenum">
              <a:rPr lang="x-none" sz="1200">
                <a:solidFill>
                  <a:srgbClr val="0000FF"/>
                </a:solidFill>
                <a:latin typeface="Marlett" pitchFamily="2" charset="2"/>
              </a:rPr>
              <a:pPr algn="r" eaLnBrk="0" hangingPunct="0"/>
              <a:t>87</a:t>
            </a:fld>
            <a:endParaRPr lang="en-US" sz="1200" dirty="0">
              <a:solidFill>
                <a:srgbClr val="0000FF"/>
              </a:solidFill>
              <a:latin typeface="Marlett" pitchFamily="2" charset="2"/>
              <a:cs typeface="Arial" charset="0"/>
            </a:endParaRPr>
          </a:p>
        </p:txBody>
      </p:sp>
      <p:sp>
        <p:nvSpPr>
          <p:cNvPr id="260100" name="Rectangle 2"/>
          <p:cNvSpPr>
            <a:spLocks noGrp="1" noRot="1" noChangeAspect="1" noChangeArrowheads="1" noTextEdit="1"/>
          </p:cNvSpPr>
          <p:nvPr>
            <p:ph type="sldImg"/>
          </p:nvPr>
        </p:nvSpPr>
        <p:spPr>
          <a:ln/>
        </p:spPr>
      </p:sp>
      <p:sp>
        <p:nvSpPr>
          <p:cNvPr id="26010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The students might be confused here, why can’t it be that the yellow reader will miss the writes of the Blue reader updating its column. The point is that this can only happen if the blue reader has not finished its read and has an overlap with the Yellow reader, in which case as the timeline shows, it’s OK for Yellow to return the old value 1234. </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p:spPr>
        <p:txBody>
          <a:bodyPr/>
          <a:lstStyle/>
          <a:p>
            <a:fld id="{27933D6E-C8F0-489B-9D57-6DB7B6A65B00}" type="slidenum">
              <a:rPr lang="en-US" smtClean="0"/>
              <a:pPr/>
              <a:t>88</a:t>
            </a:fld>
            <a:endParaRPr lang="en-US" dirty="0"/>
          </a:p>
        </p:txBody>
      </p:sp>
      <p:sp>
        <p:nvSpPr>
          <p:cNvPr id="26112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B2266084-1F00-45D8-BFE7-D64C5A774148}" type="slidenum">
              <a:rPr lang="x-none" sz="1200">
                <a:solidFill>
                  <a:srgbClr val="0000FF"/>
                </a:solidFill>
                <a:latin typeface="Marlett" pitchFamily="2" charset="2"/>
              </a:rPr>
              <a:pPr algn="r" eaLnBrk="0" hangingPunct="0"/>
              <a:t>88</a:t>
            </a:fld>
            <a:endParaRPr lang="en-US" sz="1200" dirty="0">
              <a:solidFill>
                <a:srgbClr val="0000FF"/>
              </a:solidFill>
              <a:latin typeface="Marlett" pitchFamily="2" charset="2"/>
              <a:cs typeface="Arial" charset="0"/>
            </a:endParaRPr>
          </a:p>
        </p:txBody>
      </p:sp>
      <p:sp>
        <p:nvSpPr>
          <p:cNvPr id="261124" name="Rectangle 2"/>
          <p:cNvSpPr>
            <a:spLocks noGrp="1" noRot="1" noChangeAspect="1" noChangeArrowheads="1" noTextEdit="1"/>
          </p:cNvSpPr>
          <p:nvPr>
            <p:ph type="sldImg"/>
          </p:nvPr>
        </p:nvSpPr>
        <p:spPr>
          <a:ln/>
        </p:spPr>
      </p:sp>
      <p:sp>
        <p:nvSpPr>
          <p:cNvPr id="26112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p:spPr>
        <p:txBody>
          <a:bodyPr/>
          <a:lstStyle/>
          <a:p>
            <a:fld id="{A8937F52-F7A8-46FC-A44B-1DD6DA168718}" type="slidenum">
              <a:rPr lang="en-US" smtClean="0"/>
              <a:pPr/>
              <a:t>89</a:t>
            </a:fld>
            <a:endParaRPr lang="en-US" dirty="0"/>
          </a:p>
        </p:txBody>
      </p:sp>
      <p:sp>
        <p:nvSpPr>
          <p:cNvPr id="26214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FE566F1F-675E-4F69-8876-2CFBB099C845}" type="slidenum">
              <a:rPr lang="x-none" sz="1200">
                <a:solidFill>
                  <a:srgbClr val="0000FF"/>
                </a:solidFill>
                <a:latin typeface="Marlett" pitchFamily="2" charset="2"/>
              </a:rPr>
              <a:pPr algn="r" eaLnBrk="0" hangingPunct="0"/>
              <a:t>89</a:t>
            </a:fld>
            <a:endParaRPr lang="en-US" sz="1200" dirty="0">
              <a:solidFill>
                <a:srgbClr val="0000FF"/>
              </a:solidFill>
              <a:latin typeface="Marlett" pitchFamily="2" charset="2"/>
              <a:cs typeface="Arial" charset="0"/>
            </a:endParaRPr>
          </a:p>
        </p:txBody>
      </p:sp>
      <p:sp>
        <p:nvSpPr>
          <p:cNvPr id="262148" name="Rectangle 2"/>
          <p:cNvSpPr>
            <a:spLocks noGrp="1" noRot="1" noChangeAspect="1" noChangeArrowheads="1" noTextEdit="1"/>
          </p:cNvSpPr>
          <p:nvPr>
            <p:ph type="sldImg"/>
          </p:nvPr>
        </p:nvSpPr>
        <p:spPr>
          <a:ln/>
        </p:spPr>
      </p:sp>
      <p:sp>
        <p:nvSpPr>
          <p:cNvPr id="26214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p:spPr>
        <p:txBody>
          <a:bodyPr/>
          <a:lstStyle/>
          <a:p>
            <a:fld id="{F3E56D7E-F3B1-4C9C-A4F6-6282D82CB3C6}" type="slidenum">
              <a:rPr lang="en-US" smtClean="0"/>
              <a:pPr/>
              <a:t>90</a:t>
            </a:fld>
            <a:endParaRPr lang="en-US" dirty="0"/>
          </a:p>
        </p:txBody>
      </p:sp>
      <p:sp>
        <p:nvSpPr>
          <p:cNvPr id="26317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ABF9E9A3-0D6C-4D26-BB6E-55C81B118B1A}" type="slidenum">
              <a:rPr lang="x-none" sz="1200">
                <a:solidFill>
                  <a:srgbClr val="0000FF"/>
                </a:solidFill>
                <a:latin typeface="Marlett" pitchFamily="2" charset="2"/>
              </a:rPr>
              <a:pPr algn="r" eaLnBrk="0" hangingPunct="0"/>
              <a:t>90</a:t>
            </a:fld>
            <a:endParaRPr lang="en-US" sz="1200" dirty="0">
              <a:solidFill>
                <a:srgbClr val="0000FF"/>
              </a:solidFill>
              <a:latin typeface="Marlett" pitchFamily="2" charset="2"/>
              <a:cs typeface="Arial" charset="0"/>
            </a:endParaRPr>
          </a:p>
        </p:txBody>
      </p:sp>
      <p:sp>
        <p:nvSpPr>
          <p:cNvPr id="263172" name="Rectangle 2"/>
          <p:cNvSpPr>
            <a:spLocks noGrp="1" noRot="1" noChangeAspect="1" noChangeArrowheads="1" noTextEdit="1"/>
          </p:cNvSpPr>
          <p:nvPr>
            <p:ph type="sldImg"/>
          </p:nvPr>
        </p:nvSpPr>
        <p:spPr>
          <a:ln/>
        </p:spPr>
      </p:sp>
      <p:sp>
        <p:nvSpPr>
          <p:cNvPr id="26317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The algorithm works just like the doorway of the bakery, with each label having an added value field. The idea is that the threads each write a new timestamp by reading all timestamps and writing the value together with the associated timestamp. To read a thread goes through all the values and picks the one with the highest timestamp. </a:t>
            </a:r>
          </a:p>
          <a:p>
            <a:pPr eaLnBrk="1" hangingPunct="1"/>
            <a:endParaRPr 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p:spPr>
        <p:txBody>
          <a:bodyPr/>
          <a:lstStyle/>
          <a:p>
            <a:fld id="{84A762B4-18F0-4275-A5C5-F918D9F39332}" type="slidenum">
              <a:rPr lang="en-US" smtClean="0"/>
              <a:pPr/>
              <a:t>91</a:t>
            </a:fld>
            <a:endParaRPr lang="en-US" dirty="0"/>
          </a:p>
        </p:txBody>
      </p:sp>
      <p:sp>
        <p:nvSpPr>
          <p:cNvPr id="26419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0D725A62-87E7-4D19-94F9-CA03D3EED8C8}" type="slidenum">
              <a:rPr lang="x-none" sz="1200">
                <a:solidFill>
                  <a:srgbClr val="0000FF"/>
                </a:solidFill>
                <a:latin typeface="Marlett" pitchFamily="2" charset="2"/>
              </a:rPr>
              <a:pPr algn="r" eaLnBrk="0" hangingPunct="0"/>
              <a:t>91</a:t>
            </a:fld>
            <a:endParaRPr lang="en-US" sz="1200" dirty="0">
              <a:solidFill>
                <a:srgbClr val="0000FF"/>
              </a:solidFill>
              <a:latin typeface="Marlett" pitchFamily="2" charset="2"/>
              <a:cs typeface="Arial" charset="0"/>
            </a:endParaRPr>
          </a:p>
        </p:txBody>
      </p:sp>
      <p:sp>
        <p:nvSpPr>
          <p:cNvPr id="264196" name="Rectangle 2"/>
          <p:cNvSpPr>
            <a:spLocks noGrp="1" noRot="1" noChangeAspect="1" noChangeArrowheads="1" noTextEdit="1"/>
          </p:cNvSpPr>
          <p:nvPr>
            <p:ph type="sldImg"/>
          </p:nvPr>
        </p:nvSpPr>
        <p:spPr>
          <a:ln/>
        </p:spPr>
      </p:sp>
      <p:sp>
        <p:nvSpPr>
          <p:cNvPr id="26419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p:spPr>
        <p:txBody>
          <a:bodyPr/>
          <a:lstStyle/>
          <a:p>
            <a:fld id="{50B9BBC5-9828-42A9-918D-4F03D49B1974}" type="slidenum">
              <a:rPr lang="en-US" smtClean="0"/>
              <a:pPr/>
              <a:t>92</a:t>
            </a:fld>
            <a:endParaRPr lang="en-US" dirty="0"/>
          </a:p>
        </p:txBody>
      </p:sp>
      <p:sp>
        <p:nvSpPr>
          <p:cNvPr id="26521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EDE54CCB-4DB1-49C7-AB4A-B4467C5EA8F8}" type="slidenum">
              <a:rPr lang="x-none" sz="1200">
                <a:solidFill>
                  <a:srgbClr val="0000FF"/>
                </a:solidFill>
                <a:latin typeface="Marlett" pitchFamily="2" charset="2"/>
              </a:rPr>
              <a:pPr algn="r" eaLnBrk="0" hangingPunct="0"/>
              <a:t>92</a:t>
            </a:fld>
            <a:endParaRPr lang="en-US" sz="1200" dirty="0">
              <a:solidFill>
                <a:srgbClr val="0000FF"/>
              </a:solidFill>
              <a:latin typeface="Marlett" pitchFamily="2" charset="2"/>
              <a:cs typeface="Arial" charset="0"/>
            </a:endParaRPr>
          </a:p>
        </p:txBody>
      </p:sp>
      <p:sp>
        <p:nvSpPr>
          <p:cNvPr id="265220" name="Rectangle 2"/>
          <p:cNvSpPr>
            <a:spLocks noGrp="1" noRot="1" noChangeAspect="1" noChangeArrowheads="1" noTextEdit="1"/>
          </p:cNvSpPr>
          <p:nvPr>
            <p:ph type="sldImg"/>
          </p:nvPr>
        </p:nvSpPr>
        <p:spPr>
          <a:ln/>
        </p:spPr>
      </p:sp>
      <p:sp>
        <p:nvSpPr>
          <p:cNvPr id="26522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p:spPr>
        <p:txBody>
          <a:bodyPr/>
          <a:lstStyle/>
          <a:p>
            <a:fld id="{3CC31E29-2134-47C0-B486-A2ABF0F028BB}" type="slidenum">
              <a:rPr lang="en-US" smtClean="0"/>
              <a:pPr/>
              <a:t>93</a:t>
            </a:fld>
            <a:endParaRPr lang="en-US" dirty="0"/>
          </a:p>
        </p:txBody>
      </p:sp>
      <p:sp>
        <p:nvSpPr>
          <p:cNvPr id="26624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B3AF6417-C7DC-46DF-8BB5-3A52B5FE24CB}" type="slidenum">
              <a:rPr lang="x-none" sz="1200">
                <a:solidFill>
                  <a:srgbClr val="0000FF"/>
                </a:solidFill>
                <a:latin typeface="Marlett" pitchFamily="2" charset="2"/>
              </a:rPr>
              <a:pPr algn="r" eaLnBrk="0" hangingPunct="0"/>
              <a:t>93</a:t>
            </a:fld>
            <a:endParaRPr lang="en-US" sz="1200" dirty="0">
              <a:solidFill>
                <a:srgbClr val="0000FF"/>
              </a:solidFill>
              <a:latin typeface="Marlett" pitchFamily="2" charset="2"/>
              <a:cs typeface="Arial" charset="0"/>
            </a:endParaRPr>
          </a:p>
        </p:txBody>
      </p:sp>
      <p:sp>
        <p:nvSpPr>
          <p:cNvPr id="266244" name="Rectangle 2"/>
          <p:cNvSpPr>
            <a:spLocks noGrp="1" noRot="1" noChangeAspect="1" noChangeArrowheads="1" noTextEdit="1"/>
          </p:cNvSpPr>
          <p:nvPr>
            <p:ph type="sldImg"/>
          </p:nvPr>
        </p:nvSpPr>
        <p:spPr>
          <a:ln/>
        </p:spPr>
      </p:sp>
      <p:sp>
        <p:nvSpPr>
          <p:cNvPr id="26624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p:spPr>
        <p:txBody>
          <a:bodyPr/>
          <a:lstStyle/>
          <a:p>
            <a:fld id="{E65A70D7-29F8-4A83-A88C-9150985BCF53}" type="slidenum">
              <a:rPr lang="en-US" smtClean="0"/>
              <a:pPr/>
              <a:t>94</a:t>
            </a:fld>
            <a:endParaRPr lang="en-US" dirty="0"/>
          </a:p>
        </p:txBody>
      </p:sp>
      <p:sp>
        <p:nvSpPr>
          <p:cNvPr id="26726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C8412EB2-2B30-4E4D-A08E-1BC63F1B591D}" type="slidenum">
              <a:rPr lang="x-none" sz="1200">
                <a:solidFill>
                  <a:srgbClr val="0000FF"/>
                </a:solidFill>
                <a:latin typeface="Marlett" pitchFamily="2" charset="2"/>
              </a:rPr>
              <a:pPr algn="r" eaLnBrk="0" hangingPunct="0"/>
              <a:t>94</a:t>
            </a:fld>
            <a:endParaRPr lang="en-US" sz="1200" dirty="0">
              <a:solidFill>
                <a:srgbClr val="0000FF"/>
              </a:solidFill>
              <a:latin typeface="Marlett" pitchFamily="2" charset="2"/>
              <a:cs typeface="Arial" charset="0"/>
            </a:endParaRPr>
          </a:p>
        </p:txBody>
      </p:sp>
      <p:sp>
        <p:nvSpPr>
          <p:cNvPr id="267268" name="Rectangle 2"/>
          <p:cNvSpPr>
            <a:spLocks noGrp="1" noRot="1" noChangeAspect="1" noChangeArrowheads="1" noTextEdit="1"/>
          </p:cNvSpPr>
          <p:nvPr>
            <p:ph type="sldImg"/>
          </p:nvPr>
        </p:nvSpPr>
        <p:spPr>
          <a:ln/>
        </p:spPr>
      </p:sp>
      <p:sp>
        <p:nvSpPr>
          <p:cNvPr id="26726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Notice that ordering by the timestamps works because later writes will have strictly greater stamps.Concurrent writes can be ordered by ID if they have the same stamp, we don’t care. </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p:spPr>
        <p:txBody>
          <a:bodyPr/>
          <a:lstStyle/>
          <a:p>
            <a:fld id="{F8F6E550-9FEF-492C-B5F4-4D71A54DC8D2}" type="slidenum">
              <a:rPr lang="en-US" smtClean="0"/>
              <a:pPr/>
              <a:t>95</a:t>
            </a:fld>
            <a:endParaRPr lang="en-US" dirty="0"/>
          </a:p>
        </p:txBody>
      </p:sp>
      <p:sp>
        <p:nvSpPr>
          <p:cNvPr id="26829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2BA90E34-0560-4489-A222-5E8A3845EC59}" type="slidenum">
              <a:rPr lang="x-none" sz="1200">
                <a:solidFill>
                  <a:srgbClr val="0000FF"/>
                </a:solidFill>
                <a:latin typeface="Marlett" pitchFamily="2" charset="2"/>
              </a:rPr>
              <a:pPr algn="r" eaLnBrk="0" hangingPunct="0"/>
              <a:t>95</a:t>
            </a:fld>
            <a:endParaRPr lang="en-US" sz="1200" dirty="0">
              <a:solidFill>
                <a:srgbClr val="0000FF"/>
              </a:solidFill>
              <a:latin typeface="Marlett" pitchFamily="2" charset="2"/>
              <a:cs typeface="Arial" charset="0"/>
            </a:endParaRPr>
          </a:p>
        </p:txBody>
      </p:sp>
      <p:sp>
        <p:nvSpPr>
          <p:cNvPr id="268292" name="Rectangle 2"/>
          <p:cNvSpPr>
            <a:spLocks noGrp="1" noRot="1" noChangeAspect="1" noChangeArrowheads="1" noTextEdit="1"/>
          </p:cNvSpPr>
          <p:nvPr>
            <p:ph type="sldImg"/>
          </p:nvPr>
        </p:nvSpPr>
        <p:spPr>
          <a:ln/>
        </p:spPr>
      </p:sp>
      <p:sp>
        <p:nvSpPr>
          <p:cNvPr id="26829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p:spPr>
        <p:txBody>
          <a:bodyPr/>
          <a:lstStyle/>
          <a:p>
            <a:fld id="{6DC51BF8-816A-444D-AF66-0180D7875FD8}" type="slidenum">
              <a:rPr lang="en-US" smtClean="0"/>
              <a:pPr/>
              <a:t>96</a:t>
            </a:fld>
            <a:endParaRPr lang="en-US" dirty="0"/>
          </a:p>
        </p:txBody>
      </p:sp>
      <p:sp>
        <p:nvSpPr>
          <p:cNvPr id="27033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B932921D-3981-4E50-996D-4CC63A95958B}" type="slidenum">
              <a:rPr lang="x-none" sz="1200">
                <a:solidFill>
                  <a:srgbClr val="0000FF"/>
                </a:solidFill>
                <a:latin typeface="Marlett" pitchFamily="2" charset="2"/>
              </a:rPr>
              <a:pPr algn="r" eaLnBrk="0" hangingPunct="0"/>
              <a:t>96</a:t>
            </a:fld>
            <a:endParaRPr lang="en-US" sz="1200" dirty="0">
              <a:solidFill>
                <a:srgbClr val="0000FF"/>
              </a:solidFill>
              <a:latin typeface="Marlett" pitchFamily="2" charset="2"/>
              <a:cs typeface="Arial" charset="0"/>
            </a:endParaRPr>
          </a:p>
        </p:txBody>
      </p:sp>
      <p:sp>
        <p:nvSpPr>
          <p:cNvPr id="270340" name="Rectangle 2"/>
          <p:cNvSpPr>
            <a:spLocks noGrp="1" noRot="1" noChangeAspect="1" noChangeArrowheads="1" noTextEdit="1"/>
          </p:cNvSpPr>
          <p:nvPr>
            <p:ph type="sldImg"/>
          </p:nvPr>
        </p:nvSpPr>
        <p:spPr>
          <a:ln/>
        </p:spPr>
      </p:sp>
      <p:sp>
        <p:nvSpPr>
          <p:cNvPr id="27034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p:spPr>
        <p:txBody>
          <a:bodyPr/>
          <a:lstStyle/>
          <a:p>
            <a:fld id="{859FDB8B-0129-44AA-86A1-7041BDB0986A}" type="slidenum">
              <a:rPr lang="en-US" smtClean="0"/>
              <a:pPr/>
              <a:t>97</a:t>
            </a:fld>
            <a:endParaRPr lang="en-US" dirty="0"/>
          </a:p>
        </p:txBody>
      </p:sp>
      <p:sp>
        <p:nvSpPr>
          <p:cNvPr id="27136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39EF8EE9-708D-43C7-943D-158083876ACA}" type="slidenum">
              <a:rPr lang="x-none" sz="1200">
                <a:solidFill>
                  <a:srgbClr val="0000FF"/>
                </a:solidFill>
                <a:latin typeface="Marlett" pitchFamily="2" charset="2"/>
              </a:rPr>
              <a:pPr algn="r" eaLnBrk="0" hangingPunct="0"/>
              <a:t>97</a:t>
            </a:fld>
            <a:endParaRPr lang="en-US" sz="1200" dirty="0">
              <a:solidFill>
                <a:srgbClr val="0000FF"/>
              </a:solidFill>
              <a:latin typeface="Marlett" pitchFamily="2" charset="2"/>
              <a:cs typeface="Arial" charset="0"/>
            </a:endParaRPr>
          </a:p>
        </p:txBody>
      </p:sp>
      <p:sp>
        <p:nvSpPr>
          <p:cNvPr id="271364" name="Rectangle 2"/>
          <p:cNvSpPr>
            <a:spLocks noGrp="1" noRot="1" noChangeAspect="1" noChangeArrowheads="1" noTextEdit="1"/>
          </p:cNvSpPr>
          <p:nvPr>
            <p:ph type="sldImg"/>
          </p:nvPr>
        </p:nvSpPr>
        <p:spPr>
          <a:ln/>
        </p:spPr>
      </p:sp>
      <p:sp>
        <p:nvSpPr>
          <p:cNvPr id="27136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p:spPr>
        <p:txBody>
          <a:bodyPr/>
          <a:lstStyle/>
          <a:p>
            <a:fld id="{DE7D95B7-2106-4970-97F0-B16FB5559C16}" type="slidenum">
              <a:rPr lang="en-US" smtClean="0"/>
              <a:pPr/>
              <a:t>98</a:t>
            </a:fld>
            <a:endParaRPr lang="en-US" dirty="0"/>
          </a:p>
        </p:txBody>
      </p:sp>
      <p:sp>
        <p:nvSpPr>
          <p:cNvPr id="27238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BF173A2F-5B45-44BA-A88A-B64D358F4D93}" type="slidenum">
              <a:rPr lang="x-none" sz="1200">
                <a:solidFill>
                  <a:srgbClr val="0000FF"/>
                </a:solidFill>
                <a:latin typeface="Marlett" pitchFamily="2" charset="2"/>
              </a:rPr>
              <a:pPr algn="r" eaLnBrk="0" hangingPunct="0"/>
              <a:t>98</a:t>
            </a:fld>
            <a:endParaRPr lang="en-US" sz="1200" dirty="0">
              <a:solidFill>
                <a:srgbClr val="0000FF"/>
              </a:solidFill>
              <a:latin typeface="Marlett" pitchFamily="2" charset="2"/>
              <a:cs typeface="Arial" charset="0"/>
            </a:endParaRPr>
          </a:p>
        </p:txBody>
      </p:sp>
      <p:sp>
        <p:nvSpPr>
          <p:cNvPr id="272388" name="Rectangle 2"/>
          <p:cNvSpPr>
            <a:spLocks noGrp="1" noRot="1" noChangeAspect="1" noChangeArrowheads="1" noTextEdit="1"/>
          </p:cNvSpPr>
          <p:nvPr>
            <p:ph type="sldImg"/>
          </p:nvPr>
        </p:nvSpPr>
        <p:spPr>
          <a:ln/>
        </p:spPr>
      </p:sp>
      <p:sp>
        <p:nvSpPr>
          <p:cNvPr id="27238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02215E80-5D65-4C59-9DDE-AF2461285AFC}" type="slidenum">
              <a:rPr lang="en-US" smtClean="0"/>
              <a:pPr/>
              <a:t>99</a:t>
            </a:fld>
            <a:endParaRPr lang="en-US" dirty="0"/>
          </a:p>
        </p:txBody>
      </p:sp>
      <p:sp>
        <p:nvSpPr>
          <p:cNvPr id="27341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A6B3AE92-DFC1-4411-B99F-5A3DF9BB2703}" type="slidenum">
              <a:rPr lang="x-none" sz="1200">
                <a:solidFill>
                  <a:srgbClr val="0000FF"/>
                </a:solidFill>
                <a:latin typeface="Marlett" pitchFamily="2" charset="2"/>
              </a:rPr>
              <a:pPr algn="r" eaLnBrk="0" hangingPunct="0"/>
              <a:t>99</a:t>
            </a:fld>
            <a:endParaRPr lang="en-US" sz="1200" dirty="0">
              <a:solidFill>
                <a:srgbClr val="0000FF"/>
              </a:solidFill>
              <a:latin typeface="Marlett" pitchFamily="2" charset="2"/>
              <a:cs typeface="Arial" charset="0"/>
            </a:endParaRPr>
          </a:p>
        </p:txBody>
      </p:sp>
      <p:sp>
        <p:nvSpPr>
          <p:cNvPr id="273412" name="Rectangle 2"/>
          <p:cNvSpPr>
            <a:spLocks noGrp="1" noRot="1" noChangeAspect="1" noChangeArrowheads="1" noTextEdit="1"/>
          </p:cNvSpPr>
          <p:nvPr>
            <p:ph type="sldImg"/>
          </p:nvPr>
        </p:nvSpPr>
        <p:spPr>
          <a:ln/>
        </p:spPr>
      </p:sp>
      <p:sp>
        <p:nvSpPr>
          <p:cNvPr id="27341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Snapshots are scans of memory while updates are ongoing. As in a concurrent debugger or a backup procedure that does not “stop the world” to get an instantaneous view of memory. </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p>
            <a:fld id="{D5CBBAB4-7DD7-4248-A2A7-1972C8E9115D}" type="slidenum">
              <a:rPr lang="en-US" smtClean="0"/>
              <a:pPr/>
              <a:t>100</a:t>
            </a:fld>
            <a:endParaRPr lang="en-US" dirty="0"/>
          </a:p>
        </p:txBody>
      </p:sp>
      <p:sp>
        <p:nvSpPr>
          <p:cNvPr id="27443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3060C2F8-337D-42A6-8F43-1AB4D1A29119}" type="slidenum">
              <a:rPr lang="x-none" sz="1200">
                <a:solidFill>
                  <a:srgbClr val="0000FF"/>
                </a:solidFill>
                <a:latin typeface="Marlett" pitchFamily="2" charset="2"/>
              </a:rPr>
              <a:pPr algn="r" eaLnBrk="0" hangingPunct="0"/>
              <a:t>100</a:t>
            </a:fld>
            <a:endParaRPr lang="en-US" sz="1200" dirty="0">
              <a:solidFill>
                <a:srgbClr val="0000FF"/>
              </a:solidFill>
              <a:latin typeface="Marlett" pitchFamily="2" charset="2"/>
              <a:cs typeface="Arial" charset="0"/>
            </a:endParaRPr>
          </a:p>
        </p:txBody>
      </p:sp>
      <p:sp>
        <p:nvSpPr>
          <p:cNvPr id="274436" name="Rectangle 2"/>
          <p:cNvSpPr>
            <a:spLocks noGrp="1" noRot="1" noChangeAspect="1" noChangeArrowheads="1" noTextEdit="1"/>
          </p:cNvSpPr>
          <p:nvPr>
            <p:ph type="sldImg"/>
          </p:nvPr>
        </p:nvSpPr>
        <p:spPr>
          <a:ln/>
        </p:spPr>
      </p:sp>
      <p:sp>
        <p:nvSpPr>
          <p:cNvPr id="27443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p:spPr>
        <p:txBody>
          <a:bodyPr/>
          <a:lstStyle/>
          <a:p>
            <a:fld id="{281078CB-15A7-40CE-8746-4BC2ED47D381}" type="slidenum">
              <a:rPr lang="en-US" smtClean="0"/>
              <a:pPr/>
              <a:t>101</a:t>
            </a:fld>
            <a:endParaRPr lang="en-US" dirty="0"/>
          </a:p>
        </p:txBody>
      </p:sp>
      <p:sp>
        <p:nvSpPr>
          <p:cNvPr id="27545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7402F019-1704-447E-89A0-B9902A348090}" type="slidenum">
              <a:rPr lang="x-none" sz="1200">
                <a:solidFill>
                  <a:srgbClr val="0000FF"/>
                </a:solidFill>
                <a:latin typeface="Marlett" pitchFamily="2" charset="2"/>
              </a:rPr>
              <a:pPr algn="r" eaLnBrk="0" hangingPunct="0"/>
              <a:t>101</a:t>
            </a:fld>
            <a:endParaRPr lang="en-US" sz="1200" dirty="0">
              <a:solidFill>
                <a:srgbClr val="0000FF"/>
              </a:solidFill>
              <a:latin typeface="Marlett" pitchFamily="2" charset="2"/>
              <a:cs typeface="Arial" charset="0"/>
            </a:endParaRPr>
          </a:p>
        </p:txBody>
      </p:sp>
      <p:sp>
        <p:nvSpPr>
          <p:cNvPr id="275460" name="Rectangle 2"/>
          <p:cNvSpPr>
            <a:spLocks noGrp="1" noRot="1" noChangeAspect="1" noChangeArrowheads="1" noTextEdit="1"/>
          </p:cNvSpPr>
          <p:nvPr>
            <p:ph type="sldImg"/>
          </p:nvPr>
        </p:nvSpPr>
        <p:spPr>
          <a:ln/>
        </p:spPr>
      </p:sp>
      <p:sp>
        <p:nvSpPr>
          <p:cNvPr id="27546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p:spPr>
        <p:txBody>
          <a:bodyPr/>
          <a:lstStyle/>
          <a:p>
            <a:fld id="{69588E2F-7764-4E83-9006-23E4382221D0}" type="slidenum">
              <a:rPr lang="en-US" smtClean="0"/>
              <a:pPr/>
              <a:t>102</a:t>
            </a:fld>
            <a:endParaRPr lang="en-US" dirty="0"/>
          </a:p>
        </p:txBody>
      </p:sp>
      <p:sp>
        <p:nvSpPr>
          <p:cNvPr id="27648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4D7758EC-E488-4101-A88A-18C2E47D3E55}" type="slidenum">
              <a:rPr lang="x-none" sz="1200">
                <a:solidFill>
                  <a:srgbClr val="0000FF"/>
                </a:solidFill>
                <a:latin typeface="Marlett" pitchFamily="2" charset="2"/>
              </a:rPr>
              <a:pPr algn="r" eaLnBrk="0" hangingPunct="0"/>
              <a:t>102</a:t>
            </a:fld>
            <a:endParaRPr lang="en-US" sz="1200" dirty="0">
              <a:solidFill>
                <a:srgbClr val="0000FF"/>
              </a:solidFill>
              <a:latin typeface="Marlett" pitchFamily="2" charset="2"/>
              <a:cs typeface="Arial" charset="0"/>
            </a:endParaRPr>
          </a:p>
        </p:txBody>
      </p:sp>
      <p:sp>
        <p:nvSpPr>
          <p:cNvPr id="276484" name="Rectangle 2"/>
          <p:cNvSpPr>
            <a:spLocks noGrp="1" noRot="1" noChangeAspect="1" noChangeArrowheads="1" noTextEdit="1"/>
          </p:cNvSpPr>
          <p:nvPr>
            <p:ph type="sldImg"/>
          </p:nvPr>
        </p:nvSpPr>
        <p:spPr>
          <a:ln/>
        </p:spPr>
      </p:sp>
      <p:sp>
        <p:nvSpPr>
          <p:cNvPr id="27648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p:spPr>
        <p:txBody>
          <a:bodyPr/>
          <a:lstStyle/>
          <a:p>
            <a:fld id="{C799BA28-92C1-4101-B9A5-1C6B8C0EEF44}" type="slidenum">
              <a:rPr lang="en-US" smtClean="0"/>
              <a:pPr/>
              <a:t>103</a:t>
            </a:fld>
            <a:endParaRPr lang="en-US" dirty="0"/>
          </a:p>
        </p:txBody>
      </p:sp>
      <p:sp>
        <p:nvSpPr>
          <p:cNvPr id="27750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AD07C9A3-6F9B-4507-9C2E-0B6DA3ABA7B1}" type="slidenum">
              <a:rPr lang="x-none" sz="1200">
                <a:solidFill>
                  <a:srgbClr val="0000FF"/>
                </a:solidFill>
                <a:latin typeface="Marlett" pitchFamily="2" charset="2"/>
              </a:rPr>
              <a:pPr algn="r" eaLnBrk="0" hangingPunct="0"/>
              <a:t>103</a:t>
            </a:fld>
            <a:endParaRPr lang="en-US" sz="1200" dirty="0">
              <a:solidFill>
                <a:srgbClr val="0000FF"/>
              </a:solidFill>
              <a:latin typeface="Marlett" pitchFamily="2" charset="2"/>
              <a:cs typeface="Arial" charset="0"/>
            </a:endParaRPr>
          </a:p>
        </p:txBody>
      </p:sp>
      <p:sp>
        <p:nvSpPr>
          <p:cNvPr id="277508" name="Rectangle 2"/>
          <p:cNvSpPr>
            <a:spLocks noGrp="1" noRot="1" noChangeAspect="1" noChangeArrowheads="1" noTextEdit="1"/>
          </p:cNvSpPr>
          <p:nvPr>
            <p:ph type="sldImg"/>
          </p:nvPr>
        </p:nvSpPr>
        <p:spPr>
          <a:ln/>
        </p:spPr>
      </p:sp>
      <p:sp>
        <p:nvSpPr>
          <p:cNvPr id="27750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p:spPr>
        <p:txBody>
          <a:bodyPr/>
          <a:lstStyle/>
          <a:p>
            <a:fld id="{95A108C8-D1FF-431F-9B7B-C96868FA9232}" type="slidenum">
              <a:rPr lang="en-US" smtClean="0"/>
              <a:pPr/>
              <a:t>104</a:t>
            </a:fld>
            <a:endParaRPr lang="en-US" dirty="0"/>
          </a:p>
        </p:txBody>
      </p:sp>
      <p:sp>
        <p:nvSpPr>
          <p:cNvPr id="27853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45785A30-DB34-4D35-A5A3-5899913120AD}" type="slidenum">
              <a:rPr lang="x-none" sz="1200">
                <a:solidFill>
                  <a:srgbClr val="0000FF"/>
                </a:solidFill>
                <a:latin typeface="Marlett" pitchFamily="2" charset="2"/>
              </a:rPr>
              <a:pPr algn="r" eaLnBrk="0" hangingPunct="0"/>
              <a:t>104</a:t>
            </a:fld>
            <a:endParaRPr lang="en-US" sz="1200" dirty="0">
              <a:solidFill>
                <a:srgbClr val="0000FF"/>
              </a:solidFill>
              <a:latin typeface="Marlett" pitchFamily="2" charset="2"/>
              <a:cs typeface="Arial" charset="0"/>
            </a:endParaRPr>
          </a:p>
        </p:txBody>
      </p:sp>
      <p:sp>
        <p:nvSpPr>
          <p:cNvPr id="278532" name="Rectangle 2"/>
          <p:cNvSpPr>
            <a:spLocks noGrp="1" noRot="1" noChangeAspect="1" noChangeArrowheads="1" noTextEdit="1"/>
          </p:cNvSpPr>
          <p:nvPr>
            <p:ph type="sldImg"/>
          </p:nvPr>
        </p:nvSpPr>
        <p:spPr>
          <a:ln/>
        </p:spPr>
      </p:sp>
      <p:sp>
        <p:nvSpPr>
          <p:cNvPr id="27853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p:spPr>
        <p:txBody>
          <a:bodyPr/>
          <a:lstStyle/>
          <a:p>
            <a:fld id="{A6059489-C31A-4D14-80CA-D068C3D59E94}" type="slidenum">
              <a:rPr lang="en-US" smtClean="0"/>
              <a:pPr/>
              <a:t>105</a:t>
            </a:fld>
            <a:endParaRPr lang="en-US" dirty="0"/>
          </a:p>
        </p:txBody>
      </p:sp>
      <p:sp>
        <p:nvSpPr>
          <p:cNvPr id="27955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015C5A2E-692F-449E-9464-A2523ECFB444}" type="slidenum">
              <a:rPr lang="x-none" sz="1200">
                <a:solidFill>
                  <a:srgbClr val="0000FF"/>
                </a:solidFill>
                <a:latin typeface="Marlett" pitchFamily="2" charset="2"/>
              </a:rPr>
              <a:pPr algn="r" eaLnBrk="0" hangingPunct="0"/>
              <a:t>105</a:t>
            </a:fld>
            <a:endParaRPr lang="en-US" sz="1200" dirty="0">
              <a:solidFill>
                <a:srgbClr val="0000FF"/>
              </a:solidFill>
              <a:latin typeface="Marlett" pitchFamily="2" charset="2"/>
              <a:cs typeface="Arial" charset="0"/>
            </a:endParaRPr>
          </a:p>
        </p:txBody>
      </p:sp>
      <p:sp>
        <p:nvSpPr>
          <p:cNvPr id="279556" name="Rectangle 2"/>
          <p:cNvSpPr>
            <a:spLocks noGrp="1" noRot="1" noChangeAspect="1" noChangeArrowheads="1" noTextEdit="1"/>
          </p:cNvSpPr>
          <p:nvPr>
            <p:ph type="sldImg"/>
          </p:nvPr>
        </p:nvSpPr>
        <p:spPr>
          <a:ln/>
        </p:spPr>
      </p:sp>
      <p:sp>
        <p:nvSpPr>
          <p:cNvPr id="27955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p:spPr>
        <p:txBody>
          <a:bodyPr/>
          <a:lstStyle/>
          <a:p>
            <a:fld id="{99111B8C-79A1-4FFD-A5A6-6971B9D429AF}" type="slidenum">
              <a:rPr lang="en-US" smtClean="0"/>
              <a:pPr/>
              <a:t>106</a:t>
            </a:fld>
            <a:endParaRPr lang="en-US" dirty="0"/>
          </a:p>
        </p:txBody>
      </p:sp>
      <p:sp>
        <p:nvSpPr>
          <p:cNvPr id="28057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2F617695-3B35-4215-9F4F-62EC0C3C3362}" type="slidenum">
              <a:rPr lang="x-none" sz="1200">
                <a:solidFill>
                  <a:srgbClr val="0000FF"/>
                </a:solidFill>
                <a:latin typeface="Marlett" pitchFamily="2" charset="2"/>
              </a:rPr>
              <a:pPr algn="r" eaLnBrk="0" hangingPunct="0"/>
              <a:t>106</a:t>
            </a:fld>
            <a:endParaRPr lang="en-US" sz="1200" dirty="0">
              <a:solidFill>
                <a:srgbClr val="0000FF"/>
              </a:solidFill>
              <a:latin typeface="Marlett" pitchFamily="2" charset="2"/>
              <a:cs typeface="Arial" charset="0"/>
            </a:endParaRPr>
          </a:p>
        </p:txBody>
      </p:sp>
      <p:sp>
        <p:nvSpPr>
          <p:cNvPr id="280580" name="Rectangle 2"/>
          <p:cNvSpPr>
            <a:spLocks noGrp="1" noRot="1" noChangeAspect="1" noChangeArrowheads="1" noTextEdit="1"/>
          </p:cNvSpPr>
          <p:nvPr>
            <p:ph type="sldImg"/>
          </p:nvPr>
        </p:nvSpPr>
        <p:spPr>
          <a:ln/>
        </p:spPr>
      </p:sp>
      <p:sp>
        <p:nvSpPr>
          <p:cNvPr id="28058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Do the values collected correspond to the values that were all together in memory at that point in time?</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p:spPr>
        <p:txBody>
          <a:bodyPr/>
          <a:lstStyle/>
          <a:p>
            <a:fld id="{C133A3F6-A0DB-4D68-8CB0-83A26CFC645E}" type="slidenum">
              <a:rPr lang="en-US" smtClean="0"/>
              <a:pPr/>
              <a:t>107</a:t>
            </a:fld>
            <a:endParaRPr lang="en-US" dirty="0"/>
          </a:p>
        </p:txBody>
      </p:sp>
      <p:sp>
        <p:nvSpPr>
          <p:cNvPr id="28160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8B46DF9E-1605-4AA7-9669-048C2065EF56}" type="slidenum">
              <a:rPr lang="x-none" sz="1200">
                <a:solidFill>
                  <a:srgbClr val="0000FF"/>
                </a:solidFill>
                <a:latin typeface="Marlett" pitchFamily="2" charset="2"/>
              </a:rPr>
              <a:pPr algn="r" eaLnBrk="0" hangingPunct="0"/>
              <a:t>107</a:t>
            </a:fld>
            <a:endParaRPr lang="en-US" sz="1200" dirty="0">
              <a:solidFill>
                <a:srgbClr val="0000FF"/>
              </a:solidFill>
              <a:latin typeface="Marlett" pitchFamily="2" charset="2"/>
              <a:cs typeface="Arial" charset="0"/>
            </a:endParaRPr>
          </a:p>
        </p:txBody>
      </p:sp>
      <p:sp>
        <p:nvSpPr>
          <p:cNvPr id="281604" name="Rectangle 2"/>
          <p:cNvSpPr>
            <a:spLocks noGrp="1" noRot="1" noChangeAspect="1" noChangeArrowheads="1" noTextEdit="1"/>
          </p:cNvSpPr>
          <p:nvPr>
            <p:ph type="sldImg"/>
          </p:nvPr>
        </p:nvSpPr>
        <p:spPr>
          <a:ln/>
        </p:spPr>
      </p:sp>
      <p:sp>
        <p:nvSpPr>
          <p:cNvPr id="28160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The students might be confusedas to why you need to have timestamps, that is, labels, and cannot simply use the </a:t>
            </a:r>
          </a:p>
          <a:p>
            <a:pPr eaLnBrk="1" hangingPunct="1"/>
            <a:r>
              <a:rPr lang="en-US" dirty="0"/>
              <a:t>Values themselves to show a snapshot…the above example shows that a scanner could read values x and y twice </a:t>
            </a:r>
          </a:p>
          <a:p>
            <a:pPr eaLnBrk="1" hangingPunct="1"/>
            <a:r>
              <a:rPr lang="en-US" dirty="0"/>
              <a:t>In two consecutive collects and this would not form a snapshot. This will be detected if we add labels…</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p:spPr>
        <p:txBody>
          <a:bodyPr/>
          <a:lstStyle/>
          <a:p>
            <a:fld id="{04DD19F4-6CB0-445A-9E91-F4CADA435923}" type="slidenum">
              <a:rPr lang="en-US" smtClean="0"/>
              <a:pPr/>
              <a:t>108</a:t>
            </a:fld>
            <a:endParaRPr lang="en-US" dirty="0"/>
          </a:p>
        </p:txBody>
      </p:sp>
      <p:sp>
        <p:nvSpPr>
          <p:cNvPr id="28262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2F5F0A65-890B-4253-ADD6-ED18F9ED3868}" type="slidenum">
              <a:rPr lang="x-none" sz="1200">
                <a:solidFill>
                  <a:srgbClr val="0000FF"/>
                </a:solidFill>
                <a:latin typeface="Marlett" pitchFamily="2" charset="2"/>
              </a:rPr>
              <a:pPr algn="r" eaLnBrk="0" hangingPunct="0"/>
              <a:t>108</a:t>
            </a:fld>
            <a:endParaRPr lang="en-US" sz="1200" dirty="0">
              <a:solidFill>
                <a:srgbClr val="0000FF"/>
              </a:solidFill>
              <a:latin typeface="Marlett" pitchFamily="2" charset="2"/>
              <a:cs typeface="Arial" charset="0"/>
            </a:endParaRPr>
          </a:p>
        </p:txBody>
      </p:sp>
      <p:sp>
        <p:nvSpPr>
          <p:cNvPr id="282628" name="Rectangle 2"/>
          <p:cNvSpPr>
            <a:spLocks noGrp="1" noRot="1" noChangeAspect="1" noChangeArrowheads="1" noTextEdit="1"/>
          </p:cNvSpPr>
          <p:nvPr>
            <p:ph type="sldImg"/>
          </p:nvPr>
        </p:nvSpPr>
        <p:spPr>
          <a:ln/>
        </p:spPr>
      </p:sp>
      <p:sp>
        <p:nvSpPr>
          <p:cNvPr id="28262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The students might be confused as to why you need to have timestamps, that is, labels, and cannot simply use the values to show a snapshot…the above example shows that a scanner could read values x and y twice </a:t>
            </a:r>
          </a:p>
          <a:p>
            <a:pPr eaLnBrk="1" hangingPunct="1"/>
            <a:endParaRPr lang="en-US" dirty="0"/>
          </a:p>
          <a:p>
            <a:pPr eaLnBrk="1" hangingPunct="1"/>
            <a:r>
              <a:rPr lang="en-US" dirty="0"/>
              <a:t>In two consecutive collects and this would not form a snapshot. This will be detected if we add labels…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p:spPr>
        <p:txBody>
          <a:bodyPr/>
          <a:lstStyle/>
          <a:p>
            <a:fld id="{BD228399-89ED-403A-833A-F5E7D5C356DD}" type="slidenum">
              <a:rPr lang="en-US" smtClean="0"/>
              <a:pPr/>
              <a:t>109</a:t>
            </a:fld>
            <a:endParaRPr lang="en-US" dirty="0"/>
          </a:p>
        </p:txBody>
      </p:sp>
      <p:sp>
        <p:nvSpPr>
          <p:cNvPr id="28365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B8A45526-A591-4B39-9FEE-A81C5AE1411F}" type="slidenum">
              <a:rPr lang="x-none" sz="1200">
                <a:solidFill>
                  <a:srgbClr val="0000FF"/>
                </a:solidFill>
                <a:latin typeface="Marlett" pitchFamily="2" charset="2"/>
              </a:rPr>
              <a:pPr algn="r" eaLnBrk="0" hangingPunct="0"/>
              <a:t>109</a:t>
            </a:fld>
            <a:endParaRPr lang="en-US" sz="1200" dirty="0">
              <a:solidFill>
                <a:srgbClr val="0000FF"/>
              </a:solidFill>
              <a:latin typeface="Marlett" pitchFamily="2" charset="2"/>
              <a:cs typeface="Arial" charset="0"/>
            </a:endParaRPr>
          </a:p>
        </p:txBody>
      </p:sp>
      <p:sp>
        <p:nvSpPr>
          <p:cNvPr id="283652" name="Rectangle 2"/>
          <p:cNvSpPr>
            <a:spLocks noGrp="1" noRot="1" noChangeAspect="1" noChangeArrowheads="1" noTextEdit="1"/>
          </p:cNvSpPr>
          <p:nvPr>
            <p:ph type="sldImg"/>
          </p:nvPr>
        </p:nvSpPr>
        <p:spPr>
          <a:ln/>
        </p:spPr>
      </p:sp>
      <p:sp>
        <p:nvSpPr>
          <p:cNvPr id="28365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If none of the labels (timestamps) changed, then there was a point, </a:t>
            </a:r>
            <a:r>
              <a:rPr lang="en-US" b="1" dirty="0"/>
              <a:t>after the end of the first collect, and before the start of the next collect</a:t>
            </a:r>
            <a:r>
              <a:rPr lang="en-US" dirty="0"/>
              <a:t>, in which none of the registers were written to. The values collected correspond to the values that were all together in memory at that point in time. </a:t>
            </a:r>
          </a:p>
        </p:txBody>
      </p:sp>
    </p:spTree>
    <p:extLst>
      <p:ext uri="{BB962C8B-B14F-4D97-AF65-F5344CB8AC3E}">
        <p14:creationId xmlns:p14="http://schemas.microsoft.com/office/powerpoint/2010/main" val="195344578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p:spPr>
        <p:txBody>
          <a:bodyPr/>
          <a:lstStyle/>
          <a:p>
            <a:fld id="{546AC36E-7F11-4E15-88D9-EE50A7E60D8A}" type="slidenum">
              <a:rPr lang="en-US" smtClean="0"/>
              <a:pPr/>
              <a:t>110</a:t>
            </a:fld>
            <a:endParaRPr lang="en-US" dirty="0"/>
          </a:p>
        </p:txBody>
      </p:sp>
      <p:sp>
        <p:nvSpPr>
          <p:cNvPr id="28467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785B84BB-BA84-4E47-836F-CCA24C9AB3E6}" type="slidenum">
              <a:rPr lang="x-none" sz="1200">
                <a:solidFill>
                  <a:srgbClr val="0000FF"/>
                </a:solidFill>
                <a:latin typeface="Marlett" pitchFamily="2" charset="2"/>
              </a:rPr>
              <a:pPr algn="r" eaLnBrk="0" hangingPunct="0"/>
              <a:t>110</a:t>
            </a:fld>
            <a:endParaRPr lang="en-US" sz="1200" dirty="0">
              <a:solidFill>
                <a:srgbClr val="0000FF"/>
              </a:solidFill>
              <a:latin typeface="Marlett" pitchFamily="2" charset="2"/>
              <a:cs typeface="Arial" charset="0"/>
            </a:endParaRPr>
          </a:p>
        </p:txBody>
      </p:sp>
      <p:sp>
        <p:nvSpPr>
          <p:cNvPr id="284676" name="Rectangle 2"/>
          <p:cNvSpPr>
            <a:spLocks noGrp="1" noRot="1" noChangeAspect="1" noChangeArrowheads="1" noTextEdit="1"/>
          </p:cNvSpPr>
          <p:nvPr>
            <p:ph type="sldImg"/>
          </p:nvPr>
        </p:nvSpPr>
        <p:spPr>
          <a:ln/>
        </p:spPr>
      </p:sp>
      <p:sp>
        <p:nvSpPr>
          <p:cNvPr id="28467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p:spPr>
        <p:txBody>
          <a:bodyPr/>
          <a:lstStyle/>
          <a:p>
            <a:fld id="{CA87D87E-62B9-4DE9-98A2-E1795F522E20}" type="slidenum">
              <a:rPr lang="en-US" smtClean="0"/>
              <a:pPr/>
              <a:t>111</a:t>
            </a:fld>
            <a:endParaRPr lang="en-US" dirty="0"/>
          </a:p>
        </p:txBody>
      </p:sp>
      <p:sp>
        <p:nvSpPr>
          <p:cNvPr id="28569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36E2A088-09A3-4C26-ABC8-8625711BF593}" type="slidenum">
              <a:rPr lang="x-none" sz="1200">
                <a:solidFill>
                  <a:srgbClr val="0000FF"/>
                </a:solidFill>
                <a:latin typeface="Marlett" pitchFamily="2" charset="2"/>
              </a:rPr>
              <a:pPr algn="r" eaLnBrk="0" hangingPunct="0"/>
              <a:t>111</a:t>
            </a:fld>
            <a:endParaRPr lang="en-US" sz="1200" dirty="0">
              <a:solidFill>
                <a:srgbClr val="0000FF"/>
              </a:solidFill>
              <a:latin typeface="Marlett" pitchFamily="2" charset="2"/>
              <a:cs typeface="Arial" charset="0"/>
            </a:endParaRPr>
          </a:p>
        </p:txBody>
      </p:sp>
      <p:sp>
        <p:nvSpPr>
          <p:cNvPr id="285700" name="Rectangle 2"/>
          <p:cNvSpPr>
            <a:spLocks noGrp="1" noRot="1" noChangeAspect="1" noChangeArrowheads="1" noTextEdit="1"/>
          </p:cNvSpPr>
          <p:nvPr>
            <p:ph type="sldImg"/>
          </p:nvPr>
        </p:nvSpPr>
        <p:spPr>
          <a:ln/>
        </p:spPr>
      </p:sp>
      <p:sp>
        <p:nvSpPr>
          <p:cNvPr id="28570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p:spPr>
        <p:txBody>
          <a:bodyPr/>
          <a:lstStyle/>
          <a:p>
            <a:fld id="{E2EFDDDE-2993-4DA5-9AA0-76B8FF10D585}" type="slidenum">
              <a:rPr lang="en-US" smtClean="0"/>
              <a:pPr/>
              <a:t>112</a:t>
            </a:fld>
            <a:endParaRPr lang="en-US" dirty="0"/>
          </a:p>
        </p:txBody>
      </p:sp>
      <p:sp>
        <p:nvSpPr>
          <p:cNvPr id="28672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7345CF10-26B8-439F-AEAC-5CBD99924531}" type="slidenum">
              <a:rPr lang="x-none" sz="1200">
                <a:solidFill>
                  <a:srgbClr val="0000FF"/>
                </a:solidFill>
                <a:latin typeface="Marlett" pitchFamily="2" charset="2"/>
              </a:rPr>
              <a:pPr algn="r" eaLnBrk="0" hangingPunct="0"/>
              <a:t>112</a:t>
            </a:fld>
            <a:endParaRPr lang="en-US" sz="1200" dirty="0">
              <a:solidFill>
                <a:srgbClr val="0000FF"/>
              </a:solidFill>
              <a:latin typeface="Marlett" pitchFamily="2" charset="2"/>
              <a:cs typeface="Arial" charset="0"/>
            </a:endParaRPr>
          </a:p>
        </p:txBody>
      </p:sp>
      <p:sp>
        <p:nvSpPr>
          <p:cNvPr id="286724" name="Rectangle 2"/>
          <p:cNvSpPr>
            <a:spLocks noGrp="1" noRot="1" noChangeAspect="1" noChangeArrowheads="1" noTextEdit="1"/>
          </p:cNvSpPr>
          <p:nvPr>
            <p:ph type="sldImg"/>
          </p:nvPr>
        </p:nvSpPr>
        <p:spPr>
          <a:ln/>
        </p:spPr>
      </p:sp>
      <p:sp>
        <p:nvSpPr>
          <p:cNvPr id="28672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p:spPr>
        <p:txBody>
          <a:bodyPr/>
          <a:lstStyle/>
          <a:p>
            <a:fld id="{325D62E0-ADE3-4623-A323-BCBAB543890F}" type="slidenum">
              <a:rPr lang="en-US" smtClean="0"/>
              <a:pPr/>
              <a:t>113</a:t>
            </a:fld>
            <a:endParaRPr lang="en-US" dirty="0"/>
          </a:p>
        </p:txBody>
      </p:sp>
      <p:sp>
        <p:nvSpPr>
          <p:cNvPr id="28774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0E45F7E5-E767-447D-8EA9-7AE8FD778467}" type="slidenum">
              <a:rPr lang="x-none" sz="1200">
                <a:solidFill>
                  <a:srgbClr val="0000FF"/>
                </a:solidFill>
                <a:latin typeface="Marlett" pitchFamily="2" charset="2"/>
              </a:rPr>
              <a:pPr algn="r" eaLnBrk="0" hangingPunct="0"/>
              <a:t>113</a:t>
            </a:fld>
            <a:endParaRPr lang="en-US" sz="1200" dirty="0">
              <a:solidFill>
                <a:srgbClr val="0000FF"/>
              </a:solidFill>
              <a:latin typeface="Marlett" pitchFamily="2" charset="2"/>
              <a:cs typeface="Arial" charset="0"/>
            </a:endParaRPr>
          </a:p>
        </p:txBody>
      </p:sp>
      <p:sp>
        <p:nvSpPr>
          <p:cNvPr id="287748" name="Rectangle 2"/>
          <p:cNvSpPr>
            <a:spLocks noGrp="1" noRot="1" noChangeAspect="1" noChangeArrowheads="1" noTextEdit="1"/>
          </p:cNvSpPr>
          <p:nvPr>
            <p:ph type="sldImg"/>
          </p:nvPr>
        </p:nvSpPr>
        <p:spPr>
          <a:ln/>
        </p:spPr>
      </p:sp>
      <p:sp>
        <p:nvSpPr>
          <p:cNvPr id="28774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p:spPr>
        <p:txBody>
          <a:bodyPr/>
          <a:lstStyle/>
          <a:p>
            <a:fld id="{CBE333DC-676B-4F52-BA44-0F34C1067257}" type="slidenum">
              <a:rPr lang="en-US" smtClean="0"/>
              <a:pPr/>
              <a:t>114</a:t>
            </a:fld>
            <a:endParaRPr lang="en-US" dirty="0"/>
          </a:p>
        </p:txBody>
      </p:sp>
      <p:sp>
        <p:nvSpPr>
          <p:cNvPr id="28877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05FBC954-E467-48DF-B1B2-0D4CDA9D453C}" type="slidenum">
              <a:rPr lang="x-none" sz="1200">
                <a:solidFill>
                  <a:srgbClr val="0000FF"/>
                </a:solidFill>
                <a:latin typeface="Marlett" pitchFamily="2" charset="2"/>
              </a:rPr>
              <a:pPr algn="r" eaLnBrk="0" hangingPunct="0"/>
              <a:t>114</a:t>
            </a:fld>
            <a:endParaRPr lang="en-US" sz="1200" dirty="0">
              <a:solidFill>
                <a:srgbClr val="0000FF"/>
              </a:solidFill>
              <a:latin typeface="Marlett" pitchFamily="2" charset="2"/>
              <a:cs typeface="Arial" charset="0"/>
            </a:endParaRPr>
          </a:p>
        </p:txBody>
      </p:sp>
      <p:sp>
        <p:nvSpPr>
          <p:cNvPr id="288772" name="Rectangle 2"/>
          <p:cNvSpPr>
            <a:spLocks noGrp="1" noRot="1" noChangeAspect="1" noChangeArrowheads="1" noTextEdit="1"/>
          </p:cNvSpPr>
          <p:nvPr>
            <p:ph type="sldImg"/>
          </p:nvPr>
        </p:nvSpPr>
        <p:spPr>
          <a:ln/>
        </p:spPr>
      </p:sp>
      <p:sp>
        <p:nvSpPr>
          <p:cNvPr id="28877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p:spPr>
        <p:txBody>
          <a:bodyPr/>
          <a:lstStyle/>
          <a:p>
            <a:fld id="{19236821-206C-4902-AEF5-BE41D6BD2FCA}" type="slidenum">
              <a:rPr lang="en-US" smtClean="0"/>
              <a:pPr/>
              <a:t>115</a:t>
            </a:fld>
            <a:endParaRPr lang="en-US" dirty="0"/>
          </a:p>
        </p:txBody>
      </p:sp>
      <p:sp>
        <p:nvSpPr>
          <p:cNvPr id="29081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CCEC4FD4-FA68-42DB-AB27-5E6E364E7A89}" type="slidenum">
              <a:rPr lang="x-none" sz="1200">
                <a:solidFill>
                  <a:srgbClr val="0000FF"/>
                </a:solidFill>
                <a:latin typeface="Marlett" pitchFamily="2" charset="2"/>
              </a:rPr>
              <a:pPr algn="r" eaLnBrk="0" hangingPunct="0"/>
              <a:t>115</a:t>
            </a:fld>
            <a:endParaRPr lang="en-US" sz="1200" dirty="0">
              <a:solidFill>
                <a:srgbClr val="0000FF"/>
              </a:solidFill>
              <a:latin typeface="Marlett" pitchFamily="2" charset="2"/>
              <a:cs typeface="Arial" charset="0"/>
            </a:endParaRPr>
          </a:p>
        </p:txBody>
      </p:sp>
      <p:sp>
        <p:nvSpPr>
          <p:cNvPr id="290820" name="Rectangle 2"/>
          <p:cNvSpPr>
            <a:spLocks noGrp="1" noRot="1" noChangeAspect="1" noChangeArrowheads="1" noTextEdit="1"/>
          </p:cNvSpPr>
          <p:nvPr>
            <p:ph type="sldImg"/>
          </p:nvPr>
        </p:nvSpPr>
        <p:spPr>
          <a:ln/>
        </p:spPr>
      </p:sp>
      <p:sp>
        <p:nvSpPr>
          <p:cNvPr id="29082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extLst>
      <p:ext uri="{BB962C8B-B14F-4D97-AF65-F5344CB8AC3E}">
        <p14:creationId xmlns:p14="http://schemas.microsoft.com/office/powerpoint/2010/main" val="107013769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p:spPr>
        <p:txBody>
          <a:bodyPr/>
          <a:lstStyle/>
          <a:p>
            <a:fld id="{19236821-206C-4902-AEF5-BE41D6BD2FCA}" type="slidenum">
              <a:rPr lang="en-US" smtClean="0"/>
              <a:pPr/>
              <a:t>116</a:t>
            </a:fld>
            <a:endParaRPr lang="en-US" dirty="0"/>
          </a:p>
        </p:txBody>
      </p:sp>
      <p:sp>
        <p:nvSpPr>
          <p:cNvPr id="29081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CCEC4FD4-FA68-42DB-AB27-5E6E364E7A89}" type="slidenum">
              <a:rPr lang="x-none" sz="1200">
                <a:solidFill>
                  <a:srgbClr val="0000FF"/>
                </a:solidFill>
                <a:latin typeface="Marlett" pitchFamily="2" charset="2"/>
              </a:rPr>
              <a:pPr algn="r" eaLnBrk="0" hangingPunct="0"/>
              <a:t>116</a:t>
            </a:fld>
            <a:endParaRPr lang="en-US" sz="1200" dirty="0">
              <a:solidFill>
                <a:srgbClr val="0000FF"/>
              </a:solidFill>
              <a:latin typeface="Marlett" pitchFamily="2" charset="2"/>
              <a:cs typeface="Arial" charset="0"/>
            </a:endParaRPr>
          </a:p>
        </p:txBody>
      </p:sp>
      <p:sp>
        <p:nvSpPr>
          <p:cNvPr id="290820" name="Rectangle 2"/>
          <p:cNvSpPr>
            <a:spLocks noGrp="1" noRot="1" noChangeAspect="1" noChangeArrowheads="1" noTextEdit="1"/>
          </p:cNvSpPr>
          <p:nvPr>
            <p:ph type="sldImg"/>
          </p:nvPr>
        </p:nvSpPr>
        <p:spPr>
          <a:ln/>
        </p:spPr>
      </p:sp>
      <p:sp>
        <p:nvSpPr>
          <p:cNvPr id="29082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extLst>
      <p:ext uri="{BB962C8B-B14F-4D97-AF65-F5344CB8AC3E}">
        <p14:creationId xmlns:p14="http://schemas.microsoft.com/office/powerpoint/2010/main" val="271054307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p:spPr>
        <p:txBody>
          <a:bodyPr/>
          <a:lstStyle/>
          <a:p>
            <a:fld id="{0BC05C49-894D-40B8-8437-AE763313533F}" type="slidenum">
              <a:rPr lang="en-US" smtClean="0"/>
              <a:pPr/>
              <a:t>117</a:t>
            </a:fld>
            <a:endParaRPr lang="en-US" dirty="0"/>
          </a:p>
        </p:txBody>
      </p:sp>
      <p:sp>
        <p:nvSpPr>
          <p:cNvPr id="29491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D2A8A31E-3D94-416C-B8A8-B8C0EF6BDE63}" type="slidenum">
              <a:rPr lang="x-none" sz="1200">
                <a:solidFill>
                  <a:srgbClr val="0000FF"/>
                </a:solidFill>
                <a:latin typeface="Marlett" pitchFamily="2" charset="2"/>
              </a:rPr>
              <a:pPr algn="r" eaLnBrk="0" hangingPunct="0"/>
              <a:t>117</a:t>
            </a:fld>
            <a:endParaRPr lang="en-US" sz="1200" dirty="0">
              <a:solidFill>
                <a:srgbClr val="0000FF"/>
              </a:solidFill>
              <a:latin typeface="Marlett" pitchFamily="2" charset="2"/>
              <a:cs typeface="Arial" charset="0"/>
            </a:endParaRPr>
          </a:p>
        </p:txBody>
      </p:sp>
      <p:sp>
        <p:nvSpPr>
          <p:cNvPr id="294916" name="Rectangle 2"/>
          <p:cNvSpPr>
            <a:spLocks noGrp="1" noRot="1" noChangeAspect="1" noChangeArrowheads="1" noTextEdit="1"/>
          </p:cNvSpPr>
          <p:nvPr>
            <p:ph type="sldImg"/>
          </p:nvPr>
        </p:nvSpPr>
        <p:spPr>
          <a:ln/>
        </p:spPr>
      </p:sp>
      <p:sp>
        <p:nvSpPr>
          <p:cNvPr id="29491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p:spPr>
        <p:txBody>
          <a:bodyPr/>
          <a:lstStyle/>
          <a:p>
            <a:fld id="{EC891D54-9B76-442E-956E-969329B9E6E8}" type="slidenum">
              <a:rPr lang="en-US" smtClean="0"/>
              <a:pPr/>
              <a:t>118</a:t>
            </a:fld>
            <a:endParaRPr lang="en-US" dirty="0"/>
          </a:p>
        </p:txBody>
      </p:sp>
      <p:sp>
        <p:nvSpPr>
          <p:cNvPr id="29593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B3525D1C-9A40-4EA1-B860-F0A8ACEB8093}" type="slidenum">
              <a:rPr lang="x-none" sz="1200">
                <a:solidFill>
                  <a:srgbClr val="0000FF"/>
                </a:solidFill>
                <a:latin typeface="Marlett" pitchFamily="2" charset="2"/>
              </a:rPr>
              <a:pPr algn="r" eaLnBrk="0" hangingPunct="0"/>
              <a:t>118</a:t>
            </a:fld>
            <a:endParaRPr lang="en-US" sz="1200" dirty="0">
              <a:solidFill>
                <a:srgbClr val="0000FF"/>
              </a:solidFill>
              <a:latin typeface="Marlett" pitchFamily="2" charset="2"/>
              <a:cs typeface="Arial" charset="0"/>
            </a:endParaRPr>
          </a:p>
        </p:txBody>
      </p:sp>
      <p:sp>
        <p:nvSpPr>
          <p:cNvPr id="295940" name="Rectangle 2"/>
          <p:cNvSpPr>
            <a:spLocks noGrp="1" noRot="1" noChangeAspect="1" noChangeArrowheads="1" noTextEdit="1"/>
          </p:cNvSpPr>
          <p:nvPr>
            <p:ph type="sldImg"/>
          </p:nvPr>
        </p:nvSpPr>
        <p:spPr>
          <a:ln/>
        </p:spPr>
      </p:sp>
      <p:sp>
        <p:nvSpPr>
          <p:cNvPr id="29594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p:spPr>
        <p:txBody>
          <a:bodyPr/>
          <a:lstStyle/>
          <a:p>
            <a:fld id="{A42E0419-3955-4260-94CB-19CEEA28D03E}" type="slidenum">
              <a:rPr lang="en-US" smtClean="0"/>
              <a:pPr/>
              <a:t>119</a:t>
            </a:fld>
            <a:endParaRPr lang="en-US" dirty="0"/>
          </a:p>
        </p:txBody>
      </p:sp>
      <p:sp>
        <p:nvSpPr>
          <p:cNvPr id="29696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93CE52A5-5FF6-4D43-9430-63DE54CCC0D7}" type="slidenum">
              <a:rPr lang="x-none" sz="1200">
                <a:solidFill>
                  <a:srgbClr val="0000FF"/>
                </a:solidFill>
                <a:latin typeface="Marlett" pitchFamily="2" charset="2"/>
              </a:rPr>
              <a:pPr algn="r" eaLnBrk="0" hangingPunct="0"/>
              <a:t>119</a:t>
            </a:fld>
            <a:endParaRPr lang="en-US" sz="1200" dirty="0">
              <a:solidFill>
                <a:srgbClr val="0000FF"/>
              </a:solidFill>
              <a:latin typeface="Marlett" pitchFamily="2" charset="2"/>
              <a:cs typeface="Arial" charset="0"/>
            </a:endParaRPr>
          </a:p>
        </p:txBody>
      </p:sp>
      <p:sp>
        <p:nvSpPr>
          <p:cNvPr id="296964" name="Rectangle 2"/>
          <p:cNvSpPr>
            <a:spLocks noGrp="1" noRot="1" noChangeAspect="1" noChangeArrowheads="1" noTextEdit="1"/>
          </p:cNvSpPr>
          <p:nvPr>
            <p:ph type="sldImg"/>
          </p:nvPr>
        </p:nvSpPr>
        <p:spPr>
          <a:ln/>
        </p:spPr>
      </p:sp>
      <p:sp>
        <p:nvSpPr>
          <p:cNvPr id="29696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p:spPr>
        <p:txBody>
          <a:bodyPr/>
          <a:lstStyle/>
          <a:p>
            <a:fld id="{44087309-DE3E-45C2-A3C7-BF6562F7C2A9}" type="slidenum">
              <a:rPr lang="en-US" smtClean="0"/>
              <a:pPr/>
              <a:t>120</a:t>
            </a:fld>
            <a:endParaRPr lang="en-US" dirty="0"/>
          </a:p>
        </p:txBody>
      </p:sp>
      <p:sp>
        <p:nvSpPr>
          <p:cNvPr id="29798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78A1DF69-E720-4579-9AC9-1D30A1579546}" type="slidenum">
              <a:rPr lang="x-none" sz="1200">
                <a:solidFill>
                  <a:srgbClr val="0000FF"/>
                </a:solidFill>
                <a:latin typeface="Marlett" pitchFamily="2" charset="2"/>
              </a:rPr>
              <a:pPr algn="r" eaLnBrk="0" hangingPunct="0"/>
              <a:t>120</a:t>
            </a:fld>
            <a:endParaRPr lang="en-US" sz="1200" dirty="0">
              <a:solidFill>
                <a:srgbClr val="0000FF"/>
              </a:solidFill>
              <a:latin typeface="Marlett" pitchFamily="2" charset="2"/>
              <a:cs typeface="Arial" charset="0"/>
            </a:endParaRPr>
          </a:p>
        </p:txBody>
      </p:sp>
      <p:sp>
        <p:nvSpPr>
          <p:cNvPr id="297988" name="Rectangle 2"/>
          <p:cNvSpPr>
            <a:spLocks noGrp="1" noRot="1" noChangeAspect="1" noChangeArrowheads="1" noTextEdit="1"/>
          </p:cNvSpPr>
          <p:nvPr>
            <p:ph type="sldImg"/>
          </p:nvPr>
        </p:nvSpPr>
        <p:spPr>
          <a:ln/>
        </p:spPr>
      </p:sp>
      <p:sp>
        <p:nvSpPr>
          <p:cNvPr id="29798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p:spPr>
        <p:txBody>
          <a:bodyPr/>
          <a:lstStyle/>
          <a:p>
            <a:fld id="{44087309-DE3E-45C2-A3C7-BF6562F7C2A9}" type="slidenum">
              <a:rPr lang="en-US" smtClean="0"/>
              <a:pPr/>
              <a:t>121</a:t>
            </a:fld>
            <a:endParaRPr lang="en-US" dirty="0"/>
          </a:p>
        </p:txBody>
      </p:sp>
      <p:sp>
        <p:nvSpPr>
          <p:cNvPr id="29798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78A1DF69-E720-4579-9AC9-1D30A1579546}" type="slidenum">
              <a:rPr lang="x-none" sz="1200">
                <a:solidFill>
                  <a:srgbClr val="0000FF"/>
                </a:solidFill>
                <a:latin typeface="Marlett" pitchFamily="2" charset="2"/>
              </a:rPr>
              <a:pPr algn="r" eaLnBrk="0" hangingPunct="0"/>
              <a:t>121</a:t>
            </a:fld>
            <a:endParaRPr lang="en-US" sz="1200" dirty="0">
              <a:solidFill>
                <a:srgbClr val="0000FF"/>
              </a:solidFill>
              <a:latin typeface="Marlett" pitchFamily="2" charset="2"/>
              <a:cs typeface="Arial" charset="0"/>
            </a:endParaRPr>
          </a:p>
        </p:txBody>
      </p:sp>
      <p:sp>
        <p:nvSpPr>
          <p:cNvPr id="297988" name="Rectangle 2"/>
          <p:cNvSpPr>
            <a:spLocks noGrp="1" noRot="1" noChangeAspect="1" noChangeArrowheads="1" noTextEdit="1"/>
          </p:cNvSpPr>
          <p:nvPr>
            <p:ph type="sldImg"/>
          </p:nvPr>
        </p:nvSpPr>
        <p:spPr>
          <a:ln/>
        </p:spPr>
      </p:sp>
      <p:sp>
        <p:nvSpPr>
          <p:cNvPr id="29798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extLst>
      <p:ext uri="{BB962C8B-B14F-4D97-AF65-F5344CB8AC3E}">
        <p14:creationId xmlns:p14="http://schemas.microsoft.com/office/powerpoint/2010/main" val="279240246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p:spPr>
        <p:txBody>
          <a:bodyPr/>
          <a:lstStyle/>
          <a:p>
            <a:fld id="{0C7D43E0-659B-483A-A549-7DC609114078}" type="slidenum">
              <a:rPr lang="en-US" smtClean="0"/>
              <a:pPr/>
              <a:t>122</a:t>
            </a:fld>
            <a:endParaRPr lang="en-US" dirty="0"/>
          </a:p>
        </p:txBody>
      </p:sp>
      <p:sp>
        <p:nvSpPr>
          <p:cNvPr id="30003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309F0789-86B9-404C-8850-61DEC0F0A388}" type="slidenum">
              <a:rPr lang="x-none" sz="1200">
                <a:solidFill>
                  <a:srgbClr val="0000FF"/>
                </a:solidFill>
                <a:latin typeface="Marlett" pitchFamily="2" charset="2"/>
              </a:rPr>
              <a:pPr algn="r" eaLnBrk="0" hangingPunct="0"/>
              <a:t>122</a:t>
            </a:fld>
            <a:endParaRPr lang="en-US" sz="1200" dirty="0">
              <a:solidFill>
                <a:srgbClr val="0000FF"/>
              </a:solidFill>
              <a:latin typeface="Marlett" pitchFamily="2" charset="2"/>
              <a:cs typeface="Arial" charset="0"/>
            </a:endParaRPr>
          </a:p>
        </p:txBody>
      </p:sp>
      <p:sp>
        <p:nvSpPr>
          <p:cNvPr id="300036" name="Rectangle 2"/>
          <p:cNvSpPr>
            <a:spLocks noGrp="1" noRot="1" noChangeAspect="1" noChangeArrowheads="1" noTextEdit="1"/>
          </p:cNvSpPr>
          <p:nvPr>
            <p:ph type="sldImg"/>
          </p:nvPr>
        </p:nvSpPr>
        <p:spPr>
          <a:ln/>
        </p:spPr>
      </p:sp>
      <p:sp>
        <p:nvSpPr>
          <p:cNvPr id="30003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p:spPr>
        <p:txBody>
          <a:bodyPr/>
          <a:lstStyle/>
          <a:p>
            <a:fld id="{85AFB88B-6C37-4EF4-936F-AB330A5B5EFF}" type="slidenum">
              <a:rPr lang="en-US" smtClean="0"/>
              <a:pPr/>
              <a:t>123</a:t>
            </a:fld>
            <a:endParaRPr lang="en-US" dirty="0"/>
          </a:p>
        </p:txBody>
      </p:sp>
      <p:sp>
        <p:nvSpPr>
          <p:cNvPr id="30105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A9DEC625-E4C6-4C8C-97C1-B52DFFC3F6B5}" type="slidenum">
              <a:rPr lang="x-none" sz="1200">
                <a:solidFill>
                  <a:srgbClr val="0000FF"/>
                </a:solidFill>
                <a:latin typeface="Marlett" pitchFamily="2" charset="2"/>
              </a:rPr>
              <a:pPr algn="r" eaLnBrk="0" hangingPunct="0"/>
              <a:t>123</a:t>
            </a:fld>
            <a:endParaRPr lang="en-US" sz="1200" dirty="0">
              <a:solidFill>
                <a:srgbClr val="0000FF"/>
              </a:solidFill>
              <a:latin typeface="Marlett" pitchFamily="2" charset="2"/>
              <a:cs typeface="Arial" charset="0"/>
            </a:endParaRPr>
          </a:p>
        </p:txBody>
      </p:sp>
      <p:sp>
        <p:nvSpPr>
          <p:cNvPr id="301060" name="Rectangle 2"/>
          <p:cNvSpPr>
            <a:spLocks noGrp="1" noRot="1" noChangeAspect="1" noChangeArrowheads="1" noTextEdit="1"/>
          </p:cNvSpPr>
          <p:nvPr>
            <p:ph type="sldImg"/>
          </p:nvPr>
        </p:nvSpPr>
        <p:spPr>
          <a:ln/>
        </p:spPr>
      </p:sp>
      <p:sp>
        <p:nvSpPr>
          <p:cNvPr id="30106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p:spPr>
        <p:txBody>
          <a:bodyPr/>
          <a:lstStyle/>
          <a:p>
            <a:fld id="{2AFD39E9-46F4-4B5A-AB0A-623A53B176BE}" type="slidenum">
              <a:rPr lang="en-US" smtClean="0"/>
              <a:pPr/>
              <a:t>124</a:t>
            </a:fld>
            <a:endParaRPr lang="en-US" dirty="0"/>
          </a:p>
        </p:txBody>
      </p:sp>
      <p:sp>
        <p:nvSpPr>
          <p:cNvPr id="30208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A324AAD9-C073-420B-81CC-9CE2543BC38A}" type="slidenum">
              <a:rPr lang="x-none" sz="1200">
                <a:solidFill>
                  <a:srgbClr val="0000FF"/>
                </a:solidFill>
                <a:latin typeface="Marlett" pitchFamily="2" charset="2"/>
              </a:rPr>
              <a:pPr algn="r" eaLnBrk="0" hangingPunct="0"/>
              <a:t>124</a:t>
            </a:fld>
            <a:endParaRPr lang="en-US" sz="1200" dirty="0">
              <a:solidFill>
                <a:srgbClr val="0000FF"/>
              </a:solidFill>
              <a:latin typeface="Marlett" pitchFamily="2" charset="2"/>
              <a:cs typeface="Arial" charset="0"/>
            </a:endParaRPr>
          </a:p>
        </p:txBody>
      </p:sp>
      <p:sp>
        <p:nvSpPr>
          <p:cNvPr id="302084" name="Rectangle 2"/>
          <p:cNvSpPr>
            <a:spLocks noGrp="1" noRot="1" noChangeAspect="1" noChangeArrowheads="1" noTextEdit="1"/>
          </p:cNvSpPr>
          <p:nvPr>
            <p:ph type="sldImg"/>
          </p:nvPr>
        </p:nvSpPr>
        <p:spPr>
          <a:ln/>
        </p:spPr>
      </p:sp>
      <p:sp>
        <p:nvSpPr>
          <p:cNvPr id="30208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p:spPr>
        <p:txBody>
          <a:bodyPr/>
          <a:lstStyle/>
          <a:p>
            <a:fld id="{2D3D613B-B059-48E2-AD78-DBC9589AC24D}" type="slidenum">
              <a:rPr lang="en-US" smtClean="0"/>
              <a:pPr/>
              <a:t>125</a:t>
            </a:fld>
            <a:endParaRPr lang="en-US" dirty="0"/>
          </a:p>
        </p:txBody>
      </p:sp>
      <p:sp>
        <p:nvSpPr>
          <p:cNvPr id="30310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05657EA0-6E2F-4D18-A649-9CEEB89D35DF}" type="slidenum">
              <a:rPr lang="x-none" sz="1200">
                <a:solidFill>
                  <a:srgbClr val="0000FF"/>
                </a:solidFill>
                <a:latin typeface="Marlett" pitchFamily="2" charset="2"/>
              </a:rPr>
              <a:pPr algn="r" eaLnBrk="0" hangingPunct="0"/>
              <a:t>125</a:t>
            </a:fld>
            <a:endParaRPr lang="en-US" sz="1200" dirty="0">
              <a:solidFill>
                <a:srgbClr val="0000FF"/>
              </a:solidFill>
              <a:latin typeface="Marlett" pitchFamily="2" charset="2"/>
              <a:cs typeface="Arial" charset="0"/>
            </a:endParaRPr>
          </a:p>
        </p:txBody>
      </p:sp>
      <p:sp>
        <p:nvSpPr>
          <p:cNvPr id="303108" name="Rectangle 2"/>
          <p:cNvSpPr>
            <a:spLocks noGrp="1" noRot="1" noChangeAspect="1" noChangeArrowheads="1" noTextEdit="1"/>
          </p:cNvSpPr>
          <p:nvPr>
            <p:ph type="sldImg"/>
          </p:nvPr>
        </p:nvSpPr>
        <p:spPr>
          <a:ln/>
        </p:spPr>
      </p:sp>
      <p:sp>
        <p:nvSpPr>
          <p:cNvPr id="30310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p:spPr>
        <p:txBody>
          <a:bodyPr/>
          <a:lstStyle/>
          <a:p>
            <a:fld id="{CD6BFABC-A8BC-4B0D-B6A5-94F763B9A88B}" type="slidenum">
              <a:rPr lang="en-US" smtClean="0"/>
              <a:pPr/>
              <a:t>126</a:t>
            </a:fld>
            <a:endParaRPr lang="en-US" dirty="0"/>
          </a:p>
        </p:txBody>
      </p:sp>
      <p:sp>
        <p:nvSpPr>
          <p:cNvPr id="30413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8294D6DA-89DB-4AA9-BCFF-3D386A717B27}" type="slidenum">
              <a:rPr lang="x-none" sz="1200">
                <a:solidFill>
                  <a:srgbClr val="0000FF"/>
                </a:solidFill>
                <a:latin typeface="Marlett" pitchFamily="2" charset="2"/>
              </a:rPr>
              <a:pPr algn="r" eaLnBrk="0" hangingPunct="0"/>
              <a:t>126</a:t>
            </a:fld>
            <a:endParaRPr lang="en-US" sz="1200" dirty="0">
              <a:solidFill>
                <a:srgbClr val="0000FF"/>
              </a:solidFill>
              <a:latin typeface="Marlett" pitchFamily="2" charset="2"/>
              <a:cs typeface="Arial" charset="0"/>
            </a:endParaRPr>
          </a:p>
        </p:txBody>
      </p:sp>
      <p:sp>
        <p:nvSpPr>
          <p:cNvPr id="304132" name="Rectangle 2"/>
          <p:cNvSpPr>
            <a:spLocks noGrp="1" noRot="1" noChangeAspect="1" noChangeArrowheads="1" noTextEdit="1"/>
          </p:cNvSpPr>
          <p:nvPr>
            <p:ph type="sldImg"/>
          </p:nvPr>
        </p:nvSpPr>
        <p:spPr>
          <a:ln/>
        </p:spPr>
      </p:sp>
      <p:sp>
        <p:nvSpPr>
          <p:cNvPr id="30413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r>
              <a:rPr lang="en-US" dirty="0"/>
              <a:t>Each scan gets a clean collect or is interrupted, taking that thread’s scan. The scan of the interrupting thread </a:t>
            </a:r>
          </a:p>
          <a:p>
            <a:pPr eaLnBrk="1" hangingPunct="1"/>
            <a:r>
              <a:rPr lang="en-US" dirty="0"/>
              <a:t>Could also have been interrupted. This can however happen only n-1 times after which the are no more threads that can interrupt. Hence the scan is wait-free. </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p:spPr>
        <p:txBody>
          <a:bodyPr/>
          <a:lstStyle/>
          <a:p>
            <a:fld id="{35B6969B-D499-470F-A14B-67E72E868958}" type="slidenum">
              <a:rPr lang="en-US" smtClean="0"/>
              <a:pPr/>
              <a:t>127</a:t>
            </a:fld>
            <a:endParaRPr lang="en-US" dirty="0"/>
          </a:p>
        </p:txBody>
      </p:sp>
      <p:sp>
        <p:nvSpPr>
          <p:cNvPr id="30515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6A91BFA0-F8C1-4409-AA3A-B4BD7E065332}" type="slidenum">
              <a:rPr lang="x-none" sz="1200">
                <a:solidFill>
                  <a:srgbClr val="0000FF"/>
                </a:solidFill>
                <a:latin typeface="Marlett" pitchFamily="2" charset="2"/>
              </a:rPr>
              <a:pPr algn="r" eaLnBrk="0" hangingPunct="0"/>
              <a:t>127</a:t>
            </a:fld>
            <a:endParaRPr lang="en-US" sz="1200" dirty="0">
              <a:solidFill>
                <a:srgbClr val="0000FF"/>
              </a:solidFill>
              <a:latin typeface="Marlett" pitchFamily="2" charset="2"/>
              <a:cs typeface="Arial" charset="0"/>
            </a:endParaRPr>
          </a:p>
        </p:txBody>
      </p:sp>
      <p:sp>
        <p:nvSpPr>
          <p:cNvPr id="305156" name="Rectangle 2"/>
          <p:cNvSpPr>
            <a:spLocks noGrp="1" noRot="1" noChangeAspect="1" noChangeArrowheads="1" noTextEdit="1"/>
          </p:cNvSpPr>
          <p:nvPr>
            <p:ph type="sldImg"/>
          </p:nvPr>
        </p:nvSpPr>
        <p:spPr>
          <a:ln/>
        </p:spPr>
      </p:sp>
      <p:sp>
        <p:nvSpPr>
          <p:cNvPr id="30515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p:spPr>
        <p:txBody>
          <a:bodyPr/>
          <a:lstStyle/>
          <a:p>
            <a:fld id="{D98E7910-5C20-4D78-9C78-5509944FA910}" type="slidenum">
              <a:rPr lang="en-US" smtClean="0"/>
              <a:pPr/>
              <a:t>128</a:t>
            </a:fld>
            <a:endParaRPr lang="en-US" dirty="0"/>
          </a:p>
        </p:txBody>
      </p:sp>
      <p:sp>
        <p:nvSpPr>
          <p:cNvPr id="30617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44981766-9CE8-46FB-919D-DF5B252DFDDA}" type="slidenum">
              <a:rPr lang="x-none" sz="1200">
                <a:solidFill>
                  <a:srgbClr val="0000FF"/>
                </a:solidFill>
                <a:latin typeface="Marlett" pitchFamily="2" charset="2"/>
              </a:rPr>
              <a:pPr algn="r" eaLnBrk="0" hangingPunct="0"/>
              <a:t>128</a:t>
            </a:fld>
            <a:endParaRPr lang="en-US" sz="1200" dirty="0">
              <a:solidFill>
                <a:srgbClr val="0000FF"/>
              </a:solidFill>
              <a:latin typeface="Marlett" pitchFamily="2" charset="2"/>
              <a:cs typeface="Arial" charset="0"/>
            </a:endParaRPr>
          </a:p>
        </p:txBody>
      </p:sp>
      <p:sp>
        <p:nvSpPr>
          <p:cNvPr id="306180" name="Rectangle 2"/>
          <p:cNvSpPr>
            <a:spLocks noGrp="1" noRot="1" noChangeAspect="1" noChangeArrowheads="1" noTextEdit="1"/>
          </p:cNvSpPr>
          <p:nvPr>
            <p:ph type="sldImg"/>
          </p:nvPr>
        </p:nvSpPr>
        <p:spPr>
          <a:ln/>
        </p:spPr>
      </p:sp>
      <p:sp>
        <p:nvSpPr>
          <p:cNvPr id="30618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p:spPr>
        <p:txBody>
          <a:bodyPr/>
          <a:lstStyle/>
          <a:p>
            <a:fld id="{3594E258-2B01-4D92-AF17-CF72361FF9E4}" type="slidenum">
              <a:rPr lang="en-US" smtClean="0"/>
              <a:pPr/>
              <a:t>129</a:t>
            </a:fld>
            <a:endParaRPr lang="en-US" dirty="0"/>
          </a:p>
        </p:txBody>
      </p:sp>
      <p:sp>
        <p:nvSpPr>
          <p:cNvPr id="30720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53BBC137-44CF-40EB-BE6B-618CEEEC33CA}" type="slidenum">
              <a:rPr lang="x-none" sz="1200">
                <a:solidFill>
                  <a:srgbClr val="0000FF"/>
                </a:solidFill>
                <a:latin typeface="Marlett" pitchFamily="2" charset="2"/>
              </a:rPr>
              <a:pPr algn="r" eaLnBrk="0" hangingPunct="0"/>
              <a:t>129</a:t>
            </a:fld>
            <a:endParaRPr lang="en-US" sz="1200" dirty="0">
              <a:solidFill>
                <a:srgbClr val="0000FF"/>
              </a:solidFill>
              <a:latin typeface="Marlett" pitchFamily="2" charset="2"/>
              <a:cs typeface="Arial" charset="0"/>
            </a:endParaRPr>
          </a:p>
        </p:txBody>
      </p:sp>
      <p:sp>
        <p:nvSpPr>
          <p:cNvPr id="307204" name="Rectangle 2"/>
          <p:cNvSpPr>
            <a:spLocks noGrp="1" noRot="1" noChangeAspect="1" noChangeArrowheads="1" noTextEdit="1"/>
          </p:cNvSpPr>
          <p:nvPr>
            <p:ph type="sldImg"/>
          </p:nvPr>
        </p:nvSpPr>
        <p:spPr>
          <a:ln/>
        </p:spPr>
      </p:sp>
      <p:sp>
        <p:nvSpPr>
          <p:cNvPr id="30720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p:spPr>
        <p:txBody>
          <a:bodyPr/>
          <a:lstStyle/>
          <a:p>
            <a:fld id="{1EA226E9-27FC-45E4-B3D8-0DD2AE8CFBBD}" type="slidenum">
              <a:rPr lang="en-US" smtClean="0"/>
              <a:pPr/>
              <a:t>130</a:t>
            </a:fld>
            <a:endParaRPr lang="en-US" dirty="0"/>
          </a:p>
        </p:txBody>
      </p:sp>
      <p:sp>
        <p:nvSpPr>
          <p:cNvPr id="30822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C7E94F58-726C-4160-8E1D-A2A79D4E6CE3}" type="slidenum">
              <a:rPr lang="x-none" sz="1200">
                <a:solidFill>
                  <a:srgbClr val="0000FF"/>
                </a:solidFill>
                <a:latin typeface="Marlett" pitchFamily="2" charset="2"/>
              </a:rPr>
              <a:pPr algn="r" eaLnBrk="0" hangingPunct="0"/>
              <a:t>130</a:t>
            </a:fld>
            <a:endParaRPr lang="en-US" sz="1200" dirty="0">
              <a:solidFill>
                <a:srgbClr val="0000FF"/>
              </a:solidFill>
              <a:latin typeface="Marlett" pitchFamily="2" charset="2"/>
              <a:cs typeface="Arial" charset="0"/>
            </a:endParaRPr>
          </a:p>
        </p:txBody>
      </p:sp>
      <p:sp>
        <p:nvSpPr>
          <p:cNvPr id="308228" name="Rectangle 2"/>
          <p:cNvSpPr>
            <a:spLocks noGrp="1" noRot="1" noChangeAspect="1" noChangeArrowheads="1" noTextEdit="1"/>
          </p:cNvSpPr>
          <p:nvPr>
            <p:ph type="sldImg"/>
          </p:nvPr>
        </p:nvSpPr>
        <p:spPr>
          <a:ln/>
        </p:spPr>
      </p:sp>
      <p:sp>
        <p:nvSpPr>
          <p:cNvPr id="30822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p:spPr>
        <p:txBody>
          <a:bodyPr/>
          <a:lstStyle/>
          <a:p>
            <a:fld id="{A1D23A53-7ED3-416F-BD52-55A2ABC90019}" type="slidenum">
              <a:rPr lang="en-US" smtClean="0"/>
              <a:pPr/>
              <a:t>131</a:t>
            </a:fld>
            <a:endParaRPr lang="en-US" dirty="0"/>
          </a:p>
        </p:txBody>
      </p:sp>
      <p:sp>
        <p:nvSpPr>
          <p:cNvPr id="30925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53F8C127-DFAE-4F59-A8A6-09A535415D43}" type="slidenum">
              <a:rPr lang="x-none" sz="1200">
                <a:solidFill>
                  <a:srgbClr val="0000FF"/>
                </a:solidFill>
                <a:latin typeface="Marlett" pitchFamily="2" charset="2"/>
              </a:rPr>
              <a:pPr algn="r" eaLnBrk="0" hangingPunct="0"/>
              <a:t>131</a:t>
            </a:fld>
            <a:endParaRPr lang="en-US" sz="1200" dirty="0">
              <a:solidFill>
                <a:srgbClr val="0000FF"/>
              </a:solidFill>
              <a:latin typeface="Marlett" pitchFamily="2" charset="2"/>
              <a:cs typeface="Arial" charset="0"/>
            </a:endParaRPr>
          </a:p>
        </p:txBody>
      </p:sp>
      <p:sp>
        <p:nvSpPr>
          <p:cNvPr id="309252" name="Rectangle 2"/>
          <p:cNvSpPr>
            <a:spLocks noGrp="1" noRot="1" noChangeAspect="1" noChangeArrowheads="1" noTextEdit="1"/>
          </p:cNvSpPr>
          <p:nvPr>
            <p:ph type="sldImg"/>
          </p:nvPr>
        </p:nvSpPr>
        <p:spPr>
          <a:ln/>
        </p:spPr>
      </p:sp>
      <p:sp>
        <p:nvSpPr>
          <p:cNvPr id="30925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p:spPr>
        <p:txBody>
          <a:bodyPr/>
          <a:lstStyle/>
          <a:p>
            <a:fld id="{2C82DA1C-0F9D-4D73-9AC0-6710ECF029EB}" type="slidenum">
              <a:rPr lang="en-US" smtClean="0"/>
              <a:pPr/>
              <a:t>132</a:t>
            </a:fld>
            <a:endParaRPr lang="en-US" dirty="0"/>
          </a:p>
        </p:txBody>
      </p:sp>
      <p:sp>
        <p:nvSpPr>
          <p:cNvPr id="31129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75CB3499-96FE-471B-BBA9-AF6D0B09C865}" type="slidenum">
              <a:rPr lang="x-none" sz="1200">
                <a:solidFill>
                  <a:srgbClr val="0000FF"/>
                </a:solidFill>
                <a:latin typeface="Marlett" pitchFamily="2" charset="2"/>
              </a:rPr>
              <a:pPr algn="r" eaLnBrk="0" hangingPunct="0"/>
              <a:t>132</a:t>
            </a:fld>
            <a:endParaRPr lang="en-US" sz="1200" dirty="0">
              <a:solidFill>
                <a:srgbClr val="0000FF"/>
              </a:solidFill>
              <a:latin typeface="Marlett" pitchFamily="2" charset="2"/>
              <a:cs typeface="Arial" charset="0"/>
            </a:endParaRPr>
          </a:p>
        </p:txBody>
      </p:sp>
      <p:sp>
        <p:nvSpPr>
          <p:cNvPr id="311300" name="Rectangle 2"/>
          <p:cNvSpPr>
            <a:spLocks noGrp="1" noRot="1" noChangeAspect="1" noChangeArrowheads="1" noTextEdit="1"/>
          </p:cNvSpPr>
          <p:nvPr>
            <p:ph type="sldImg"/>
          </p:nvPr>
        </p:nvSpPr>
        <p:spPr>
          <a:ln/>
        </p:spPr>
      </p:sp>
      <p:sp>
        <p:nvSpPr>
          <p:cNvPr id="31130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p:spPr>
        <p:txBody>
          <a:bodyPr/>
          <a:lstStyle/>
          <a:p>
            <a:fld id="{ABE3228F-FDC0-461E-950D-0A63956F2657}" type="slidenum">
              <a:rPr lang="en-US" smtClean="0"/>
              <a:pPr/>
              <a:t>133</a:t>
            </a:fld>
            <a:endParaRPr lang="en-US" dirty="0"/>
          </a:p>
        </p:txBody>
      </p:sp>
      <p:sp>
        <p:nvSpPr>
          <p:cNvPr id="31334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1563F008-5B43-4DA8-85D2-B3354B78D9DC}" type="slidenum">
              <a:rPr lang="x-none" sz="1200">
                <a:solidFill>
                  <a:srgbClr val="0000FF"/>
                </a:solidFill>
                <a:latin typeface="Marlett" pitchFamily="2" charset="2"/>
              </a:rPr>
              <a:pPr algn="r" eaLnBrk="0" hangingPunct="0"/>
              <a:t>133</a:t>
            </a:fld>
            <a:endParaRPr lang="en-US" sz="1200" dirty="0">
              <a:solidFill>
                <a:srgbClr val="0000FF"/>
              </a:solidFill>
              <a:latin typeface="Marlett" pitchFamily="2" charset="2"/>
              <a:cs typeface="Arial" charset="0"/>
            </a:endParaRPr>
          </a:p>
        </p:txBody>
      </p:sp>
      <p:sp>
        <p:nvSpPr>
          <p:cNvPr id="313348" name="Rectangle 2"/>
          <p:cNvSpPr>
            <a:spLocks noGrp="1" noRot="1" noChangeAspect="1" noChangeArrowheads="1" noTextEdit="1"/>
          </p:cNvSpPr>
          <p:nvPr>
            <p:ph type="sldImg"/>
          </p:nvPr>
        </p:nvSpPr>
        <p:spPr>
          <a:ln/>
        </p:spPr>
      </p:sp>
      <p:sp>
        <p:nvSpPr>
          <p:cNvPr id="31334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p:spPr>
        <p:txBody>
          <a:bodyPr/>
          <a:lstStyle/>
          <a:p>
            <a:fld id="{7C2055B9-7BBD-46C7-AB86-98A891D8B88F}" type="slidenum">
              <a:rPr lang="en-US" smtClean="0"/>
              <a:pPr/>
              <a:t>134</a:t>
            </a:fld>
            <a:endParaRPr lang="en-US" dirty="0"/>
          </a:p>
        </p:txBody>
      </p:sp>
      <p:sp>
        <p:nvSpPr>
          <p:cNvPr id="31539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5F9AC517-3291-458B-B814-41264E97C747}" type="slidenum">
              <a:rPr lang="x-none" sz="1200">
                <a:solidFill>
                  <a:srgbClr val="0000FF"/>
                </a:solidFill>
                <a:latin typeface="Marlett" pitchFamily="2" charset="2"/>
              </a:rPr>
              <a:pPr algn="r" eaLnBrk="0" hangingPunct="0"/>
              <a:t>134</a:t>
            </a:fld>
            <a:endParaRPr lang="en-US" sz="1200" dirty="0">
              <a:solidFill>
                <a:srgbClr val="0000FF"/>
              </a:solidFill>
              <a:latin typeface="Marlett" pitchFamily="2" charset="2"/>
              <a:cs typeface="Arial" charset="0"/>
            </a:endParaRPr>
          </a:p>
        </p:txBody>
      </p:sp>
      <p:sp>
        <p:nvSpPr>
          <p:cNvPr id="315396" name="Rectangle 2"/>
          <p:cNvSpPr>
            <a:spLocks noGrp="1" noRot="1" noChangeAspect="1" noChangeArrowheads="1" noTextEdit="1"/>
          </p:cNvSpPr>
          <p:nvPr>
            <p:ph type="sldImg"/>
          </p:nvPr>
        </p:nvSpPr>
        <p:spPr>
          <a:ln/>
        </p:spPr>
      </p:sp>
      <p:sp>
        <p:nvSpPr>
          <p:cNvPr id="31539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noFill/>
        </p:spPr>
        <p:txBody>
          <a:bodyPr/>
          <a:lstStyle/>
          <a:p>
            <a:fld id="{3B5AA6FD-C969-449C-B610-1DDBDBBE1C79}" type="slidenum">
              <a:rPr lang="en-US" smtClean="0"/>
              <a:pPr/>
              <a:t>135</a:t>
            </a:fld>
            <a:endParaRPr lang="en-US" dirty="0"/>
          </a:p>
        </p:txBody>
      </p:sp>
      <p:sp>
        <p:nvSpPr>
          <p:cNvPr id="31641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00C32772-EECB-43CC-8A23-82B3EBEDB227}" type="slidenum">
              <a:rPr lang="x-none" sz="1200">
                <a:solidFill>
                  <a:srgbClr val="0000FF"/>
                </a:solidFill>
                <a:latin typeface="Marlett" pitchFamily="2" charset="2"/>
              </a:rPr>
              <a:pPr algn="r" eaLnBrk="0" hangingPunct="0"/>
              <a:t>135</a:t>
            </a:fld>
            <a:endParaRPr lang="en-US" sz="1200" dirty="0">
              <a:solidFill>
                <a:srgbClr val="0000FF"/>
              </a:solidFill>
              <a:latin typeface="Marlett" pitchFamily="2" charset="2"/>
              <a:cs typeface="Arial" charset="0"/>
            </a:endParaRPr>
          </a:p>
        </p:txBody>
      </p:sp>
      <p:sp>
        <p:nvSpPr>
          <p:cNvPr id="316420" name="Rectangle 2"/>
          <p:cNvSpPr>
            <a:spLocks noGrp="1" noRot="1" noChangeAspect="1" noChangeArrowheads="1" noTextEdit="1"/>
          </p:cNvSpPr>
          <p:nvPr>
            <p:ph type="sldImg"/>
          </p:nvPr>
        </p:nvSpPr>
        <p:spPr>
          <a:ln/>
        </p:spPr>
      </p:sp>
      <p:sp>
        <p:nvSpPr>
          <p:cNvPr id="31642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noFill/>
        </p:spPr>
        <p:txBody>
          <a:bodyPr/>
          <a:lstStyle/>
          <a:p>
            <a:fld id="{C3E056E7-4609-429A-9938-D3817BD25225}" type="slidenum">
              <a:rPr lang="en-US" smtClean="0"/>
              <a:pPr/>
              <a:t>136</a:t>
            </a:fld>
            <a:endParaRPr lang="en-US" dirty="0"/>
          </a:p>
        </p:txBody>
      </p:sp>
      <p:sp>
        <p:nvSpPr>
          <p:cNvPr id="31846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42DE5E60-D1B7-4F34-8E12-E2B6FADBD00C}" type="slidenum">
              <a:rPr lang="x-none" sz="1200">
                <a:solidFill>
                  <a:srgbClr val="0000FF"/>
                </a:solidFill>
                <a:latin typeface="Marlett" pitchFamily="2" charset="2"/>
              </a:rPr>
              <a:pPr algn="r" eaLnBrk="0" hangingPunct="0"/>
              <a:t>136</a:t>
            </a:fld>
            <a:endParaRPr lang="en-US" sz="1200" dirty="0">
              <a:solidFill>
                <a:srgbClr val="0000FF"/>
              </a:solidFill>
              <a:latin typeface="Marlett" pitchFamily="2" charset="2"/>
              <a:cs typeface="Arial" charset="0"/>
            </a:endParaRPr>
          </a:p>
        </p:txBody>
      </p:sp>
      <p:sp>
        <p:nvSpPr>
          <p:cNvPr id="318468" name="Rectangle 2"/>
          <p:cNvSpPr>
            <a:spLocks noGrp="1" noRot="1" noChangeAspect="1" noChangeArrowheads="1" noTextEdit="1"/>
          </p:cNvSpPr>
          <p:nvPr>
            <p:ph type="sldImg"/>
          </p:nvPr>
        </p:nvSpPr>
        <p:spPr>
          <a:ln/>
        </p:spPr>
      </p:sp>
      <p:sp>
        <p:nvSpPr>
          <p:cNvPr id="31846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p:spPr>
        <p:txBody>
          <a:bodyPr/>
          <a:lstStyle/>
          <a:p>
            <a:fld id="{844D3F20-F556-42DB-91E1-DF5E43ED6FCC}" type="slidenum">
              <a:rPr lang="en-US" smtClean="0"/>
              <a:pPr/>
              <a:t>137</a:t>
            </a:fld>
            <a:endParaRPr lang="en-US" dirty="0"/>
          </a:p>
        </p:txBody>
      </p:sp>
      <p:sp>
        <p:nvSpPr>
          <p:cNvPr id="31949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F6FF84BD-968A-41ED-800D-63D6AA8B3FB8}" type="slidenum">
              <a:rPr lang="x-none" sz="1200">
                <a:solidFill>
                  <a:srgbClr val="0000FF"/>
                </a:solidFill>
                <a:latin typeface="Marlett" pitchFamily="2" charset="2"/>
              </a:rPr>
              <a:pPr algn="r" eaLnBrk="0" hangingPunct="0"/>
              <a:t>137</a:t>
            </a:fld>
            <a:endParaRPr lang="en-US" sz="1200" dirty="0">
              <a:solidFill>
                <a:srgbClr val="0000FF"/>
              </a:solidFill>
              <a:latin typeface="Marlett" pitchFamily="2" charset="2"/>
              <a:cs typeface="Arial" charset="0"/>
            </a:endParaRPr>
          </a:p>
        </p:txBody>
      </p:sp>
      <p:sp>
        <p:nvSpPr>
          <p:cNvPr id="319492" name="Rectangle 2"/>
          <p:cNvSpPr>
            <a:spLocks noGrp="1" noRot="1" noChangeAspect="1" noChangeArrowheads="1" noTextEdit="1"/>
          </p:cNvSpPr>
          <p:nvPr>
            <p:ph type="sldImg"/>
          </p:nvPr>
        </p:nvSpPr>
        <p:spPr>
          <a:ln/>
        </p:spPr>
      </p:sp>
      <p:sp>
        <p:nvSpPr>
          <p:cNvPr id="31949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p:spPr>
        <p:txBody>
          <a:bodyPr/>
          <a:lstStyle/>
          <a:p>
            <a:fld id="{B54D1DBD-CF78-4F3D-B003-DF1298EC840F}" type="slidenum">
              <a:rPr lang="en-US" smtClean="0"/>
              <a:pPr/>
              <a:t>138</a:t>
            </a:fld>
            <a:endParaRPr lang="en-US" dirty="0"/>
          </a:p>
        </p:txBody>
      </p:sp>
      <p:sp>
        <p:nvSpPr>
          <p:cNvPr id="32051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950DAB25-1509-40C4-8652-78CB0C0355F8}" type="slidenum">
              <a:rPr lang="x-none" sz="1200">
                <a:solidFill>
                  <a:srgbClr val="0000FF"/>
                </a:solidFill>
                <a:latin typeface="Marlett" pitchFamily="2" charset="2"/>
              </a:rPr>
              <a:pPr algn="r" eaLnBrk="0" hangingPunct="0"/>
              <a:t>138</a:t>
            </a:fld>
            <a:endParaRPr lang="en-US" sz="1200" dirty="0">
              <a:solidFill>
                <a:srgbClr val="0000FF"/>
              </a:solidFill>
              <a:latin typeface="Marlett" pitchFamily="2" charset="2"/>
              <a:cs typeface="Arial" charset="0"/>
            </a:endParaRPr>
          </a:p>
        </p:txBody>
      </p:sp>
      <p:sp>
        <p:nvSpPr>
          <p:cNvPr id="320516" name="Rectangle 2"/>
          <p:cNvSpPr>
            <a:spLocks noGrp="1" noRot="1" noChangeAspect="1" noChangeArrowheads="1" noTextEdit="1"/>
          </p:cNvSpPr>
          <p:nvPr>
            <p:ph type="sldImg"/>
          </p:nvPr>
        </p:nvSpPr>
        <p:spPr>
          <a:ln/>
        </p:spPr>
      </p:sp>
      <p:sp>
        <p:nvSpPr>
          <p:cNvPr id="320517"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p:spPr>
        <p:txBody>
          <a:bodyPr/>
          <a:lstStyle/>
          <a:p>
            <a:fld id="{17771099-9829-4200-ABB8-13D1254CB57F}" type="slidenum">
              <a:rPr lang="en-US" smtClean="0"/>
              <a:pPr/>
              <a:t>139</a:t>
            </a:fld>
            <a:endParaRPr lang="en-US" dirty="0"/>
          </a:p>
        </p:txBody>
      </p:sp>
      <p:sp>
        <p:nvSpPr>
          <p:cNvPr id="32153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CF5B2978-9833-4BCD-9398-E748853244D0}" type="slidenum">
              <a:rPr lang="x-none" sz="1200">
                <a:solidFill>
                  <a:srgbClr val="0000FF"/>
                </a:solidFill>
                <a:latin typeface="Marlett" pitchFamily="2" charset="2"/>
              </a:rPr>
              <a:pPr algn="r" eaLnBrk="0" hangingPunct="0"/>
              <a:t>139</a:t>
            </a:fld>
            <a:endParaRPr lang="en-US" sz="1200" dirty="0">
              <a:solidFill>
                <a:srgbClr val="0000FF"/>
              </a:solidFill>
              <a:latin typeface="Marlett" pitchFamily="2" charset="2"/>
              <a:cs typeface="Arial" charset="0"/>
            </a:endParaRPr>
          </a:p>
        </p:txBody>
      </p:sp>
      <p:sp>
        <p:nvSpPr>
          <p:cNvPr id="321540" name="Rectangle 2"/>
          <p:cNvSpPr>
            <a:spLocks noGrp="1" noRot="1" noChangeAspect="1" noChangeArrowheads="1" noTextEdit="1"/>
          </p:cNvSpPr>
          <p:nvPr>
            <p:ph type="sldImg"/>
          </p:nvPr>
        </p:nvSpPr>
        <p:spPr>
          <a:ln/>
        </p:spPr>
      </p:sp>
      <p:sp>
        <p:nvSpPr>
          <p:cNvPr id="321541"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p:spPr>
        <p:txBody>
          <a:bodyPr/>
          <a:lstStyle/>
          <a:p>
            <a:fld id="{EBE2F578-C807-4510-9BCA-4129DB62395B}" type="slidenum">
              <a:rPr lang="en-US" smtClean="0"/>
              <a:pPr/>
              <a:t>140</a:t>
            </a:fld>
            <a:endParaRPr lang="en-US" dirty="0"/>
          </a:p>
        </p:txBody>
      </p:sp>
      <p:sp>
        <p:nvSpPr>
          <p:cNvPr id="32256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C2E67C14-6091-4133-9B66-79BAFDCD1B70}" type="slidenum">
              <a:rPr lang="x-none" sz="1200">
                <a:solidFill>
                  <a:srgbClr val="0000FF"/>
                </a:solidFill>
                <a:latin typeface="Marlett" pitchFamily="2" charset="2"/>
              </a:rPr>
              <a:pPr algn="r" eaLnBrk="0" hangingPunct="0"/>
              <a:t>140</a:t>
            </a:fld>
            <a:endParaRPr lang="en-US" sz="1200" dirty="0">
              <a:solidFill>
                <a:srgbClr val="0000FF"/>
              </a:solidFill>
              <a:latin typeface="Marlett" pitchFamily="2" charset="2"/>
              <a:cs typeface="Arial" charset="0"/>
            </a:endParaRPr>
          </a:p>
        </p:txBody>
      </p:sp>
      <p:sp>
        <p:nvSpPr>
          <p:cNvPr id="322564" name="Rectangle 2"/>
          <p:cNvSpPr>
            <a:spLocks noGrp="1" noRot="1" noChangeAspect="1" noChangeArrowheads="1" noTextEdit="1"/>
          </p:cNvSpPr>
          <p:nvPr>
            <p:ph type="sldImg"/>
          </p:nvPr>
        </p:nvSpPr>
        <p:spPr>
          <a:ln/>
        </p:spPr>
      </p:sp>
      <p:sp>
        <p:nvSpPr>
          <p:cNvPr id="322565"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p:spPr>
        <p:txBody>
          <a:bodyPr/>
          <a:lstStyle/>
          <a:p>
            <a:fld id="{0DEC7378-7F83-41B8-8571-D9ACE7718221}" type="slidenum">
              <a:rPr lang="en-US" smtClean="0"/>
              <a:pPr/>
              <a:t>141</a:t>
            </a:fld>
            <a:endParaRPr lang="en-US" dirty="0"/>
          </a:p>
        </p:txBody>
      </p:sp>
      <p:sp>
        <p:nvSpPr>
          <p:cNvPr id="32358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2506E1D7-B6AA-4F2D-A022-62C520EB79F1}" type="slidenum">
              <a:rPr lang="x-none" sz="1200">
                <a:solidFill>
                  <a:srgbClr val="0000FF"/>
                </a:solidFill>
                <a:latin typeface="Marlett" pitchFamily="2" charset="2"/>
              </a:rPr>
              <a:pPr algn="r" eaLnBrk="0" hangingPunct="0"/>
              <a:t>141</a:t>
            </a:fld>
            <a:endParaRPr lang="en-US" sz="1200" dirty="0">
              <a:solidFill>
                <a:srgbClr val="0000FF"/>
              </a:solidFill>
              <a:latin typeface="Marlett" pitchFamily="2" charset="2"/>
              <a:cs typeface="Arial" charset="0"/>
            </a:endParaRPr>
          </a:p>
        </p:txBody>
      </p:sp>
      <p:sp>
        <p:nvSpPr>
          <p:cNvPr id="323588" name="Rectangle 2"/>
          <p:cNvSpPr>
            <a:spLocks noGrp="1" noRot="1" noChangeAspect="1" noChangeArrowheads="1" noTextEdit="1"/>
          </p:cNvSpPr>
          <p:nvPr>
            <p:ph type="sldImg"/>
          </p:nvPr>
        </p:nvSpPr>
        <p:spPr>
          <a:ln/>
        </p:spPr>
      </p:sp>
      <p:sp>
        <p:nvSpPr>
          <p:cNvPr id="323589"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p:spPr>
        <p:txBody>
          <a:bodyPr/>
          <a:lstStyle/>
          <a:p>
            <a:fld id="{65009010-FF15-4333-882E-3A2C14C39841}" type="slidenum">
              <a:rPr lang="en-US" smtClean="0"/>
              <a:pPr/>
              <a:t>142</a:t>
            </a:fld>
            <a:endParaRPr lang="en-US" dirty="0"/>
          </a:p>
        </p:txBody>
      </p:sp>
      <p:sp>
        <p:nvSpPr>
          <p:cNvPr id="32461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0" hangingPunct="0"/>
            <a:fld id="{F1335D5B-7E93-4940-B1BF-682F2F54A8E7}" type="slidenum">
              <a:rPr lang="x-none" sz="1200">
                <a:solidFill>
                  <a:srgbClr val="0000FF"/>
                </a:solidFill>
                <a:latin typeface="Marlett" pitchFamily="2" charset="2"/>
              </a:rPr>
              <a:pPr algn="r" eaLnBrk="0" hangingPunct="0"/>
              <a:t>142</a:t>
            </a:fld>
            <a:endParaRPr lang="en-US" sz="1200" dirty="0">
              <a:solidFill>
                <a:srgbClr val="0000FF"/>
              </a:solidFill>
              <a:latin typeface="Marlett" pitchFamily="2" charset="2"/>
              <a:cs typeface="Arial" charset="0"/>
            </a:endParaRPr>
          </a:p>
        </p:txBody>
      </p:sp>
      <p:sp>
        <p:nvSpPr>
          <p:cNvPr id="324612" name="Rectangle 2"/>
          <p:cNvSpPr>
            <a:spLocks noGrp="1" noRot="1" noChangeAspect="1" noChangeArrowheads="1" noTextEdit="1"/>
          </p:cNvSpPr>
          <p:nvPr>
            <p:ph type="sldImg"/>
          </p:nvPr>
        </p:nvSpPr>
        <p:spPr>
          <a:ln/>
        </p:spPr>
      </p:sp>
      <p:sp>
        <p:nvSpPr>
          <p:cNvPr id="324613" name="Rectangle 3"/>
          <p:cNvSpPr>
            <a:spLocks noGrp="1" noChangeArrowheads="1"/>
          </p:cNvSpPr>
          <p:nvPr>
            <p:ph type="body" idx="1"/>
          </p:nvPr>
        </p:nvSpPr>
        <p:spPr>
          <a:xfrm>
            <a:off x="914400" y="4343400"/>
            <a:ext cx="5029200" cy="4114800"/>
          </a:xfrm>
          <a:noFill/>
          <a:ln/>
        </p:spPr>
        <p:txBody>
          <a:bodyPr lIns="91431" tIns="45716" rIns="91431" bIns="45716"/>
          <a:lstStyle/>
          <a:p>
            <a:pPr eaLnBrk="1" hangingPunct="1"/>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A8F85196-2F83-488B-8214-8127F9B5FF9B}"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65860100-3D38-45C0-AEDB-F79D207A6A6A}"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F67576D4-570C-4A71-9570-EB0F54D3B95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2B78CE22-BDBA-428C-BCC5-47797EC0E035}"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p:txBody>
          <a:bodyPr/>
          <a:lstStyle>
            <a:lvl1pPr>
              <a:defRPr dirty="0" smtClean="0">
                <a:latin typeface="Arial" pitchFamily="34" charset="0"/>
              </a:defRPr>
            </a:lvl1pPr>
          </a:lstStyle>
          <a:p>
            <a:pPr>
              <a:defRPr/>
            </a:pPr>
            <a:r>
              <a:rPr lang="en-US" dirty="0"/>
              <a:t>Art of Multiprocessor Programming</a:t>
            </a:r>
          </a:p>
        </p:txBody>
      </p:sp>
      <p:sp>
        <p:nvSpPr>
          <p:cNvPr id="8" name="Rectangle 6"/>
          <p:cNvSpPr>
            <a:spLocks noGrp="1" noChangeArrowheads="1"/>
          </p:cNvSpPr>
          <p:nvPr>
            <p:ph type="sldNum" sz="quarter" idx="11"/>
          </p:nvPr>
        </p:nvSpPr>
        <p:spPr/>
        <p:txBody>
          <a:bodyPr/>
          <a:lstStyle>
            <a:lvl1pPr>
              <a:defRPr/>
            </a:lvl1pPr>
          </a:lstStyle>
          <a:p>
            <a:pPr>
              <a:defRPr/>
            </a:pPr>
            <a:fld id="{9F16FD3C-D476-49D6-9A9B-51B0AA1405E5}"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4" name="Rectangle 6"/>
          <p:cNvSpPr>
            <a:spLocks noGrp="1" noChangeArrowheads="1"/>
          </p:cNvSpPr>
          <p:nvPr>
            <p:ph type="sldNum" sz="quarter" idx="11"/>
          </p:nvPr>
        </p:nvSpPr>
        <p:spPr>
          <a:ln/>
        </p:spPr>
        <p:txBody>
          <a:bodyPr/>
          <a:lstStyle>
            <a:lvl1pPr>
              <a:defRPr/>
            </a:lvl1pPr>
          </a:lstStyle>
          <a:p>
            <a:pPr>
              <a:defRPr/>
            </a:pPr>
            <a:fld id="{59631EAB-DC82-4565-B9FC-BC40603FB73B}"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dirty="0"/>
              <a:t>Art of </a:t>
            </a:r>
            <a:r>
              <a:rPr lang="en-US" dirty="0">
                <a:solidFill>
                  <a:srgbClr val="FFFF00"/>
                </a:solidFill>
              </a:rPr>
              <a:t>Multiprocessor</a:t>
            </a:r>
            <a:r>
              <a:rPr lang="en-US" dirty="0"/>
              <a:t> Programming</a:t>
            </a:r>
          </a:p>
        </p:txBody>
      </p:sp>
      <p:sp>
        <p:nvSpPr>
          <p:cNvPr id="3" name="Rectangle 6"/>
          <p:cNvSpPr>
            <a:spLocks noGrp="1" noChangeArrowheads="1"/>
          </p:cNvSpPr>
          <p:nvPr>
            <p:ph type="sldNum" sz="quarter" idx="11"/>
          </p:nvPr>
        </p:nvSpPr>
        <p:spPr>
          <a:ln/>
        </p:spPr>
        <p:txBody>
          <a:bodyPr/>
          <a:lstStyle>
            <a:lvl1pPr>
              <a:defRPr/>
            </a:lvl1pPr>
          </a:lstStyle>
          <a:p>
            <a:pPr>
              <a:defRPr/>
            </a:pPr>
            <a:fld id="{E0B1919B-44B7-4FF9-B8D2-E62041A8345D}"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DBBA2353-BC8C-4FD4-A5AF-2CC7827B00B4}"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7E9017C6-D4F2-4738-A931-DA80769E04EF}"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F09A0063-33E1-40AD-B93E-B7C5195B2DEE}"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F7DD9CD0-E987-499E-A998-23049129CFC3}"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9" name="Rectangle 5"/>
          <p:cNvSpPr>
            <a:spLocks noGrp="1" noChangeArrowheads="1"/>
          </p:cNvSpPr>
          <p:nvPr>
            <p:ph type="ftr" sz="quarter" idx="3"/>
          </p:nvPr>
        </p:nvSpPr>
        <p:spPr bwMode="auto">
          <a:xfrm>
            <a:off x="3048000" y="6245225"/>
            <a:ext cx="3124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FFFF00"/>
                </a:solidFill>
                <a:latin typeface="Arial" pitchFamily="34" charset="0"/>
              </a:defRPr>
            </a:lvl1pPr>
          </a:lstStyle>
          <a:p>
            <a:pPr>
              <a:defRPr/>
            </a:pPr>
            <a:r>
              <a:rPr lang="en-US" dirty="0"/>
              <a:t>Art of Multiprocessor Programming</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FFF00"/>
                </a:solidFill>
              </a:defRPr>
            </a:lvl1pPr>
          </a:lstStyle>
          <a:p>
            <a:pPr>
              <a:defRPr/>
            </a:pPr>
            <a:fld id="{89A0D4C2-9954-4CF4-ACAA-B9349CBF120D}" type="slidenum">
              <a:rPr lang="en-US" smtClean="0"/>
              <a:pPr>
                <a:defRPr/>
              </a:pPr>
              <a:t>‹#›</a:t>
            </a:fld>
            <a:endParaRPr lang="en-US" dirty="0"/>
          </a:p>
        </p:txBody>
      </p:sp>
      <p:pic>
        <p:nvPicPr>
          <p:cNvPr id="2" name="Picture 7"/>
          <p:cNvPicPr>
            <a:picLocks noChangeAspect="1" noChangeArrowheads="1"/>
          </p:cNvPicPr>
          <p:nvPr userDrawn="1"/>
        </p:nvPicPr>
        <p:blipFill>
          <a:blip r:embed="rId13" cstate="print"/>
          <a:srcRect/>
          <a:stretch>
            <a:fillRect/>
          </a:stretch>
        </p:blipFill>
        <p:spPr bwMode="auto">
          <a:xfrm>
            <a:off x="655638" y="6157913"/>
            <a:ext cx="587375" cy="5873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71" r:id="rId5"/>
    <p:sldLayoutId id="2147483665" r:id="rId6"/>
    <p:sldLayoutId id="2147483666" r:id="rId7"/>
    <p:sldLayoutId id="2147483667" r:id="rId8"/>
    <p:sldLayoutId id="2147483668" r:id="rId9"/>
    <p:sldLayoutId id="2147483669" r:id="rId10"/>
    <p:sldLayoutId id="2147483670" r:id="rId11"/>
  </p:sldLayoutIdLst>
  <p:hf sldNum="0" hdr="0" dt="0"/>
  <p:txStyles>
    <p:titleStyle>
      <a:lvl1pPr algn="ctr" rtl="0" eaLnBrk="0" fontAlgn="base" hangingPunct="0">
        <a:spcBef>
          <a:spcPct val="0"/>
        </a:spcBef>
        <a:spcAft>
          <a:spcPct val="0"/>
        </a:spcAft>
        <a:defRPr sz="4400">
          <a:solidFill>
            <a:srgbClr val="FFFF00"/>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2"/>
          </a:solidFill>
          <a:latin typeface="Comic Sans MS" pitchFamily="66" charset="0"/>
          <a:cs typeface="Arial" charset="0"/>
        </a:defRPr>
      </a:lvl2pPr>
      <a:lvl3pPr algn="ctr" rtl="0" eaLnBrk="0" fontAlgn="base" hangingPunct="0">
        <a:spcBef>
          <a:spcPct val="0"/>
        </a:spcBef>
        <a:spcAft>
          <a:spcPct val="0"/>
        </a:spcAft>
        <a:defRPr sz="4400">
          <a:solidFill>
            <a:schemeClr val="tx2"/>
          </a:solidFill>
          <a:latin typeface="Comic Sans MS" pitchFamily="66" charset="0"/>
          <a:cs typeface="Arial" charset="0"/>
        </a:defRPr>
      </a:lvl3pPr>
      <a:lvl4pPr algn="ctr" rtl="0" eaLnBrk="0" fontAlgn="base" hangingPunct="0">
        <a:spcBef>
          <a:spcPct val="0"/>
        </a:spcBef>
        <a:spcAft>
          <a:spcPct val="0"/>
        </a:spcAft>
        <a:defRPr sz="4400">
          <a:solidFill>
            <a:schemeClr val="tx2"/>
          </a:solidFill>
          <a:latin typeface="Comic Sans MS" pitchFamily="66" charset="0"/>
          <a:cs typeface="Arial" charset="0"/>
        </a:defRPr>
      </a:lvl4pPr>
      <a:lvl5pPr algn="ctr" rtl="0" eaLnBrk="0" fontAlgn="base" hangingPunct="0">
        <a:spcBef>
          <a:spcPct val="0"/>
        </a:spcBef>
        <a:spcAft>
          <a:spcPct val="0"/>
        </a:spcAft>
        <a:defRPr sz="4400">
          <a:solidFill>
            <a:schemeClr val="tx2"/>
          </a:solidFill>
          <a:latin typeface="Comic Sans MS" pitchFamily="66" charset="0"/>
          <a:cs typeface="Arial" charset="0"/>
        </a:defRPr>
      </a:lvl5pPr>
      <a:lvl6pPr marL="457200" algn="ctr" rtl="0" fontAlgn="base">
        <a:spcBef>
          <a:spcPct val="0"/>
        </a:spcBef>
        <a:spcAft>
          <a:spcPct val="0"/>
        </a:spcAft>
        <a:defRPr sz="4400">
          <a:solidFill>
            <a:schemeClr val="tx2"/>
          </a:solidFill>
          <a:latin typeface="Comic Sans MS" pitchFamily="66" charset="0"/>
        </a:defRPr>
      </a:lvl6pPr>
      <a:lvl7pPr marL="914400" algn="ctr" rtl="0" fontAlgn="base">
        <a:spcBef>
          <a:spcPct val="0"/>
        </a:spcBef>
        <a:spcAft>
          <a:spcPct val="0"/>
        </a:spcAft>
        <a:defRPr sz="4400">
          <a:solidFill>
            <a:schemeClr val="tx2"/>
          </a:solidFill>
          <a:latin typeface="Comic Sans MS" pitchFamily="66" charset="0"/>
        </a:defRPr>
      </a:lvl7pPr>
      <a:lvl8pPr marL="1371600" algn="ctr" rtl="0" fontAlgn="base">
        <a:spcBef>
          <a:spcPct val="0"/>
        </a:spcBef>
        <a:spcAft>
          <a:spcPct val="0"/>
        </a:spcAft>
        <a:defRPr sz="4400">
          <a:solidFill>
            <a:schemeClr val="tx2"/>
          </a:solidFill>
          <a:latin typeface="Comic Sans MS" pitchFamily="66" charset="0"/>
        </a:defRPr>
      </a:lvl8pPr>
      <a:lvl9pPr marL="1828800" algn="ctr" rtl="0" fontAlgn="base">
        <a:spcBef>
          <a:spcPct val="0"/>
        </a:spcBef>
        <a:spcAft>
          <a:spcPct val="0"/>
        </a:spcAft>
        <a:defRPr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fontAlgn="base">
        <a:spcBef>
          <a:spcPct val="20000"/>
        </a:spcBef>
        <a:spcAft>
          <a:spcPct val="0"/>
        </a:spcAft>
        <a:buChar char="»"/>
        <a:defRPr sz="2000">
          <a:solidFill>
            <a:srgbClr val="0066FF"/>
          </a:solidFill>
          <a:latin typeface="+mn-lt"/>
        </a:defRPr>
      </a:lvl6pPr>
      <a:lvl7pPr marL="2971800" indent="-228600" algn="l" rtl="0" fontAlgn="base">
        <a:spcBef>
          <a:spcPct val="20000"/>
        </a:spcBef>
        <a:spcAft>
          <a:spcPct val="0"/>
        </a:spcAft>
        <a:buChar char="»"/>
        <a:defRPr sz="2000">
          <a:solidFill>
            <a:srgbClr val="0066FF"/>
          </a:solidFill>
          <a:latin typeface="+mn-lt"/>
        </a:defRPr>
      </a:lvl7pPr>
      <a:lvl8pPr marL="3429000" indent="-228600" algn="l" rtl="0" fontAlgn="base">
        <a:spcBef>
          <a:spcPct val="20000"/>
        </a:spcBef>
        <a:spcAft>
          <a:spcPct val="0"/>
        </a:spcAft>
        <a:buChar char="»"/>
        <a:defRPr sz="2000">
          <a:solidFill>
            <a:srgbClr val="0066FF"/>
          </a:solidFill>
          <a:latin typeface="+mn-lt"/>
        </a:defRPr>
      </a:lvl8pPr>
      <a:lvl9pPr marL="3886200" indent="-228600" algn="l" rtl="0" fontAlgn="base">
        <a:spcBef>
          <a:spcPct val="20000"/>
        </a:spcBef>
        <a:spcAft>
          <a:spcPct val="0"/>
        </a:spcAft>
        <a:buChar char="»"/>
        <a:defRPr sz="2000">
          <a:solidFill>
            <a:srgbClr val="0066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hyperlink" Target="http://creativecommons.org/licenses/by-sa/2.5/" TargetMode="External"/><Relationship Id="rId2" Type="http://schemas.openxmlformats.org/officeDocument/2006/relationships/notesSlide" Target="../notesSlides/notesSlide14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a:extLst>
              <a:ext uri="{FF2B5EF4-FFF2-40B4-BE49-F238E27FC236}">
                <a16:creationId xmlns:a16="http://schemas.microsoft.com/office/drawing/2014/main" id="{CE1C5AE1-464F-431C-A927-5B6C49FD4EE8}"/>
              </a:ext>
            </a:extLst>
          </p:cNvPr>
          <p:cNvPicPr>
            <a:picLocks noChangeAspect="1" noChangeArrowheads="1"/>
          </p:cNvPicPr>
          <p:nvPr/>
        </p:nvPicPr>
        <p:blipFill>
          <a:blip r:embed="rId3" cstate="print"/>
          <a:srcRect/>
          <a:stretch>
            <a:fillRect/>
          </a:stretch>
        </p:blipFill>
        <p:spPr bwMode="auto">
          <a:xfrm>
            <a:off x="1" y="0"/>
            <a:ext cx="9144000" cy="6858000"/>
          </a:xfrm>
          <a:prstGeom prst="rect">
            <a:avLst/>
          </a:prstGeom>
          <a:noFill/>
          <a:ln w="38100" algn="ctr">
            <a:noFill/>
            <a:miter lim="800000"/>
            <a:headEnd/>
            <a:tailEnd/>
          </a:ln>
        </p:spPr>
      </p:pic>
      <p:grpSp>
        <p:nvGrpSpPr>
          <p:cNvPr id="2" name="Group 1">
            <a:extLst>
              <a:ext uri="{FF2B5EF4-FFF2-40B4-BE49-F238E27FC236}">
                <a16:creationId xmlns:a16="http://schemas.microsoft.com/office/drawing/2014/main" id="{67721D80-6147-44EB-8165-F157182A7C65}"/>
              </a:ext>
            </a:extLst>
          </p:cNvPr>
          <p:cNvGrpSpPr/>
          <p:nvPr/>
        </p:nvGrpSpPr>
        <p:grpSpPr>
          <a:xfrm>
            <a:off x="1959746" y="776089"/>
            <a:ext cx="5224508" cy="4978816"/>
            <a:chOff x="3102757" y="776089"/>
            <a:chExt cx="5224508" cy="4978816"/>
          </a:xfrm>
        </p:grpSpPr>
        <p:sp>
          <p:nvSpPr>
            <p:cNvPr id="5" name="TextBox 4"/>
            <p:cNvSpPr txBox="1"/>
            <p:nvPr/>
          </p:nvSpPr>
          <p:spPr bwMode="auto">
            <a:xfrm>
              <a:off x="3102757" y="2548546"/>
              <a:ext cx="5224508" cy="523220"/>
            </a:xfrm>
            <a:prstGeom prst="rect">
              <a:avLst/>
            </a:prstGeom>
            <a:solidFill>
              <a:schemeClr val="tx1"/>
            </a:solidFill>
            <a:ln w="76200">
              <a:solidFill>
                <a:srgbClr val="FFFF0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Foundations of Shared Memory</a:t>
              </a:r>
              <a:endParaRPr lang="en-US" sz="2800" b="1" dirty="0">
                <a:solidFill>
                  <a:srgbClr val="FFFF00"/>
                </a:solidFill>
                <a:latin typeface="Arial" panose="020B0604020202020204" pitchFamily="34" charset="0"/>
              </a:endParaRPr>
            </a:p>
          </p:txBody>
        </p:sp>
        <p:sp>
          <p:nvSpPr>
            <p:cNvPr id="8" name="TextBox 7"/>
            <p:cNvSpPr txBox="1"/>
            <p:nvPr/>
          </p:nvSpPr>
          <p:spPr bwMode="auto">
            <a:xfrm>
              <a:off x="4144698" y="4800798"/>
              <a:ext cx="3140603"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Maurice Herlihy</a:t>
              </a:r>
            </a:p>
            <a:p>
              <a:pPr algn="ctr"/>
              <a:r>
                <a:rPr lang="en-US" sz="2800" b="1" dirty="0">
                  <a:solidFill>
                    <a:srgbClr val="FFFF00"/>
                  </a:solidFill>
                  <a:latin typeface="Arial" panose="020B0604020202020204" pitchFamily="34" charset="0"/>
                </a:rPr>
                <a:t>Brown University</a:t>
              </a:r>
            </a:p>
          </p:txBody>
        </p:sp>
        <p:sp>
          <p:nvSpPr>
            <p:cNvPr id="7" name="TextBox 6">
              <a:extLst>
                <a:ext uri="{FF2B5EF4-FFF2-40B4-BE49-F238E27FC236}">
                  <a16:creationId xmlns:a16="http://schemas.microsoft.com/office/drawing/2014/main" id="{8CE1E450-522C-4ED7-AB7E-684A183EC8DF}"/>
                </a:ext>
              </a:extLst>
            </p:cNvPr>
            <p:cNvSpPr txBox="1"/>
            <p:nvPr/>
          </p:nvSpPr>
          <p:spPr bwMode="auto">
            <a:xfrm>
              <a:off x="4243281" y="3459228"/>
              <a:ext cx="2943434" cy="954107"/>
            </a:xfrm>
            <a:prstGeom prst="rect">
              <a:avLst/>
            </a:prstGeom>
            <a:solidFill>
              <a:schemeClr val="tx1"/>
            </a:solidFill>
            <a:ln w="76200">
              <a:solidFill>
                <a:schemeClr val="bg1">
                  <a:lumMod val="95000"/>
                </a:schemeClr>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Lecture 5,6</a:t>
              </a:r>
            </a:p>
            <a:p>
              <a:pPr algn="ctr"/>
              <a:r>
                <a:rPr lang="en-US" sz="2800" b="1" dirty="0">
                  <a:solidFill>
                    <a:srgbClr val="FFFF00"/>
                  </a:solidFill>
                  <a:latin typeface="Arial" panose="020B0604020202020204" pitchFamily="34" charset="0"/>
                </a:rPr>
                <a:t>September 2024</a:t>
              </a:r>
            </a:p>
          </p:txBody>
        </p:sp>
        <p:sp>
          <p:nvSpPr>
            <p:cNvPr id="11" name="TextBox 10">
              <a:extLst>
                <a:ext uri="{FF2B5EF4-FFF2-40B4-BE49-F238E27FC236}">
                  <a16:creationId xmlns:a16="http://schemas.microsoft.com/office/drawing/2014/main" id="{CEE63A60-4CD4-4FC8-8F0A-AA1A29C429A6}"/>
                </a:ext>
              </a:extLst>
            </p:cNvPr>
            <p:cNvSpPr txBox="1"/>
            <p:nvPr/>
          </p:nvSpPr>
          <p:spPr bwMode="auto">
            <a:xfrm>
              <a:off x="3507823" y="776089"/>
              <a:ext cx="4414352" cy="1384995"/>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p>
              <a:pPr algn="ctr" eaLnBrk="1" hangingPunct="1"/>
              <a:r>
                <a:rPr lang="en-US" sz="2800" b="1" kern="0" dirty="0">
                  <a:solidFill>
                    <a:srgbClr val="FFFF00"/>
                  </a:solidFill>
                  <a:latin typeface="Arial" panose="020B0604020202020204" pitchFamily="34" charset="0"/>
                </a:rPr>
                <a:t>Multiprocessor Synchronization</a:t>
              </a:r>
            </a:p>
            <a:p>
              <a:pPr algn="ctr" eaLnBrk="1" hangingPunct="1"/>
              <a:r>
                <a:rPr lang="en-US" sz="2800" b="1" kern="0" dirty="0">
                  <a:solidFill>
                    <a:srgbClr val="FFFF00"/>
                  </a:solidFill>
                  <a:latin typeface="Arial" panose="020B0604020202020204" pitchFamily="34" charset="0"/>
                </a:rPr>
                <a:t>CSCI 176</a:t>
              </a:r>
              <a:endParaRPr lang="en-US" sz="2800" kern="0" dirty="0">
                <a:solidFill>
                  <a:srgbClr val="FFFF00"/>
                </a:solidFill>
                <a:latin typeface="Arial" panose="020B0604020202020204" pitchFamily="34" charset="0"/>
              </a:endParaRPr>
            </a:p>
          </p:txBody>
        </p:sp>
      </p:grpSp>
    </p:spTree>
    <p:extLst>
      <p:ext uri="{BB962C8B-B14F-4D97-AF65-F5344CB8AC3E}">
        <p14:creationId xmlns:p14="http://schemas.microsoft.com/office/powerpoint/2010/main" val="457816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FE514B6-44D9-4120-B312-1D8680A26BC9}"/>
              </a:ext>
            </a:extLst>
          </p:cNvPr>
          <p:cNvSpPr>
            <a:spLocks noGrp="1"/>
          </p:cNvSpPr>
          <p:nvPr>
            <p:ph type="title"/>
          </p:nvPr>
        </p:nvSpPr>
        <p:spPr/>
        <p:txBody>
          <a:bodyPr/>
          <a:lstStyle/>
          <a:p>
            <a:r>
              <a:rPr lang="en-US" dirty="0"/>
              <a:t>Last Lecture</a:t>
            </a:r>
          </a:p>
        </p:txBody>
      </p:sp>
      <p:sp>
        <p:nvSpPr>
          <p:cNvPr id="2" name="Footer Placeholder 1">
            <a:extLst>
              <a:ext uri="{FF2B5EF4-FFF2-40B4-BE49-F238E27FC236}">
                <a16:creationId xmlns:a16="http://schemas.microsoft.com/office/drawing/2014/main" id="{5BE160D2-2D45-4F0B-BAC6-1842AFC7C3A0}"/>
              </a:ext>
            </a:extLst>
          </p:cNvPr>
          <p:cNvSpPr>
            <a:spLocks noGrp="1"/>
          </p:cNvSpPr>
          <p:nvPr>
            <p:ph type="ftr" sz="quarter" idx="10"/>
          </p:nvPr>
        </p:nvSpPr>
        <p:spPr/>
        <p:txBody>
          <a:bodyPr/>
          <a:lstStyle/>
          <a:p>
            <a:pPr>
              <a:defRPr/>
            </a:pPr>
            <a:r>
              <a:rPr lang="en-US" dirty="0"/>
              <a:t>Art of Multiprocessor Programming</a:t>
            </a:r>
          </a:p>
        </p:txBody>
      </p:sp>
      <p:sp>
        <p:nvSpPr>
          <p:cNvPr id="3" name="TextBox 2">
            <a:extLst>
              <a:ext uri="{FF2B5EF4-FFF2-40B4-BE49-F238E27FC236}">
                <a16:creationId xmlns:a16="http://schemas.microsoft.com/office/drawing/2014/main" id="{83EFA37C-50EE-41DB-ADE7-F372E0E6129F}"/>
              </a:ext>
            </a:extLst>
          </p:cNvPr>
          <p:cNvSpPr txBox="1"/>
          <p:nvPr/>
        </p:nvSpPr>
        <p:spPr bwMode="auto">
          <a:xfrm>
            <a:off x="609600" y="1371052"/>
            <a:ext cx="7620000" cy="978729"/>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lvl="0">
              <a:lnSpc>
                <a:spcPct val="90000"/>
              </a:lnSpc>
            </a:pPr>
            <a:r>
              <a:rPr lang="en-US" sz="3200" kern="0" dirty="0">
                <a:solidFill>
                  <a:srgbClr val="FFFF00"/>
                </a:solidFill>
                <a:latin typeface="Arial" panose="020B0604020202020204" pitchFamily="34" charset="0"/>
                <a:cs typeface="Arial" panose="020B0604020202020204" pitchFamily="34" charset="0"/>
              </a:rPr>
              <a:t>Defined </a:t>
            </a:r>
            <a:r>
              <a:rPr lang="en-US" sz="3200" i="1" dirty="0">
                <a:solidFill>
                  <a:schemeClr val="bg1"/>
                </a:solidFill>
                <a:latin typeface="Arial" panose="020B0604020202020204" pitchFamily="34" charset="0"/>
                <a:cs typeface="Arial" panose="020B0604020202020204" pitchFamily="34" charset="0"/>
              </a:rPr>
              <a:t>concurrent</a:t>
            </a:r>
            <a:r>
              <a:rPr lang="en-US" sz="3200" i="1" kern="0" dirty="0">
                <a:solidFill>
                  <a:schemeClr val="bg1"/>
                </a:solidFill>
                <a:latin typeface="Arial" panose="020B0604020202020204" pitchFamily="34" charset="0"/>
                <a:cs typeface="Arial" panose="020B0604020202020204" pitchFamily="34" charset="0"/>
              </a:rPr>
              <a:t> </a:t>
            </a:r>
            <a:r>
              <a:rPr lang="en-US" sz="3200" i="1" kern="0" dirty="0">
                <a:solidFill>
                  <a:schemeClr val="bg1"/>
                </a:solidFill>
                <a:latin typeface="Arial" pitchFamily="34" charset="0"/>
              </a:rPr>
              <a:t>objects </a:t>
            </a:r>
            <a:r>
              <a:rPr lang="en-US" sz="3200" kern="0" dirty="0">
                <a:solidFill>
                  <a:srgbClr val="FFFF00"/>
                </a:solidFill>
                <a:latin typeface="Arial" pitchFamily="34" charset="0"/>
              </a:rPr>
              <a:t>using linearizability or sequential consistency</a:t>
            </a:r>
          </a:p>
        </p:txBody>
      </p:sp>
      <p:sp>
        <p:nvSpPr>
          <p:cNvPr id="4" name="TextBox 3">
            <a:extLst>
              <a:ext uri="{FF2B5EF4-FFF2-40B4-BE49-F238E27FC236}">
                <a16:creationId xmlns:a16="http://schemas.microsoft.com/office/drawing/2014/main" id="{9FB5FAB5-E5D3-473A-8795-A6BEFDD8F18F}"/>
              </a:ext>
            </a:extLst>
          </p:cNvPr>
          <p:cNvSpPr txBox="1"/>
          <p:nvPr/>
        </p:nvSpPr>
        <p:spPr bwMode="auto">
          <a:xfrm>
            <a:off x="609600" y="4809033"/>
            <a:ext cx="8178960" cy="978729"/>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lvl="0">
              <a:lnSpc>
                <a:spcPct val="90000"/>
              </a:lnSpc>
              <a:spcBef>
                <a:spcPct val="20000"/>
              </a:spcBef>
            </a:pPr>
            <a:r>
              <a:rPr lang="en-US" sz="3200" i="1" kern="0" dirty="0">
                <a:solidFill>
                  <a:schemeClr val="bg1"/>
                </a:solidFill>
                <a:latin typeface="Arial" pitchFamily="34" charset="0"/>
              </a:rPr>
              <a:t>Hardware</a:t>
            </a:r>
            <a:r>
              <a:rPr lang="en-US" sz="3200" kern="0" dirty="0">
                <a:solidFill>
                  <a:srgbClr val="FFFF00"/>
                </a:solidFill>
                <a:latin typeface="Arial" pitchFamily="34" charset="0"/>
              </a:rPr>
              <a:t> does not provide linearizable read-write memory</a:t>
            </a:r>
          </a:p>
        </p:txBody>
      </p:sp>
      <p:sp>
        <p:nvSpPr>
          <p:cNvPr id="5" name="TextBox 3">
            <a:extLst>
              <a:ext uri="{FF2B5EF4-FFF2-40B4-BE49-F238E27FC236}">
                <a16:creationId xmlns:a16="http://schemas.microsoft.com/office/drawing/2014/main" id="{1C905424-E2C9-40B6-A91E-B55B08EEDEBE}"/>
              </a:ext>
            </a:extLst>
          </p:cNvPr>
          <p:cNvSpPr txBox="1"/>
          <p:nvPr/>
        </p:nvSpPr>
        <p:spPr bwMode="auto">
          <a:xfrm flipH="1">
            <a:off x="609600" y="2868443"/>
            <a:ext cx="7620000" cy="1421928"/>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latin typeface="Arial" pitchFamily="34" charset="0"/>
                <a:cs typeface="Arial" panose="020B0604020202020204" pitchFamily="34" charset="0"/>
              </a:rPr>
              <a:t>I</a:t>
            </a:r>
            <a:r>
              <a:rPr lang="en-US" sz="3200" kern="0" dirty="0">
                <a:solidFill>
                  <a:srgbClr val="FFFF00"/>
                </a:solidFill>
                <a:latin typeface="Arial" pitchFamily="34" charset="0"/>
              </a:rPr>
              <a:t>mplemented a </a:t>
            </a:r>
            <a:r>
              <a:rPr lang="en-US" sz="3200" i="1" kern="0" dirty="0">
                <a:solidFill>
                  <a:schemeClr val="bg1"/>
                </a:solidFill>
                <a:latin typeface="Arial" pitchFamily="34" charset="0"/>
              </a:rPr>
              <a:t>linearizable object </a:t>
            </a:r>
            <a:r>
              <a:rPr lang="en-US" sz="3200" kern="0" dirty="0">
                <a:solidFill>
                  <a:srgbClr val="FFFF00"/>
                </a:solidFill>
                <a:latin typeface="Arial" pitchFamily="34" charset="0"/>
              </a:rPr>
              <a:t>(Two thread FIFO Queue) in read-write memory without mutual exclusion</a:t>
            </a:r>
            <a:endParaRPr lang="en-US" sz="2800" dirty="0">
              <a:solidFill>
                <a:srgbClr val="FFFF00"/>
              </a:solidFill>
              <a:latin typeface="Arial" panose="020B0604020202020204" pitchFamily="34" charset="0"/>
            </a:endParaRPr>
          </a:p>
        </p:txBody>
      </p:sp>
    </p:spTree>
    <p:extLst>
      <p:ext uri="{BB962C8B-B14F-4D97-AF65-F5344CB8AC3E}">
        <p14:creationId xmlns:p14="http://schemas.microsoft.com/office/powerpoint/2010/main" val="179230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448EDD84-ADB0-47E8-B557-BA515BCC4882}" type="slidenum">
              <a:rPr lang="x-none" sz="1400">
                <a:solidFill>
                  <a:srgbClr val="FFFF00"/>
                </a:solidFill>
                <a:latin typeface="Arial" pitchFamily="34" charset="0"/>
                <a:cs typeface="Arial" charset="0"/>
              </a:rPr>
              <a:pPr algn="r" eaLnBrk="0" hangingPunct="0"/>
              <a:t>3</a:t>
            </a:fld>
            <a:endParaRPr lang="en-US" sz="1400" dirty="0">
              <a:solidFill>
                <a:srgbClr val="FFFF00"/>
              </a:solidFill>
              <a:latin typeface="Arial" pitchFamily="34" charset="0"/>
              <a:cs typeface="Arial" charset="0"/>
            </a:endParaRPr>
          </a:p>
        </p:txBody>
      </p:sp>
      <p:sp>
        <p:nvSpPr>
          <p:cNvPr id="5124" name="Rectangle 2"/>
          <p:cNvSpPr>
            <a:spLocks noGrp="1" noChangeArrowheads="1"/>
          </p:cNvSpPr>
          <p:nvPr>
            <p:ph type="title" idx="4294967295"/>
          </p:nvPr>
        </p:nvSpPr>
        <p:spPr>
          <a:xfrm>
            <a:off x="685800" y="381000"/>
            <a:ext cx="7772400" cy="1143000"/>
          </a:xfrm>
        </p:spPr>
        <p:txBody>
          <a:bodyPr/>
          <a:lstStyle/>
          <a:p>
            <a:pPr eaLnBrk="1" hangingPunct="1"/>
            <a:r>
              <a:rPr lang="en-US" dirty="0">
                <a:cs typeface="Arial" charset="0"/>
              </a:rPr>
              <a:t>Fundamentals</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
        <p:nvSpPr>
          <p:cNvPr id="2" name="TextBox 1">
            <a:extLst>
              <a:ext uri="{FF2B5EF4-FFF2-40B4-BE49-F238E27FC236}">
                <a16:creationId xmlns:a16="http://schemas.microsoft.com/office/drawing/2014/main" id="{316DCFEA-2229-F5F4-F429-BDEE64840477}"/>
              </a:ext>
            </a:extLst>
          </p:cNvPr>
          <p:cNvSpPr txBox="1"/>
          <p:nvPr/>
        </p:nvSpPr>
        <p:spPr bwMode="auto">
          <a:xfrm>
            <a:off x="838200" y="2360974"/>
            <a:ext cx="7172485" cy="954107"/>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rPr>
              <a:t>What is the </a:t>
            </a:r>
            <a:r>
              <a:rPr lang="en-US" sz="2800" i="1" dirty="0">
                <a:solidFill>
                  <a:schemeClr val="bg1"/>
                </a:solidFill>
                <a:latin typeface="Arial" panose="020B0604020202020204" pitchFamily="34" charset="0"/>
              </a:rPr>
              <a:t>weakest</a:t>
            </a:r>
            <a:r>
              <a:rPr lang="en-US" sz="2800" dirty="0">
                <a:solidFill>
                  <a:srgbClr val="FFFF00"/>
                </a:solidFill>
                <a:latin typeface="Arial" panose="020B0604020202020204" pitchFamily="34" charset="0"/>
              </a:rPr>
              <a:t> form of communication that supports mutual exclusion?</a:t>
            </a:r>
            <a:endParaRPr lang="en-US" sz="2800" i="1" dirty="0">
              <a:solidFill>
                <a:srgbClr val="FFFF00"/>
              </a:solidFill>
              <a:latin typeface="Arial" panose="020B0604020202020204" pitchFamily="34" charset="0"/>
              <a:cs typeface="Arial" panose="020B0604020202020204" pitchFamily="34" charset="0"/>
            </a:endParaRPr>
          </a:p>
        </p:txBody>
      </p:sp>
      <p:sp>
        <p:nvSpPr>
          <p:cNvPr id="3" name="TextBox 3">
            <a:extLst>
              <a:ext uri="{FF2B5EF4-FFF2-40B4-BE49-F238E27FC236}">
                <a16:creationId xmlns:a16="http://schemas.microsoft.com/office/drawing/2014/main" id="{8CBAA120-1907-B649-D495-279C0FEC554C}"/>
              </a:ext>
            </a:extLst>
          </p:cNvPr>
          <p:cNvSpPr txBox="1"/>
          <p:nvPr/>
        </p:nvSpPr>
        <p:spPr bwMode="auto">
          <a:xfrm>
            <a:off x="838200" y="3824458"/>
            <a:ext cx="7172485" cy="954107"/>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What is the </a:t>
            </a:r>
            <a:r>
              <a:rPr lang="en-US" sz="2800" i="1" dirty="0">
                <a:solidFill>
                  <a:schemeClr val="bg1"/>
                </a:solidFill>
                <a:latin typeface="Arial" panose="020B0604020202020204" pitchFamily="34" charset="0"/>
                <a:cs typeface="Arial" panose="020B0604020202020204" pitchFamily="34" charset="0"/>
              </a:rPr>
              <a:t>weakest</a:t>
            </a:r>
            <a:r>
              <a:rPr lang="en-US" sz="2800" dirty="0">
                <a:solidFill>
                  <a:srgbClr val="FFFF00"/>
                </a:solidFill>
                <a:latin typeface="Arial" panose="020B0604020202020204" pitchFamily="34" charset="0"/>
                <a:cs typeface="Arial" panose="020B0604020202020204" pitchFamily="34" charset="0"/>
              </a:rPr>
              <a:t> shared object that allows shared-memory computation?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lide Number Placehold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06D4D9AE-3D8E-4DF5-8CEB-1DA8367AFC42}" type="slidenum">
              <a:rPr lang="x-none" sz="1400">
                <a:latin typeface="Arial" pitchFamily="34" charset="0"/>
                <a:cs typeface="Arial" charset="0"/>
              </a:rPr>
              <a:pPr algn="r" eaLnBrk="0" hangingPunct="0"/>
              <a:t>4</a:t>
            </a:fld>
            <a:endParaRPr lang="en-US" sz="1400" dirty="0">
              <a:latin typeface="Arial" pitchFamily="34" charset="0"/>
              <a:cs typeface="Arial" charset="0"/>
            </a:endParaRPr>
          </a:p>
        </p:txBody>
      </p:sp>
      <p:sp>
        <p:nvSpPr>
          <p:cNvPr id="6148" name="Rectangle 2"/>
          <p:cNvSpPr>
            <a:spLocks noGrp="1" noChangeArrowheads="1"/>
          </p:cNvSpPr>
          <p:nvPr>
            <p:ph type="title" idx="4294967295"/>
          </p:nvPr>
        </p:nvSpPr>
        <p:spPr>
          <a:xfrm>
            <a:off x="457200" y="274638"/>
            <a:ext cx="5513388" cy="1143000"/>
          </a:xfrm>
        </p:spPr>
        <p:txBody>
          <a:bodyPr/>
          <a:lstStyle/>
          <a:p>
            <a:pPr eaLnBrk="1" hangingPunct="1"/>
            <a:r>
              <a:rPr lang="en-US" dirty="0">
                <a:cs typeface="Arial" charset="0"/>
              </a:rPr>
              <a:t>Alan Turing</a:t>
            </a:r>
          </a:p>
        </p:txBody>
      </p:sp>
      <p:pic>
        <p:nvPicPr>
          <p:cNvPr id="6150" name="Picture 4" descr="pass"/>
          <p:cNvPicPr>
            <a:picLocks noGrp="1" noChangeAspect="1" noChangeArrowheads="1"/>
          </p:cNvPicPr>
          <p:nvPr>
            <p:ph sz="half" idx="4294967295"/>
          </p:nvPr>
        </p:nvPicPr>
        <p:blipFill>
          <a:blip r:embed="rId3" cstate="print"/>
          <a:srcRect/>
          <a:stretch>
            <a:fillRect/>
          </a:stretch>
        </p:blipFill>
        <p:spPr>
          <a:xfrm>
            <a:off x="5965825" y="712788"/>
            <a:ext cx="1619250" cy="2028825"/>
          </a:xfrm>
          <a:noFill/>
        </p:spPr>
      </p:pic>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2" name="TextBox 1">
            <a:extLst>
              <a:ext uri="{FF2B5EF4-FFF2-40B4-BE49-F238E27FC236}">
                <a16:creationId xmlns:a16="http://schemas.microsoft.com/office/drawing/2014/main" id="{C2E9FBBD-0693-9AB0-A0DD-E375C02548D6}"/>
              </a:ext>
            </a:extLst>
          </p:cNvPr>
          <p:cNvSpPr txBox="1"/>
          <p:nvPr/>
        </p:nvSpPr>
        <p:spPr bwMode="auto">
          <a:xfrm>
            <a:off x="838200" y="3024488"/>
            <a:ext cx="7172485" cy="954107"/>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Showed what is and is not computable on a sequential machine</a:t>
            </a:r>
            <a:endParaRPr lang="en-US" sz="2800" i="1" dirty="0">
              <a:solidFill>
                <a:srgbClr val="FFFF00"/>
              </a:solidFill>
              <a:latin typeface="Arial" panose="020B0604020202020204" pitchFamily="34" charset="0"/>
              <a:cs typeface="Arial" panose="020B0604020202020204" pitchFamily="34" charset="0"/>
            </a:endParaRPr>
          </a:p>
        </p:txBody>
      </p:sp>
      <p:sp>
        <p:nvSpPr>
          <p:cNvPr id="3" name="TextBox 3">
            <a:extLst>
              <a:ext uri="{FF2B5EF4-FFF2-40B4-BE49-F238E27FC236}">
                <a16:creationId xmlns:a16="http://schemas.microsoft.com/office/drawing/2014/main" id="{7580E0B8-6144-6052-3BBF-FBF812AD1AC5}"/>
              </a:ext>
            </a:extLst>
          </p:cNvPr>
          <p:cNvSpPr txBox="1"/>
          <p:nvPr/>
        </p:nvSpPr>
        <p:spPr bwMode="auto">
          <a:xfrm>
            <a:off x="802105" y="4495800"/>
            <a:ext cx="4348243"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Still the only game in town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C85D1779-91D4-4716-811A-20BCA06AD6DD}" type="slidenum">
              <a:rPr lang="x-none" sz="1400">
                <a:latin typeface="Arial" pitchFamily="34" charset="0"/>
                <a:cs typeface="Arial" charset="0"/>
              </a:rPr>
              <a:pPr algn="r" eaLnBrk="0" hangingPunct="0"/>
              <a:t>5</a:t>
            </a:fld>
            <a:endParaRPr lang="en-US" sz="1400" dirty="0">
              <a:latin typeface="Arial" pitchFamily="34" charset="0"/>
              <a:cs typeface="Arial" charset="0"/>
            </a:endParaRPr>
          </a:p>
        </p:txBody>
      </p:sp>
      <p:sp>
        <p:nvSpPr>
          <p:cNvPr id="7172" name="Rectangle 27"/>
          <p:cNvSpPr>
            <a:spLocks noChangeArrowheads="1"/>
          </p:cNvSpPr>
          <p:nvPr/>
        </p:nvSpPr>
        <p:spPr bwMode="auto">
          <a:xfrm>
            <a:off x="565150" y="314325"/>
            <a:ext cx="7772400" cy="1143000"/>
          </a:xfrm>
          <a:prstGeom prst="rect">
            <a:avLst/>
          </a:prstGeom>
          <a:noFill/>
          <a:ln w="9525">
            <a:noFill/>
            <a:miter lim="800000"/>
            <a:headEnd/>
            <a:tailEnd/>
          </a:ln>
        </p:spPr>
        <p:txBody>
          <a:bodyPr anchor="ctr"/>
          <a:lstStyle/>
          <a:p>
            <a:pPr algn="ctr" eaLnBrk="0" hangingPunct="0"/>
            <a:r>
              <a:rPr lang="en-US" sz="4400" dirty="0">
                <a:solidFill>
                  <a:srgbClr val="FFFF00"/>
                </a:solidFill>
                <a:latin typeface="Arial" pitchFamily="34" charset="0"/>
                <a:cs typeface="Courier New" pitchFamily="49" charset="0"/>
              </a:rPr>
              <a:t>Turing Computability</a:t>
            </a:r>
          </a:p>
        </p:txBody>
      </p:sp>
      <p:sp>
        <p:nvSpPr>
          <p:cNvPr id="7177" name="Freeform 55"/>
          <p:cNvSpPr>
            <a:spLocks/>
          </p:cNvSpPr>
          <p:nvPr/>
        </p:nvSpPr>
        <p:spPr bwMode="auto">
          <a:xfrm rot="21014026" flipH="1">
            <a:off x="3783013" y="2798763"/>
            <a:ext cx="700087" cy="636587"/>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p>
        </p:txBody>
      </p:sp>
      <p:sp>
        <p:nvSpPr>
          <p:cNvPr id="21" name="Footer Placeholder 20"/>
          <p:cNvSpPr>
            <a:spLocks noGrp="1"/>
          </p:cNvSpPr>
          <p:nvPr>
            <p:ph type="ftr" sz="quarter" idx="10"/>
          </p:nvPr>
        </p:nvSpPr>
        <p:spPr/>
        <p:txBody>
          <a:bodyPr/>
          <a:lstStyle/>
          <a:p>
            <a:pPr>
              <a:defRPr/>
            </a:pPr>
            <a:r>
              <a:rPr lang="en-US" dirty="0"/>
              <a:t>Art of Multiprocessor Programming</a:t>
            </a:r>
          </a:p>
        </p:txBody>
      </p:sp>
      <p:sp>
        <p:nvSpPr>
          <p:cNvPr id="2" name="TextBox 1">
            <a:extLst>
              <a:ext uri="{FF2B5EF4-FFF2-40B4-BE49-F238E27FC236}">
                <a16:creationId xmlns:a16="http://schemas.microsoft.com/office/drawing/2014/main" id="{609D135A-5090-1A7B-41E2-B1917CD59541}"/>
              </a:ext>
            </a:extLst>
          </p:cNvPr>
          <p:cNvSpPr txBox="1"/>
          <p:nvPr/>
        </p:nvSpPr>
        <p:spPr bwMode="auto">
          <a:xfrm>
            <a:off x="941307" y="4052606"/>
            <a:ext cx="5950031"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Mathematical model of computation</a:t>
            </a:r>
            <a:endParaRPr lang="en-US" sz="280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C559301-2BEA-FF9B-B215-DE1C5A62923E}"/>
              </a:ext>
            </a:extLst>
          </p:cNvPr>
          <p:cNvSpPr txBox="1"/>
          <p:nvPr/>
        </p:nvSpPr>
        <p:spPr bwMode="auto">
          <a:xfrm>
            <a:off x="914400" y="5351790"/>
            <a:ext cx="467461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Efficiency (mostly) irrelevant</a:t>
            </a:r>
            <a:endParaRPr lang="en-US" sz="280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F21F424-9AA7-EC5C-2F6B-F8CFDF5C6AE0}"/>
              </a:ext>
            </a:extLst>
          </p:cNvPr>
          <p:cNvSpPr txBox="1"/>
          <p:nvPr/>
        </p:nvSpPr>
        <p:spPr bwMode="auto">
          <a:xfrm>
            <a:off x="914401" y="4702198"/>
            <a:ext cx="5257799"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What is (and is not) computable</a:t>
            </a:r>
            <a:endParaRPr lang="en-US" sz="2800" dirty="0">
              <a:solidFill>
                <a:srgbClr val="FFFF00"/>
              </a:solidFill>
              <a:latin typeface="Arial" panose="020B0604020202020204" pitchFamily="34" charset="0"/>
              <a:cs typeface="Arial" panose="020B0604020202020204" pitchFamily="34" charset="0"/>
            </a:endParaRPr>
          </a:p>
        </p:txBody>
      </p:sp>
      <p:grpSp>
        <p:nvGrpSpPr>
          <p:cNvPr id="5" name="Group 40">
            <a:extLst>
              <a:ext uri="{FF2B5EF4-FFF2-40B4-BE49-F238E27FC236}">
                <a16:creationId xmlns:a16="http://schemas.microsoft.com/office/drawing/2014/main" id="{88014425-5A79-A3CF-79D7-026BE4A8A6CC}"/>
              </a:ext>
            </a:extLst>
          </p:cNvPr>
          <p:cNvGrpSpPr>
            <a:grpSpLocks/>
          </p:cNvGrpSpPr>
          <p:nvPr/>
        </p:nvGrpSpPr>
        <p:grpSpPr bwMode="auto">
          <a:xfrm>
            <a:off x="4910138" y="2266950"/>
            <a:ext cx="2692400" cy="1536700"/>
            <a:chOff x="3230" y="2420"/>
            <a:chExt cx="1696" cy="968"/>
          </a:xfrm>
          <a:effectLst>
            <a:glow rad="139700">
              <a:schemeClr val="accent3">
                <a:satMod val="175000"/>
                <a:alpha val="40000"/>
              </a:schemeClr>
            </a:glow>
          </a:effectLst>
        </p:grpSpPr>
        <p:sp>
          <p:nvSpPr>
            <p:cNvPr id="6" name="Freeform 41">
              <a:extLst>
                <a:ext uri="{FF2B5EF4-FFF2-40B4-BE49-F238E27FC236}">
                  <a16:creationId xmlns:a16="http://schemas.microsoft.com/office/drawing/2014/main" id="{CFB36B83-9F4B-32BE-12F2-111A197EB960}"/>
                </a:ext>
              </a:extLst>
            </p:cNvPr>
            <p:cNvSpPr>
              <a:spLocks/>
            </p:cNvSpPr>
            <p:nvPr/>
          </p:nvSpPr>
          <p:spPr bwMode="auto">
            <a:xfrm>
              <a:off x="4678" y="2420"/>
              <a:ext cx="208" cy="216"/>
            </a:xfrm>
            <a:custGeom>
              <a:avLst/>
              <a:gdLst>
                <a:gd name="T0" fmla="*/ 0 w 208"/>
                <a:gd name="T1" fmla="*/ 112 h 216"/>
                <a:gd name="T2" fmla="*/ 0 w 208"/>
                <a:gd name="T3" fmla="*/ 216 h 216"/>
                <a:gd name="T4" fmla="*/ 208 w 208"/>
                <a:gd name="T5" fmla="*/ 0 h 216"/>
                <a:gd name="T6" fmla="*/ 0 w 208"/>
                <a:gd name="T7" fmla="*/ 112 h 216"/>
                <a:gd name="T8" fmla="*/ 0 60000 65536"/>
                <a:gd name="T9" fmla="*/ 0 60000 65536"/>
                <a:gd name="T10" fmla="*/ 0 60000 65536"/>
                <a:gd name="T11" fmla="*/ 0 60000 65536"/>
                <a:gd name="T12" fmla="*/ 0 w 208"/>
                <a:gd name="T13" fmla="*/ 0 h 216"/>
                <a:gd name="T14" fmla="*/ 208 w 208"/>
                <a:gd name="T15" fmla="*/ 216 h 216"/>
              </a:gdLst>
              <a:ahLst/>
              <a:cxnLst>
                <a:cxn ang="T8">
                  <a:pos x="T0" y="T1"/>
                </a:cxn>
                <a:cxn ang="T9">
                  <a:pos x="T2" y="T3"/>
                </a:cxn>
                <a:cxn ang="T10">
                  <a:pos x="T4" y="T5"/>
                </a:cxn>
                <a:cxn ang="T11">
                  <a:pos x="T6" y="T7"/>
                </a:cxn>
              </a:cxnLst>
              <a:rect l="T12" t="T13" r="T14" b="T15"/>
              <a:pathLst>
                <a:path w="208" h="216">
                  <a:moveTo>
                    <a:pt x="0" y="112"/>
                  </a:moveTo>
                  <a:lnTo>
                    <a:pt x="0" y="216"/>
                  </a:lnTo>
                  <a:lnTo>
                    <a:pt x="208" y="0"/>
                  </a:lnTo>
                  <a:lnTo>
                    <a:pt x="0" y="112"/>
                  </a:lnTo>
                  <a:close/>
                </a:path>
              </a:pathLst>
            </a:custGeom>
            <a:solidFill>
              <a:schemeClr val="accent2"/>
            </a:solidFill>
            <a:ln w="9525">
              <a:solidFill>
                <a:schemeClr val="tx1"/>
              </a:solidFill>
              <a:round/>
              <a:headEnd/>
              <a:tailEnd/>
            </a:ln>
          </p:spPr>
          <p:txBody>
            <a:bodyPr wrap="none" anchor="ctr"/>
            <a:lstStyle/>
            <a:p>
              <a:endParaRPr lang="en-US" dirty="0"/>
            </a:p>
          </p:txBody>
        </p:sp>
        <p:sp>
          <p:nvSpPr>
            <p:cNvPr id="7" name="Freeform 42">
              <a:extLst>
                <a:ext uri="{FF2B5EF4-FFF2-40B4-BE49-F238E27FC236}">
                  <a16:creationId xmlns:a16="http://schemas.microsoft.com/office/drawing/2014/main" id="{F769470B-C504-5908-C216-5E0F0C30994A}"/>
                </a:ext>
              </a:extLst>
            </p:cNvPr>
            <p:cNvSpPr>
              <a:spLocks/>
            </p:cNvSpPr>
            <p:nvPr/>
          </p:nvSpPr>
          <p:spPr bwMode="auto">
            <a:xfrm>
              <a:off x="4662" y="2548"/>
              <a:ext cx="184" cy="256"/>
            </a:xfrm>
            <a:custGeom>
              <a:avLst/>
              <a:gdLst>
                <a:gd name="T0" fmla="*/ 184 w 184"/>
                <a:gd name="T1" fmla="*/ 256 h 256"/>
                <a:gd name="T2" fmla="*/ 184 w 184"/>
                <a:gd name="T3" fmla="*/ 88 h 256"/>
                <a:gd name="T4" fmla="*/ 0 w 184"/>
                <a:gd name="T5" fmla="*/ 0 h 256"/>
                <a:gd name="T6" fmla="*/ 8 w 184"/>
                <a:gd name="T7" fmla="*/ 88 h 256"/>
                <a:gd name="T8" fmla="*/ 184 w 184"/>
                <a:gd name="T9" fmla="*/ 256 h 256"/>
                <a:gd name="T10" fmla="*/ 0 60000 65536"/>
                <a:gd name="T11" fmla="*/ 0 60000 65536"/>
                <a:gd name="T12" fmla="*/ 0 60000 65536"/>
                <a:gd name="T13" fmla="*/ 0 60000 65536"/>
                <a:gd name="T14" fmla="*/ 0 60000 65536"/>
                <a:gd name="T15" fmla="*/ 0 w 184"/>
                <a:gd name="T16" fmla="*/ 0 h 256"/>
                <a:gd name="T17" fmla="*/ 184 w 184"/>
                <a:gd name="T18" fmla="*/ 256 h 256"/>
              </a:gdLst>
              <a:ahLst/>
              <a:cxnLst>
                <a:cxn ang="T10">
                  <a:pos x="T0" y="T1"/>
                </a:cxn>
                <a:cxn ang="T11">
                  <a:pos x="T2" y="T3"/>
                </a:cxn>
                <a:cxn ang="T12">
                  <a:pos x="T4" y="T5"/>
                </a:cxn>
                <a:cxn ang="T13">
                  <a:pos x="T6" y="T7"/>
                </a:cxn>
                <a:cxn ang="T14">
                  <a:pos x="T8" y="T9"/>
                </a:cxn>
              </a:cxnLst>
              <a:rect l="T15" t="T16" r="T17" b="T18"/>
              <a:pathLst>
                <a:path w="184" h="256">
                  <a:moveTo>
                    <a:pt x="184" y="256"/>
                  </a:moveTo>
                  <a:lnTo>
                    <a:pt x="184" y="88"/>
                  </a:lnTo>
                  <a:lnTo>
                    <a:pt x="0" y="0"/>
                  </a:lnTo>
                  <a:lnTo>
                    <a:pt x="8" y="88"/>
                  </a:lnTo>
                  <a:lnTo>
                    <a:pt x="184" y="256"/>
                  </a:lnTo>
                  <a:close/>
                </a:path>
              </a:pathLst>
            </a:custGeom>
            <a:solidFill>
              <a:srgbClr val="99CCFF"/>
            </a:solidFill>
            <a:ln w="9525">
              <a:solidFill>
                <a:schemeClr val="tx1"/>
              </a:solidFill>
              <a:round/>
              <a:headEnd/>
              <a:tailEnd/>
            </a:ln>
          </p:spPr>
          <p:txBody>
            <a:bodyPr wrap="none" anchor="ctr"/>
            <a:lstStyle/>
            <a:p>
              <a:endParaRPr lang="en-US" dirty="0"/>
            </a:p>
          </p:txBody>
        </p:sp>
        <p:sp>
          <p:nvSpPr>
            <p:cNvPr id="8" name="Freeform 43">
              <a:extLst>
                <a:ext uri="{FF2B5EF4-FFF2-40B4-BE49-F238E27FC236}">
                  <a16:creationId xmlns:a16="http://schemas.microsoft.com/office/drawing/2014/main" id="{A4C9D0B0-9E48-DC35-0574-8DF90472A9E4}"/>
                </a:ext>
              </a:extLst>
            </p:cNvPr>
            <p:cNvSpPr>
              <a:spLocks/>
            </p:cNvSpPr>
            <p:nvPr/>
          </p:nvSpPr>
          <p:spPr bwMode="auto">
            <a:xfrm>
              <a:off x="4590" y="2652"/>
              <a:ext cx="256" cy="328"/>
            </a:xfrm>
            <a:custGeom>
              <a:avLst/>
              <a:gdLst>
                <a:gd name="T0" fmla="*/ 0 w 256"/>
                <a:gd name="T1" fmla="*/ 328 h 328"/>
                <a:gd name="T2" fmla="*/ 256 w 256"/>
                <a:gd name="T3" fmla="*/ 160 h 328"/>
                <a:gd name="T4" fmla="*/ 256 w 256"/>
                <a:gd name="T5" fmla="*/ 0 h 328"/>
                <a:gd name="T6" fmla="*/ 0 w 256"/>
                <a:gd name="T7" fmla="*/ 128 h 328"/>
                <a:gd name="T8" fmla="*/ 0 w 256"/>
                <a:gd name="T9" fmla="*/ 328 h 328"/>
                <a:gd name="T10" fmla="*/ 0 60000 65536"/>
                <a:gd name="T11" fmla="*/ 0 60000 65536"/>
                <a:gd name="T12" fmla="*/ 0 60000 65536"/>
                <a:gd name="T13" fmla="*/ 0 60000 65536"/>
                <a:gd name="T14" fmla="*/ 0 60000 65536"/>
                <a:gd name="T15" fmla="*/ 0 w 256"/>
                <a:gd name="T16" fmla="*/ 0 h 328"/>
                <a:gd name="T17" fmla="*/ 256 w 256"/>
                <a:gd name="T18" fmla="*/ 328 h 328"/>
              </a:gdLst>
              <a:ahLst/>
              <a:cxnLst>
                <a:cxn ang="T10">
                  <a:pos x="T0" y="T1"/>
                </a:cxn>
                <a:cxn ang="T11">
                  <a:pos x="T2" y="T3"/>
                </a:cxn>
                <a:cxn ang="T12">
                  <a:pos x="T4" y="T5"/>
                </a:cxn>
                <a:cxn ang="T13">
                  <a:pos x="T6" y="T7"/>
                </a:cxn>
                <a:cxn ang="T14">
                  <a:pos x="T8" y="T9"/>
                </a:cxn>
              </a:cxnLst>
              <a:rect l="T15" t="T16" r="T17" b="T18"/>
              <a:pathLst>
                <a:path w="256" h="328">
                  <a:moveTo>
                    <a:pt x="0" y="328"/>
                  </a:moveTo>
                  <a:lnTo>
                    <a:pt x="256" y="160"/>
                  </a:lnTo>
                  <a:lnTo>
                    <a:pt x="256" y="0"/>
                  </a:lnTo>
                  <a:lnTo>
                    <a:pt x="0" y="128"/>
                  </a:lnTo>
                  <a:lnTo>
                    <a:pt x="0" y="328"/>
                  </a:lnTo>
                  <a:close/>
                </a:path>
              </a:pathLst>
            </a:custGeom>
            <a:solidFill>
              <a:srgbClr val="99CCFF"/>
            </a:solidFill>
            <a:ln w="28575">
              <a:solidFill>
                <a:schemeClr val="tx1"/>
              </a:solidFill>
              <a:round/>
              <a:headEnd/>
              <a:tailEnd/>
            </a:ln>
          </p:spPr>
          <p:txBody>
            <a:bodyPr wrap="none" anchor="ctr"/>
            <a:lstStyle/>
            <a:p>
              <a:endParaRPr lang="en-US" dirty="0"/>
            </a:p>
          </p:txBody>
        </p:sp>
        <p:sp>
          <p:nvSpPr>
            <p:cNvPr id="9" name="Freeform 44">
              <a:extLst>
                <a:ext uri="{FF2B5EF4-FFF2-40B4-BE49-F238E27FC236}">
                  <a16:creationId xmlns:a16="http://schemas.microsoft.com/office/drawing/2014/main" id="{C60B0906-D638-78AF-1801-A5B605FF9401}"/>
                </a:ext>
              </a:extLst>
            </p:cNvPr>
            <p:cNvSpPr>
              <a:spLocks/>
            </p:cNvSpPr>
            <p:nvPr/>
          </p:nvSpPr>
          <p:spPr bwMode="auto">
            <a:xfrm>
              <a:off x="4598" y="2780"/>
              <a:ext cx="328" cy="600"/>
            </a:xfrm>
            <a:custGeom>
              <a:avLst/>
              <a:gdLst>
                <a:gd name="T0" fmla="*/ 320 w 328"/>
                <a:gd name="T1" fmla="*/ 600 h 600"/>
                <a:gd name="T2" fmla="*/ 0 w 328"/>
                <a:gd name="T3" fmla="*/ 200 h 600"/>
                <a:gd name="T4" fmla="*/ 0 w 328"/>
                <a:gd name="T5" fmla="*/ 0 h 600"/>
                <a:gd name="T6" fmla="*/ 328 w 328"/>
                <a:gd name="T7" fmla="*/ 360 h 600"/>
                <a:gd name="T8" fmla="*/ 0 60000 65536"/>
                <a:gd name="T9" fmla="*/ 0 60000 65536"/>
                <a:gd name="T10" fmla="*/ 0 60000 65536"/>
                <a:gd name="T11" fmla="*/ 0 60000 65536"/>
                <a:gd name="T12" fmla="*/ 0 w 328"/>
                <a:gd name="T13" fmla="*/ 0 h 600"/>
                <a:gd name="T14" fmla="*/ 328 w 328"/>
                <a:gd name="T15" fmla="*/ 600 h 600"/>
              </a:gdLst>
              <a:ahLst/>
              <a:cxnLst>
                <a:cxn ang="T8">
                  <a:pos x="T0" y="T1"/>
                </a:cxn>
                <a:cxn ang="T9">
                  <a:pos x="T2" y="T3"/>
                </a:cxn>
                <a:cxn ang="T10">
                  <a:pos x="T4" y="T5"/>
                </a:cxn>
                <a:cxn ang="T11">
                  <a:pos x="T6" y="T7"/>
                </a:cxn>
              </a:cxnLst>
              <a:rect l="T12" t="T13" r="T14" b="T15"/>
              <a:pathLst>
                <a:path w="328" h="600">
                  <a:moveTo>
                    <a:pt x="320" y="600"/>
                  </a:moveTo>
                  <a:lnTo>
                    <a:pt x="0" y="200"/>
                  </a:lnTo>
                  <a:lnTo>
                    <a:pt x="0" y="0"/>
                  </a:lnTo>
                  <a:lnTo>
                    <a:pt x="328" y="360"/>
                  </a:lnTo>
                </a:path>
              </a:pathLst>
            </a:custGeom>
            <a:solidFill>
              <a:srgbClr val="CCECFF"/>
            </a:solidFill>
            <a:ln w="28575">
              <a:solidFill>
                <a:schemeClr val="tx1"/>
              </a:solidFill>
              <a:round/>
              <a:headEnd/>
              <a:tailEnd/>
            </a:ln>
          </p:spPr>
          <p:txBody>
            <a:bodyPr wrap="none" anchor="ctr"/>
            <a:lstStyle/>
            <a:p>
              <a:endParaRPr lang="en-US" dirty="0"/>
            </a:p>
          </p:txBody>
        </p:sp>
        <p:sp>
          <p:nvSpPr>
            <p:cNvPr id="10" name="Rectangle 45">
              <a:extLst>
                <a:ext uri="{FF2B5EF4-FFF2-40B4-BE49-F238E27FC236}">
                  <a16:creationId xmlns:a16="http://schemas.microsoft.com/office/drawing/2014/main" id="{12BB3C89-0CD9-2D29-2ECB-D052E9D1188F}"/>
                </a:ext>
              </a:extLst>
            </p:cNvPr>
            <p:cNvSpPr>
              <a:spLocks noChangeArrowheads="1"/>
            </p:cNvSpPr>
            <p:nvPr/>
          </p:nvSpPr>
          <p:spPr bwMode="auto">
            <a:xfrm>
              <a:off x="3230" y="3132"/>
              <a:ext cx="1688" cy="256"/>
            </a:xfrm>
            <a:prstGeom prst="rect">
              <a:avLst/>
            </a:prstGeom>
            <a:solidFill>
              <a:schemeClr val="bg1"/>
            </a:solidFill>
            <a:ln w="38100">
              <a:solidFill>
                <a:schemeClr val="tx1"/>
              </a:solidFill>
              <a:miter lim="800000"/>
              <a:headEnd/>
              <a:tailEnd/>
            </a:ln>
          </p:spPr>
          <p:txBody>
            <a:bodyPr wrap="none" anchor="ctr"/>
            <a:lstStyle/>
            <a:p>
              <a:pPr algn="ctr" eaLnBrk="0" hangingPunct="0"/>
              <a:endParaRPr lang="en-US" sz="4400" dirty="0">
                <a:solidFill>
                  <a:srgbClr val="0000FF"/>
                </a:solidFill>
                <a:latin typeface="Arial" pitchFamily="34" charset="0"/>
                <a:cs typeface="Courier New" pitchFamily="49" charset="0"/>
              </a:endParaRPr>
            </a:p>
          </p:txBody>
        </p:sp>
        <p:sp>
          <p:nvSpPr>
            <p:cNvPr id="11" name="Rectangle 46">
              <a:extLst>
                <a:ext uri="{FF2B5EF4-FFF2-40B4-BE49-F238E27FC236}">
                  <a16:creationId xmlns:a16="http://schemas.microsoft.com/office/drawing/2014/main" id="{BF6268E4-26A6-46A7-96DA-8674F6676308}"/>
                </a:ext>
              </a:extLst>
            </p:cNvPr>
            <p:cNvSpPr>
              <a:spLocks noChangeArrowheads="1"/>
            </p:cNvSpPr>
            <p:nvPr/>
          </p:nvSpPr>
          <p:spPr bwMode="auto">
            <a:xfrm>
              <a:off x="3238" y="3140"/>
              <a:ext cx="248" cy="248"/>
            </a:xfrm>
            <a:prstGeom prst="rect">
              <a:avLst/>
            </a:prstGeom>
            <a:noFill/>
            <a:ln w="9525">
              <a:solidFill>
                <a:schemeClr val="tx1"/>
              </a:solidFill>
              <a:miter lim="800000"/>
              <a:headEnd/>
              <a:tailEnd/>
            </a:ln>
          </p:spPr>
          <p:txBody>
            <a:bodyPr wrap="none" anchor="ctr"/>
            <a:lstStyle/>
            <a:p>
              <a:pPr algn="ctr" eaLnBrk="0" hangingPunct="0"/>
              <a:r>
                <a:rPr lang="en-US" sz="2800" dirty="0">
                  <a:solidFill>
                    <a:srgbClr val="0000FF"/>
                  </a:solidFill>
                  <a:latin typeface="Arial" pitchFamily="34" charset="0"/>
                  <a:cs typeface="Courier New" pitchFamily="49" charset="0"/>
                </a:rPr>
                <a:t>0</a:t>
              </a:r>
            </a:p>
          </p:txBody>
        </p:sp>
        <p:sp>
          <p:nvSpPr>
            <p:cNvPr id="12" name="Rectangle 47">
              <a:extLst>
                <a:ext uri="{FF2B5EF4-FFF2-40B4-BE49-F238E27FC236}">
                  <a16:creationId xmlns:a16="http://schemas.microsoft.com/office/drawing/2014/main" id="{A7A0234B-DE85-E23D-E14C-9F683CEDA72D}"/>
                </a:ext>
              </a:extLst>
            </p:cNvPr>
            <p:cNvSpPr>
              <a:spLocks noChangeArrowheads="1"/>
            </p:cNvSpPr>
            <p:nvPr/>
          </p:nvSpPr>
          <p:spPr bwMode="auto">
            <a:xfrm>
              <a:off x="3486" y="3140"/>
              <a:ext cx="248" cy="248"/>
            </a:xfrm>
            <a:prstGeom prst="rect">
              <a:avLst/>
            </a:prstGeom>
            <a:noFill/>
            <a:ln w="9525">
              <a:solidFill>
                <a:schemeClr val="tx1"/>
              </a:solidFill>
              <a:miter lim="800000"/>
              <a:headEnd/>
              <a:tailEnd/>
            </a:ln>
          </p:spPr>
          <p:txBody>
            <a:bodyPr wrap="none" anchor="ctr"/>
            <a:lstStyle/>
            <a:p>
              <a:pPr algn="ctr" eaLnBrk="0" hangingPunct="0"/>
              <a:r>
                <a:rPr lang="en-US" sz="2800" dirty="0">
                  <a:solidFill>
                    <a:srgbClr val="0000FF"/>
                  </a:solidFill>
                  <a:latin typeface="Arial" pitchFamily="34" charset="0"/>
                  <a:cs typeface="Courier New" pitchFamily="49" charset="0"/>
                </a:rPr>
                <a:t>1</a:t>
              </a:r>
            </a:p>
          </p:txBody>
        </p:sp>
        <p:sp>
          <p:nvSpPr>
            <p:cNvPr id="13" name="Rectangle 48">
              <a:extLst>
                <a:ext uri="{FF2B5EF4-FFF2-40B4-BE49-F238E27FC236}">
                  <a16:creationId xmlns:a16="http://schemas.microsoft.com/office/drawing/2014/main" id="{2C26D7DE-93EE-52E6-50C2-D39B41EB3255}"/>
                </a:ext>
              </a:extLst>
            </p:cNvPr>
            <p:cNvSpPr>
              <a:spLocks noChangeArrowheads="1"/>
            </p:cNvSpPr>
            <p:nvPr/>
          </p:nvSpPr>
          <p:spPr bwMode="auto">
            <a:xfrm>
              <a:off x="3734" y="3140"/>
              <a:ext cx="248" cy="248"/>
            </a:xfrm>
            <a:prstGeom prst="rect">
              <a:avLst/>
            </a:prstGeom>
            <a:noFill/>
            <a:ln w="9525">
              <a:solidFill>
                <a:schemeClr val="tx1"/>
              </a:solidFill>
              <a:miter lim="800000"/>
              <a:headEnd/>
              <a:tailEnd/>
            </a:ln>
          </p:spPr>
          <p:txBody>
            <a:bodyPr wrap="none" anchor="ctr"/>
            <a:lstStyle/>
            <a:p>
              <a:pPr algn="ctr" eaLnBrk="0" hangingPunct="0"/>
              <a:r>
                <a:rPr lang="en-US" sz="2800" dirty="0">
                  <a:solidFill>
                    <a:srgbClr val="0000FF"/>
                  </a:solidFill>
                  <a:latin typeface="Arial" pitchFamily="34" charset="0"/>
                  <a:cs typeface="Courier New" pitchFamily="49" charset="0"/>
                </a:rPr>
                <a:t>1</a:t>
              </a:r>
            </a:p>
          </p:txBody>
        </p:sp>
        <p:sp>
          <p:nvSpPr>
            <p:cNvPr id="14" name="Rectangle 49">
              <a:extLst>
                <a:ext uri="{FF2B5EF4-FFF2-40B4-BE49-F238E27FC236}">
                  <a16:creationId xmlns:a16="http://schemas.microsoft.com/office/drawing/2014/main" id="{16BB8CBA-AD14-A930-A572-059102EBB81A}"/>
                </a:ext>
              </a:extLst>
            </p:cNvPr>
            <p:cNvSpPr>
              <a:spLocks noChangeArrowheads="1"/>
            </p:cNvSpPr>
            <p:nvPr/>
          </p:nvSpPr>
          <p:spPr bwMode="auto">
            <a:xfrm>
              <a:off x="3982" y="3140"/>
              <a:ext cx="248" cy="248"/>
            </a:xfrm>
            <a:prstGeom prst="rect">
              <a:avLst/>
            </a:prstGeom>
            <a:noFill/>
            <a:ln w="9525">
              <a:solidFill>
                <a:schemeClr val="tx1"/>
              </a:solidFill>
              <a:miter lim="800000"/>
              <a:headEnd/>
              <a:tailEnd/>
            </a:ln>
          </p:spPr>
          <p:txBody>
            <a:bodyPr wrap="none" anchor="ctr"/>
            <a:lstStyle/>
            <a:p>
              <a:pPr algn="ctr" eaLnBrk="0" hangingPunct="0"/>
              <a:r>
                <a:rPr lang="en-US" sz="2800" dirty="0">
                  <a:solidFill>
                    <a:srgbClr val="0000FF"/>
                  </a:solidFill>
                  <a:latin typeface="Arial" pitchFamily="34" charset="0"/>
                  <a:cs typeface="Courier New" pitchFamily="49" charset="0"/>
                </a:rPr>
                <a:t>0</a:t>
              </a:r>
            </a:p>
          </p:txBody>
        </p:sp>
        <p:sp>
          <p:nvSpPr>
            <p:cNvPr id="15" name="Rectangle 50">
              <a:extLst>
                <a:ext uri="{FF2B5EF4-FFF2-40B4-BE49-F238E27FC236}">
                  <a16:creationId xmlns:a16="http://schemas.microsoft.com/office/drawing/2014/main" id="{91A9F76E-D8D5-2DD7-8CF2-39A035F80C71}"/>
                </a:ext>
              </a:extLst>
            </p:cNvPr>
            <p:cNvSpPr>
              <a:spLocks noChangeArrowheads="1"/>
            </p:cNvSpPr>
            <p:nvPr/>
          </p:nvSpPr>
          <p:spPr bwMode="auto">
            <a:xfrm>
              <a:off x="4230" y="3140"/>
              <a:ext cx="248" cy="248"/>
            </a:xfrm>
            <a:prstGeom prst="rect">
              <a:avLst/>
            </a:prstGeom>
            <a:noFill/>
            <a:ln w="9525">
              <a:solidFill>
                <a:schemeClr val="tx1"/>
              </a:solidFill>
              <a:miter lim="800000"/>
              <a:headEnd/>
              <a:tailEnd/>
            </a:ln>
          </p:spPr>
          <p:txBody>
            <a:bodyPr wrap="none" anchor="ctr"/>
            <a:lstStyle/>
            <a:p>
              <a:pPr algn="ctr" eaLnBrk="0" hangingPunct="0"/>
              <a:r>
                <a:rPr lang="en-US" sz="2800" dirty="0">
                  <a:solidFill>
                    <a:srgbClr val="0000FF"/>
                  </a:solidFill>
                  <a:latin typeface="Arial" pitchFamily="34" charset="0"/>
                  <a:cs typeface="Courier New" pitchFamily="49" charset="0"/>
                </a:rPr>
                <a:t>1</a:t>
              </a:r>
            </a:p>
          </p:txBody>
        </p:sp>
        <p:sp>
          <p:nvSpPr>
            <p:cNvPr id="16" name="Rectangle 51">
              <a:extLst>
                <a:ext uri="{FF2B5EF4-FFF2-40B4-BE49-F238E27FC236}">
                  <a16:creationId xmlns:a16="http://schemas.microsoft.com/office/drawing/2014/main" id="{EDF58D3F-7AED-830B-2907-9B81A224E997}"/>
                </a:ext>
              </a:extLst>
            </p:cNvPr>
            <p:cNvSpPr>
              <a:spLocks noChangeArrowheads="1"/>
            </p:cNvSpPr>
            <p:nvPr/>
          </p:nvSpPr>
          <p:spPr bwMode="auto">
            <a:xfrm>
              <a:off x="4478" y="3140"/>
              <a:ext cx="248" cy="248"/>
            </a:xfrm>
            <a:prstGeom prst="rect">
              <a:avLst/>
            </a:prstGeom>
            <a:noFill/>
            <a:ln w="9525">
              <a:solidFill>
                <a:schemeClr val="tx1"/>
              </a:solidFill>
              <a:miter lim="800000"/>
              <a:headEnd/>
              <a:tailEnd/>
            </a:ln>
          </p:spPr>
          <p:txBody>
            <a:bodyPr wrap="none" anchor="ctr"/>
            <a:lstStyle/>
            <a:p>
              <a:pPr algn="ctr" eaLnBrk="0" hangingPunct="0"/>
              <a:r>
                <a:rPr lang="en-US" sz="2800" dirty="0">
                  <a:solidFill>
                    <a:srgbClr val="0000FF"/>
                  </a:solidFill>
                  <a:latin typeface="Arial" pitchFamily="34" charset="0"/>
                  <a:cs typeface="Courier New" pitchFamily="49" charset="0"/>
                </a:rPr>
                <a:t>0</a:t>
              </a:r>
            </a:p>
          </p:txBody>
        </p:sp>
      </p:grpSp>
      <p:pic>
        <p:nvPicPr>
          <p:cNvPr id="17" name="Picture 53" descr="TN00021_[1]">
            <a:extLst>
              <a:ext uri="{FF2B5EF4-FFF2-40B4-BE49-F238E27FC236}">
                <a16:creationId xmlns:a16="http://schemas.microsoft.com/office/drawing/2014/main" id="{75D6F8D1-06EF-D3A3-C5A4-21AB6FB3F3BB}"/>
              </a:ext>
            </a:extLst>
          </p:cNvPr>
          <p:cNvPicPr>
            <a:picLocks noChangeAspect="1" noChangeArrowheads="1"/>
          </p:cNvPicPr>
          <p:nvPr/>
        </p:nvPicPr>
        <p:blipFill>
          <a:blip r:embed="rId3" cstate="print"/>
          <a:srcRect/>
          <a:stretch>
            <a:fillRect/>
          </a:stretch>
        </p:blipFill>
        <p:spPr bwMode="auto">
          <a:xfrm>
            <a:off x="1543050" y="1638300"/>
            <a:ext cx="2163763" cy="1831975"/>
          </a:xfrm>
          <a:prstGeom prst="rect">
            <a:avLst/>
          </a:prstGeom>
          <a:noFill/>
          <a:ln w="9525">
            <a:solidFill>
              <a:schemeClr val="bg1"/>
            </a:solidFill>
            <a:miter lim="800000"/>
            <a:headEnd/>
            <a:tailEnd/>
          </a:ln>
          <a:effectLst>
            <a:glow rad="139700">
              <a:schemeClr val="accent3">
                <a:satMod val="175000"/>
                <a:alpha val="40000"/>
              </a:schemeClr>
            </a:glow>
          </a:effectLst>
        </p:spPr>
      </p:pic>
    </p:spTree>
    <p:extLst>
      <p:ext uri="{BB962C8B-B14F-4D97-AF65-F5344CB8AC3E}">
        <p14:creationId xmlns:p14="http://schemas.microsoft.com/office/powerpoint/2010/main" val="3280991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9" name="Picture 20" descr="TN00021_[1]"/>
          <p:cNvPicPr>
            <a:picLocks noChangeAspect="1" noChangeArrowheads="1"/>
          </p:cNvPicPr>
          <p:nvPr/>
        </p:nvPicPr>
        <p:blipFill>
          <a:blip r:embed="rId3" cstate="print"/>
          <a:srcRect/>
          <a:stretch>
            <a:fillRect/>
          </a:stretch>
        </p:blipFill>
        <p:spPr bwMode="auto">
          <a:xfrm flipH="1">
            <a:off x="6391275" y="1582738"/>
            <a:ext cx="1820863" cy="1541462"/>
          </a:xfrm>
          <a:prstGeom prst="rect">
            <a:avLst/>
          </a:prstGeom>
          <a:noFill/>
          <a:ln w="9525">
            <a:solidFill>
              <a:schemeClr val="bg1"/>
            </a:solidFill>
            <a:miter lim="800000"/>
            <a:headEnd/>
            <a:tailEnd/>
          </a:ln>
        </p:spPr>
      </p:pic>
      <p:pic>
        <p:nvPicPr>
          <p:cNvPr id="8198" name="Picture 18" descr="TN00021_[1]"/>
          <p:cNvPicPr>
            <a:picLocks noChangeAspect="1" noChangeArrowheads="1"/>
          </p:cNvPicPr>
          <p:nvPr/>
        </p:nvPicPr>
        <p:blipFill>
          <a:blip r:embed="rId3" cstate="print"/>
          <a:srcRect/>
          <a:stretch>
            <a:fillRect/>
          </a:stretch>
        </p:blipFill>
        <p:spPr bwMode="auto">
          <a:xfrm>
            <a:off x="908050" y="1581150"/>
            <a:ext cx="1820863" cy="1541463"/>
          </a:xfrm>
          <a:prstGeom prst="rect">
            <a:avLst/>
          </a:prstGeom>
          <a:noFill/>
          <a:ln w="9525">
            <a:solidFill>
              <a:schemeClr val="bg1"/>
            </a:solidFill>
            <a:miter lim="800000"/>
            <a:headEnd/>
            <a:tailEnd/>
          </a:ln>
        </p:spPr>
      </p:pic>
      <p:sp>
        <p:nvSpPr>
          <p:cNvPr id="819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6D69C3E9-18B5-410E-943D-DA25160851E6}" type="slidenum">
              <a:rPr lang="x-none" sz="1400">
                <a:latin typeface="Arial" pitchFamily="34" charset="0"/>
                <a:cs typeface="Arial" charset="0"/>
              </a:rPr>
              <a:pPr algn="r" eaLnBrk="0" hangingPunct="0"/>
              <a:t>6</a:t>
            </a:fld>
            <a:endParaRPr lang="en-US" sz="1400" dirty="0">
              <a:latin typeface="Arial" pitchFamily="34" charset="0"/>
              <a:cs typeface="Arial" charset="0"/>
            </a:endParaRPr>
          </a:p>
        </p:txBody>
      </p:sp>
      <p:sp>
        <p:nvSpPr>
          <p:cNvPr id="8196" name="Rectangle 2"/>
          <p:cNvSpPr>
            <a:spLocks noChangeArrowheads="1"/>
          </p:cNvSpPr>
          <p:nvPr/>
        </p:nvSpPr>
        <p:spPr bwMode="auto">
          <a:xfrm>
            <a:off x="565150" y="314325"/>
            <a:ext cx="7772400" cy="1143000"/>
          </a:xfrm>
          <a:prstGeom prst="rect">
            <a:avLst/>
          </a:prstGeom>
          <a:noFill/>
          <a:ln w="9525">
            <a:noFill/>
            <a:miter lim="800000"/>
            <a:headEnd/>
            <a:tailEnd/>
          </a:ln>
        </p:spPr>
        <p:txBody>
          <a:bodyPr anchor="ctr"/>
          <a:lstStyle/>
          <a:p>
            <a:pPr algn="ctr" eaLnBrk="0" hangingPunct="0"/>
            <a:r>
              <a:rPr lang="en-US" sz="4400" dirty="0">
                <a:solidFill>
                  <a:schemeClr val="tx2"/>
                </a:solidFill>
                <a:latin typeface="Arial" pitchFamily="34" charset="0"/>
                <a:cs typeface="Courier New" pitchFamily="49" charset="0"/>
              </a:rPr>
              <a:t>Shared-Memory Computability?</a:t>
            </a:r>
          </a:p>
        </p:txBody>
      </p:sp>
      <p:sp>
        <p:nvSpPr>
          <p:cNvPr id="505877" name="Text Box 21"/>
          <p:cNvSpPr txBox="1">
            <a:spLocks noChangeArrowheads="1"/>
          </p:cNvSpPr>
          <p:nvPr/>
        </p:nvSpPr>
        <p:spPr bwMode="auto">
          <a:xfrm>
            <a:off x="3914775" y="3074988"/>
            <a:ext cx="1165225" cy="461665"/>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dirty="0">
                <a:solidFill>
                  <a:srgbClr val="0000FF"/>
                </a:solidFill>
                <a:latin typeface="Arial" pitchFamily="34" charset="0"/>
                <a:cs typeface="Courier New" pitchFamily="49" charset="0"/>
              </a:rPr>
              <a:t>10011</a:t>
            </a:r>
          </a:p>
        </p:txBody>
      </p:sp>
      <p:sp>
        <p:nvSpPr>
          <p:cNvPr id="8201" name="Text Box 22"/>
          <p:cNvSpPr txBox="1">
            <a:spLocks noChangeArrowheads="1"/>
          </p:cNvSpPr>
          <p:nvPr/>
        </p:nvSpPr>
        <p:spPr bwMode="auto">
          <a:xfrm>
            <a:off x="3514725" y="2487613"/>
            <a:ext cx="2071688" cy="396875"/>
          </a:xfrm>
          <a:prstGeom prst="rect">
            <a:avLst/>
          </a:prstGeom>
          <a:noFill/>
          <a:ln w="9525">
            <a:noFill/>
            <a:miter lim="800000"/>
            <a:headEnd/>
            <a:tailEnd/>
          </a:ln>
        </p:spPr>
        <p:txBody>
          <a:bodyPr wrap="none">
            <a:spAutoFit/>
          </a:bodyPr>
          <a:lstStyle/>
          <a:p>
            <a:pPr algn="r" eaLnBrk="0" hangingPunct="0"/>
            <a:r>
              <a:rPr lang="en-US" sz="2000" dirty="0">
                <a:solidFill>
                  <a:srgbClr val="FFFF00"/>
                </a:solidFill>
                <a:latin typeface="Arial" pitchFamily="34" charset="0"/>
                <a:cs typeface="Courier New" pitchFamily="49" charset="0"/>
              </a:rPr>
              <a:t>Shared Memory</a:t>
            </a:r>
          </a:p>
        </p:txBody>
      </p:sp>
      <p:grpSp>
        <p:nvGrpSpPr>
          <p:cNvPr id="8220" name="Group 51"/>
          <p:cNvGrpSpPr>
            <a:grpSpLocks/>
          </p:cNvGrpSpPr>
          <p:nvPr/>
        </p:nvGrpSpPr>
        <p:grpSpPr bwMode="auto">
          <a:xfrm flipH="1">
            <a:off x="1169974" y="2101522"/>
            <a:ext cx="1310113" cy="1121410"/>
            <a:chOff x="4290" y="2115"/>
            <a:chExt cx="912" cy="816"/>
          </a:xfrm>
          <a:solidFill>
            <a:schemeClr val="tx1"/>
          </a:solidFill>
          <a:effectLst>
            <a:glow rad="139700">
              <a:schemeClr val="accent3">
                <a:satMod val="175000"/>
                <a:alpha val="40000"/>
              </a:schemeClr>
            </a:glow>
          </a:effectLst>
        </p:grpSpPr>
        <p:sp>
          <p:nvSpPr>
            <p:cNvPr id="8221" name="Freeform 52"/>
            <p:cNvSpPr>
              <a:spLocks/>
            </p:cNvSpPr>
            <p:nvPr/>
          </p:nvSpPr>
          <p:spPr bwMode="auto">
            <a:xfrm flipH="1">
              <a:off x="4290" y="2355"/>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grpFill/>
            <a:ln w="9525">
              <a:solidFill>
                <a:schemeClr val="tx1"/>
              </a:solidFill>
              <a:round/>
              <a:headEnd/>
              <a:tailEnd/>
            </a:ln>
          </p:spPr>
          <p:txBody>
            <a:bodyPr wrap="none" anchor="ctr"/>
            <a:lstStyle/>
            <a:p>
              <a:endParaRPr lang="en-US" dirty="0"/>
            </a:p>
          </p:txBody>
        </p:sp>
        <p:sp>
          <p:nvSpPr>
            <p:cNvPr id="8222" name="Freeform 53"/>
            <p:cNvSpPr>
              <a:spLocks/>
            </p:cNvSpPr>
            <p:nvPr/>
          </p:nvSpPr>
          <p:spPr bwMode="auto">
            <a:xfrm flipH="1">
              <a:off x="4498" y="2211"/>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grpFill/>
            <a:ln w="9525">
              <a:solidFill>
                <a:schemeClr val="tx1"/>
              </a:solidFill>
              <a:round/>
              <a:headEnd/>
              <a:tailEnd/>
            </a:ln>
          </p:spPr>
          <p:txBody>
            <a:bodyPr wrap="none" anchor="ctr"/>
            <a:lstStyle/>
            <a:p>
              <a:endParaRPr lang="en-US" dirty="0"/>
            </a:p>
          </p:txBody>
        </p:sp>
        <p:sp>
          <p:nvSpPr>
            <p:cNvPr id="8223" name="Freeform 54"/>
            <p:cNvSpPr>
              <a:spLocks/>
            </p:cNvSpPr>
            <p:nvPr/>
          </p:nvSpPr>
          <p:spPr bwMode="auto">
            <a:xfrm flipH="1">
              <a:off x="4722" y="2115"/>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grpFill/>
            <a:ln w="9525">
              <a:solidFill>
                <a:schemeClr val="tx1"/>
              </a:solidFill>
              <a:round/>
              <a:headEnd/>
              <a:tailEnd/>
            </a:ln>
          </p:spPr>
          <p:txBody>
            <a:bodyPr wrap="none" anchor="ctr"/>
            <a:lstStyle/>
            <a:p>
              <a:endParaRPr lang="en-US" dirty="0"/>
            </a:p>
          </p:txBody>
        </p:sp>
        <p:sp>
          <p:nvSpPr>
            <p:cNvPr id="8224" name="Freeform 55"/>
            <p:cNvSpPr>
              <a:spLocks/>
            </p:cNvSpPr>
            <p:nvPr/>
          </p:nvSpPr>
          <p:spPr bwMode="auto">
            <a:xfrm flipH="1">
              <a:off x="4338" y="2115"/>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8225" name="Freeform 56"/>
            <p:cNvSpPr>
              <a:spLocks/>
            </p:cNvSpPr>
            <p:nvPr/>
          </p:nvSpPr>
          <p:spPr bwMode="auto">
            <a:xfrm flipH="1">
              <a:off x="4626" y="2211"/>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8226" name="Freeform 57"/>
            <p:cNvSpPr>
              <a:spLocks/>
            </p:cNvSpPr>
            <p:nvPr/>
          </p:nvSpPr>
          <p:spPr bwMode="auto">
            <a:xfrm flipH="1">
              <a:off x="4338" y="2451"/>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8227" name="Freeform 58"/>
            <p:cNvSpPr>
              <a:spLocks/>
            </p:cNvSpPr>
            <p:nvPr/>
          </p:nvSpPr>
          <p:spPr bwMode="auto">
            <a:xfrm flipH="1">
              <a:off x="4626" y="2595"/>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grpFill/>
            <a:ln w="9525">
              <a:solidFill>
                <a:schemeClr val="tx1"/>
              </a:solidFill>
              <a:round/>
              <a:headEnd/>
              <a:tailEnd/>
            </a:ln>
          </p:spPr>
          <p:txBody>
            <a:bodyPr wrap="none" anchor="ctr"/>
            <a:lstStyle/>
            <a:p>
              <a:endParaRPr lang="en-US" dirty="0"/>
            </a:p>
          </p:txBody>
        </p:sp>
        <p:sp>
          <p:nvSpPr>
            <p:cNvPr id="8228" name="Freeform 59"/>
            <p:cNvSpPr>
              <a:spLocks/>
            </p:cNvSpPr>
            <p:nvPr/>
          </p:nvSpPr>
          <p:spPr bwMode="auto">
            <a:xfrm flipH="1">
              <a:off x="4818" y="2451"/>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grpFill/>
            <a:ln w="9525">
              <a:solidFill>
                <a:schemeClr val="tx1"/>
              </a:solidFill>
              <a:round/>
              <a:headEnd/>
              <a:tailEnd/>
            </a:ln>
          </p:spPr>
          <p:txBody>
            <a:bodyPr wrap="none" anchor="ctr"/>
            <a:lstStyle/>
            <a:p>
              <a:endParaRPr lang="en-US" dirty="0"/>
            </a:p>
          </p:txBody>
        </p:sp>
        <p:sp>
          <p:nvSpPr>
            <p:cNvPr id="8229" name="Freeform 60"/>
            <p:cNvSpPr>
              <a:spLocks/>
            </p:cNvSpPr>
            <p:nvPr/>
          </p:nvSpPr>
          <p:spPr bwMode="auto">
            <a:xfrm flipH="1">
              <a:off x="5010" y="2307"/>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grpFill/>
            <a:ln w="9525">
              <a:solidFill>
                <a:schemeClr val="tx1"/>
              </a:solidFill>
              <a:round/>
              <a:headEnd/>
              <a:tailEnd/>
            </a:ln>
          </p:spPr>
          <p:txBody>
            <a:bodyPr wrap="none" anchor="ctr"/>
            <a:lstStyle/>
            <a:p>
              <a:endParaRPr lang="en-US" dirty="0"/>
            </a:p>
          </p:txBody>
        </p:sp>
      </p:grpSp>
      <p:grpSp>
        <p:nvGrpSpPr>
          <p:cNvPr id="8209" name="Group 63"/>
          <p:cNvGrpSpPr>
            <a:grpSpLocks/>
          </p:cNvGrpSpPr>
          <p:nvPr/>
        </p:nvGrpSpPr>
        <p:grpSpPr bwMode="auto">
          <a:xfrm>
            <a:off x="6663913" y="2111047"/>
            <a:ext cx="1310113" cy="1121410"/>
            <a:chOff x="4290" y="2115"/>
            <a:chExt cx="912" cy="816"/>
          </a:xfrm>
          <a:solidFill>
            <a:schemeClr val="tx1"/>
          </a:solidFill>
          <a:effectLst>
            <a:glow rad="139700">
              <a:schemeClr val="accent3">
                <a:satMod val="175000"/>
                <a:alpha val="40000"/>
              </a:schemeClr>
            </a:glow>
          </a:effectLst>
        </p:grpSpPr>
        <p:sp>
          <p:nvSpPr>
            <p:cNvPr id="8210" name="Freeform 64"/>
            <p:cNvSpPr>
              <a:spLocks/>
            </p:cNvSpPr>
            <p:nvPr/>
          </p:nvSpPr>
          <p:spPr bwMode="auto">
            <a:xfrm flipH="1">
              <a:off x="4290" y="2355"/>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grpFill/>
            <a:ln w="9525">
              <a:solidFill>
                <a:schemeClr val="tx1"/>
              </a:solidFill>
              <a:round/>
              <a:headEnd/>
              <a:tailEnd/>
            </a:ln>
          </p:spPr>
          <p:txBody>
            <a:bodyPr wrap="none" anchor="ctr"/>
            <a:lstStyle/>
            <a:p>
              <a:endParaRPr lang="en-US" dirty="0"/>
            </a:p>
          </p:txBody>
        </p:sp>
        <p:sp>
          <p:nvSpPr>
            <p:cNvPr id="8211" name="Freeform 65"/>
            <p:cNvSpPr>
              <a:spLocks/>
            </p:cNvSpPr>
            <p:nvPr/>
          </p:nvSpPr>
          <p:spPr bwMode="auto">
            <a:xfrm flipH="1">
              <a:off x="4498" y="2211"/>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grpFill/>
            <a:ln w="9525">
              <a:solidFill>
                <a:schemeClr val="tx1"/>
              </a:solidFill>
              <a:round/>
              <a:headEnd/>
              <a:tailEnd/>
            </a:ln>
          </p:spPr>
          <p:txBody>
            <a:bodyPr wrap="none" anchor="ctr"/>
            <a:lstStyle/>
            <a:p>
              <a:endParaRPr lang="en-US" dirty="0"/>
            </a:p>
          </p:txBody>
        </p:sp>
        <p:sp>
          <p:nvSpPr>
            <p:cNvPr id="8212" name="Freeform 66"/>
            <p:cNvSpPr>
              <a:spLocks/>
            </p:cNvSpPr>
            <p:nvPr/>
          </p:nvSpPr>
          <p:spPr bwMode="auto">
            <a:xfrm flipH="1">
              <a:off x="4722" y="2115"/>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grpFill/>
            <a:ln w="9525">
              <a:solidFill>
                <a:schemeClr val="tx1"/>
              </a:solidFill>
              <a:round/>
              <a:headEnd/>
              <a:tailEnd/>
            </a:ln>
          </p:spPr>
          <p:txBody>
            <a:bodyPr wrap="none" anchor="ctr"/>
            <a:lstStyle/>
            <a:p>
              <a:endParaRPr lang="en-US" dirty="0"/>
            </a:p>
          </p:txBody>
        </p:sp>
        <p:sp>
          <p:nvSpPr>
            <p:cNvPr id="8213" name="Freeform 67"/>
            <p:cNvSpPr>
              <a:spLocks/>
            </p:cNvSpPr>
            <p:nvPr/>
          </p:nvSpPr>
          <p:spPr bwMode="auto">
            <a:xfrm flipH="1">
              <a:off x="4338" y="2115"/>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7030A0"/>
            </a:solidFill>
            <a:ln w="38100">
              <a:solidFill>
                <a:schemeClr val="tx1"/>
              </a:solidFill>
              <a:round/>
              <a:headEnd/>
              <a:tailEnd/>
            </a:ln>
          </p:spPr>
          <p:txBody>
            <a:bodyPr wrap="none" anchor="ctr"/>
            <a:lstStyle/>
            <a:p>
              <a:endParaRPr lang="en-US" dirty="0"/>
            </a:p>
          </p:txBody>
        </p:sp>
        <p:sp>
          <p:nvSpPr>
            <p:cNvPr id="8214" name="Freeform 68"/>
            <p:cNvSpPr>
              <a:spLocks/>
            </p:cNvSpPr>
            <p:nvPr/>
          </p:nvSpPr>
          <p:spPr bwMode="auto">
            <a:xfrm flipH="1">
              <a:off x="4626" y="2211"/>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7030A0"/>
            </a:solidFill>
            <a:ln w="38100">
              <a:solidFill>
                <a:schemeClr val="tx1"/>
              </a:solidFill>
              <a:round/>
              <a:headEnd/>
              <a:tailEnd/>
            </a:ln>
          </p:spPr>
          <p:txBody>
            <a:bodyPr wrap="none" anchor="ctr"/>
            <a:lstStyle/>
            <a:p>
              <a:endParaRPr lang="en-US" dirty="0"/>
            </a:p>
          </p:txBody>
        </p:sp>
        <p:sp>
          <p:nvSpPr>
            <p:cNvPr id="8215" name="Freeform 69"/>
            <p:cNvSpPr>
              <a:spLocks/>
            </p:cNvSpPr>
            <p:nvPr/>
          </p:nvSpPr>
          <p:spPr bwMode="auto">
            <a:xfrm flipH="1">
              <a:off x="4338" y="2451"/>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7030A0"/>
            </a:solidFill>
            <a:ln w="38100">
              <a:solidFill>
                <a:schemeClr val="tx1"/>
              </a:solidFill>
              <a:round/>
              <a:headEnd/>
              <a:tailEnd/>
            </a:ln>
          </p:spPr>
          <p:txBody>
            <a:bodyPr wrap="none" anchor="ctr"/>
            <a:lstStyle/>
            <a:p>
              <a:endParaRPr lang="en-US" dirty="0"/>
            </a:p>
          </p:txBody>
        </p:sp>
        <p:sp>
          <p:nvSpPr>
            <p:cNvPr id="8216" name="Freeform 70"/>
            <p:cNvSpPr>
              <a:spLocks/>
            </p:cNvSpPr>
            <p:nvPr/>
          </p:nvSpPr>
          <p:spPr bwMode="auto">
            <a:xfrm flipH="1">
              <a:off x="4626" y="2595"/>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grpFill/>
            <a:ln w="9525">
              <a:solidFill>
                <a:schemeClr val="tx1"/>
              </a:solidFill>
              <a:round/>
              <a:headEnd/>
              <a:tailEnd/>
            </a:ln>
          </p:spPr>
          <p:txBody>
            <a:bodyPr wrap="none" anchor="ctr"/>
            <a:lstStyle/>
            <a:p>
              <a:endParaRPr lang="en-US" dirty="0"/>
            </a:p>
          </p:txBody>
        </p:sp>
        <p:sp>
          <p:nvSpPr>
            <p:cNvPr id="8217" name="Freeform 71"/>
            <p:cNvSpPr>
              <a:spLocks/>
            </p:cNvSpPr>
            <p:nvPr/>
          </p:nvSpPr>
          <p:spPr bwMode="auto">
            <a:xfrm flipH="1">
              <a:off x="4818" y="2451"/>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grpFill/>
            <a:ln w="9525">
              <a:solidFill>
                <a:schemeClr val="tx1"/>
              </a:solidFill>
              <a:round/>
              <a:headEnd/>
              <a:tailEnd/>
            </a:ln>
          </p:spPr>
          <p:txBody>
            <a:bodyPr wrap="none" anchor="ctr"/>
            <a:lstStyle/>
            <a:p>
              <a:endParaRPr lang="en-US" dirty="0"/>
            </a:p>
          </p:txBody>
        </p:sp>
        <p:sp>
          <p:nvSpPr>
            <p:cNvPr id="8218" name="Freeform 72"/>
            <p:cNvSpPr>
              <a:spLocks/>
            </p:cNvSpPr>
            <p:nvPr/>
          </p:nvSpPr>
          <p:spPr bwMode="auto">
            <a:xfrm flipH="1">
              <a:off x="5010" y="2307"/>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grpFill/>
            <a:ln w="9525">
              <a:solidFill>
                <a:schemeClr val="tx1"/>
              </a:solidFill>
              <a:round/>
              <a:headEnd/>
              <a:tailEnd/>
            </a:ln>
          </p:spPr>
          <p:txBody>
            <a:bodyPr wrap="none" anchor="ctr"/>
            <a:lstStyle/>
            <a:p>
              <a:endParaRPr lang="en-US" dirty="0"/>
            </a:p>
          </p:txBody>
        </p:sp>
      </p:grpSp>
      <p:sp>
        <p:nvSpPr>
          <p:cNvPr id="8206" name="Freeform 75"/>
          <p:cNvSpPr>
            <a:spLocks/>
          </p:cNvSpPr>
          <p:nvPr/>
        </p:nvSpPr>
        <p:spPr bwMode="auto">
          <a:xfrm rot="21014026" flipH="1">
            <a:off x="2787650" y="2735263"/>
            <a:ext cx="700088" cy="636587"/>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p>
        </p:txBody>
      </p:sp>
      <p:sp>
        <p:nvSpPr>
          <p:cNvPr id="8207" name="Freeform 76"/>
          <p:cNvSpPr>
            <a:spLocks/>
          </p:cNvSpPr>
          <p:nvPr/>
        </p:nvSpPr>
        <p:spPr bwMode="auto">
          <a:xfrm rot="585974">
            <a:off x="5619750" y="2722563"/>
            <a:ext cx="700088" cy="636587"/>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p>
        </p:txBody>
      </p:sp>
      <p:sp>
        <p:nvSpPr>
          <p:cNvPr id="38" name="Footer Placeholder 37"/>
          <p:cNvSpPr>
            <a:spLocks noGrp="1"/>
          </p:cNvSpPr>
          <p:nvPr>
            <p:ph type="ftr" sz="quarter" idx="10"/>
          </p:nvPr>
        </p:nvSpPr>
        <p:spPr/>
        <p:txBody>
          <a:bodyPr/>
          <a:lstStyle/>
          <a:p>
            <a:pPr>
              <a:defRPr/>
            </a:pPr>
            <a:r>
              <a:rPr lang="en-US" dirty="0"/>
              <a:t>Art of Multiprocessor Programming</a:t>
            </a:r>
          </a:p>
        </p:txBody>
      </p:sp>
      <p:sp>
        <p:nvSpPr>
          <p:cNvPr id="7" name="TextBox 6">
            <a:extLst>
              <a:ext uri="{FF2B5EF4-FFF2-40B4-BE49-F238E27FC236}">
                <a16:creationId xmlns:a16="http://schemas.microsoft.com/office/drawing/2014/main" id="{053DFF11-FD36-1B89-1CE3-5A8DA6D51D6D}"/>
              </a:ext>
            </a:extLst>
          </p:cNvPr>
          <p:cNvSpPr txBox="1"/>
          <p:nvPr/>
        </p:nvSpPr>
        <p:spPr bwMode="auto">
          <a:xfrm>
            <a:off x="941307" y="4052606"/>
            <a:ext cx="7772400"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Mathematical model of </a:t>
            </a:r>
            <a:r>
              <a:rPr lang="en-US" sz="2800" i="1" dirty="0">
                <a:solidFill>
                  <a:schemeClr val="bg1"/>
                </a:solidFill>
              </a:rPr>
              <a:t>concurrent</a:t>
            </a:r>
            <a:r>
              <a:rPr lang="en-US" sz="2800" i="1" dirty="0">
                <a:solidFill>
                  <a:srgbClr val="FFFF00"/>
                </a:solidFill>
              </a:rPr>
              <a:t> </a:t>
            </a:r>
            <a:r>
              <a:rPr lang="en-US" sz="2800" dirty="0">
                <a:solidFill>
                  <a:srgbClr val="FFFF00"/>
                </a:solidFill>
              </a:rPr>
              <a:t>computation</a:t>
            </a:r>
            <a:endParaRPr lang="en-US" sz="2800" i="1" dirty="0">
              <a:solidFill>
                <a:srgbClr val="FFFF00"/>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80F9B149-951B-76C9-6463-DEB8D0A549F2}"/>
              </a:ext>
            </a:extLst>
          </p:cNvPr>
          <p:cNvSpPr txBox="1"/>
          <p:nvPr/>
        </p:nvSpPr>
        <p:spPr bwMode="auto">
          <a:xfrm>
            <a:off x="914400" y="5351790"/>
            <a:ext cx="467461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Efficiency (mostly) irrelevant</a:t>
            </a:r>
            <a:endParaRPr lang="en-US" sz="2800" dirty="0">
              <a:solidFill>
                <a:srgbClr val="FFFF00"/>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BB711AF-0D1F-5301-BCE6-F60056110946}"/>
              </a:ext>
            </a:extLst>
          </p:cNvPr>
          <p:cNvSpPr txBox="1"/>
          <p:nvPr/>
        </p:nvSpPr>
        <p:spPr bwMode="auto">
          <a:xfrm>
            <a:off x="914401" y="4702198"/>
            <a:ext cx="7467599"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What is (and is not) </a:t>
            </a:r>
            <a:r>
              <a:rPr lang="en-US" sz="2800" i="1" dirty="0">
                <a:solidFill>
                  <a:schemeClr val="bg1"/>
                </a:solidFill>
              </a:rPr>
              <a:t>concurrently</a:t>
            </a:r>
            <a:r>
              <a:rPr lang="en-US" sz="2800" i="1" dirty="0">
                <a:solidFill>
                  <a:srgbClr val="FFC000"/>
                </a:solidFill>
              </a:rPr>
              <a:t> </a:t>
            </a:r>
            <a:r>
              <a:rPr lang="en-US" sz="2800" dirty="0">
                <a:solidFill>
                  <a:srgbClr val="FFFF00"/>
                </a:solidFill>
              </a:rPr>
              <a:t>computable</a:t>
            </a:r>
            <a:endParaRPr lang="en-US" sz="2800" dirty="0">
              <a:solidFill>
                <a:srgbClr val="FFFF00"/>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198"/>
                                        </p:tgtEl>
                                      </p:cBhvr>
                                    </p:animEffect>
                                    <p:set>
                                      <p:cBhvr>
                                        <p:cTn id="7" dur="1" fill="hold">
                                          <p:stCondLst>
                                            <p:cond delay="499"/>
                                          </p:stCondLst>
                                        </p:cTn>
                                        <p:tgtEl>
                                          <p:spTgt spid="8198"/>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8199"/>
                                        </p:tgtEl>
                                      </p:cBhvr>
                                    </p:animEffect>
                                    <p:set>
                                      <p:cBhvr>
                                        <p:cTn id="10" dur="1" fill="hold">
                                          <p:stCondLst>
                                            <p:cond delay="499"/>
                                          </p:stCondLst>
                                        </p:cTn>
                                        <p:tgtEl>
                                          <p:spTgt spid="8199"/>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8220"/>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0"/>
                                          </p:stCondLst>
                                        </p:cTn>
                                        <p:tgtEl>
                                          <p:spTgt spid="82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DB40B0F5-DB5F-4E0E-8BBE-304979BBE1F3}" type="slidenum">
              <a:rPr lang="x-none" sz="1400">
                <a:solidFill>
                  <a:srgbClr val="FFFF00"/>
                </a:solidFill>
                <a:latin typeface="Arial" pitchFamily="34" charset="0"/>
                <a:cs typeface="Arial" charset="0"/>
              </a:rPr>
              <a:pPr algn="r" eaLnBrk="0" hangingPunct="0"/>
              <a:t>7</a:t>
            </a:fld>
            <a:endParaRPr lang="en-US" sz="1400" dirty="0">
              <a:solidFill>
                <a:srgbClr val="FFFF00"/>
              </a:solidFill>
              <a:latin typeface="Arial" pitchFamily="34" charset="0"/>
              <a:cs typeface="Arial" charset="0"/>
            </a:endParaRPr>
          </a:p>
        </p:txBody>
      </p:sp>
      <p:sp>
        <p:nvSpPr>
          <p:cNvPr id="9220" name="Rectangle 2"/>
          <p:cNvSpPr>
            <a:spLocks noGrp="1" noChangeArrowheads="1"/>
          </p:cNvSpPr>
          <p:nvPr>
            <p:ph type="title" idx="4294967295"/>
          </p:nvPr>
        </p:nvSpPr>
        <p:spPr/>
        <p:txBody>
          <a:bodyPr/>
          <a:lstStyle/>
          <a:p>
            <a:pPr eaLnBrk="1" hangingPunct="1"/>
            <a:r>
              <a:rPr lang="en-US" sz="4000" dirty="0">
                <a:cs typeface="Arial" charset="0"/>
              </a:rPr>
              <a:t>Foundations of Shared Memory </a:t>
            </a:r>
          </a:p>
        </p:txBody>
      </p:sp>
      <p:sp>
        <p:nvSpPr>
          <p:cNvPr id="641027" name="Text Box 3"/>
          <p:cNvSpPr txBox="1">
            <a:spLocks noChangeArrowheads="1"/>
          </p:cNvSpPr>
          <p:nvPr/>
        </p:nvSpPr>
        <p:spPr bwMode="auto">
          <a:xfrm>
            <a:off x="1039813" y="1981200"/>
            <a:ext cx="7064375" cy="1077218"/>
          </a:xfrm>
          <a:prstGeom prst="rect">
            <a:avLst/>
          </a:prstGeom>
          <a:solidFill>
            <a:schemeClr val="tx1"/>
          </a:solidFill>
          <a:ln w="76200">
            <a:solidFill>
              <a:srgbClr val="0000FF"/>
            </a:solidFill>
            <a:miter lim="800000"/>
            <a:headEnd/>
            <a:tailEnd/>
          </a:ln>
          <a:effectLst/>
        </p:spPr>
        <p:txBody>
          <a:bodyPr>
            <a:spAutoFit/>
          </a:bodyPr>
          <a:lstStyle/>
          <a:p>
            <a:pPr algn="ctr" eaLnBrk="0" hangingPunct="0">
              <a:defRPr/>
            </a:pPr>
            <a:r>
              <a:rPr lang="en-US" sz="3200" dirty="0">
                <a:solidFill>
                  <a:srgbClr val="FFFF00"/>
                </a:solidFill>
                <a:latin typeface="Arial" pitchFamily="34" charset="0"/>
                <a:cs typeface="Courier New" pitchFamily="49" charset="0"/>
              </a:rPr>
              <a:t>To understand modern multicores we need to ask some basic questions …</a:t>
            </a:r>
          </a:p>
        </p:txBody>
      </p:sp>
      <p:sp>
        <p:nvSpPr>
          <p:cNvPr id="641029" name="Text Box 5"/>
          <p:cNvSpPr txBox="1">
            <a:spLocks noChangeArrowheads="1"/>
          </p:cNvSpPr>
          <p:nvPr/>
        </p:nvSpPr>
        <p:spPr bwMode="auto">
          <a:xfrm>
            <a:off x="4118384" y="5154407"/>
            <a:ext cx="946573" cy="338554"/>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lgn="ctr" eaLnBrk="0" hangingPunct="0">
              <a:spcBef>
                <a:spcPct val="50000"/>
              </a:spcBef>
              <a:defRPr/>
            </a:pPr>
            <a:r>
              <a:rPr lang="en-US" sz="1600" dirty="0">
                <a:latin typeface="Arial" pitchFamily="34" charset="0"/>
                <a:cs typeface="Courier New" pitchFamily="49" charset="0"/>
              </a:rPr>
              <a:t>memory</a:t>
            </a:r>
          </a:p>
        </p:txBody>
      </p:sp>
      <p:grpSp>
        <p:nvGrpSpPr>
          <p:cNvPr id="9240" name="Group 8"/>
          <p:cNvGrpSpPr>
            <a:grpSpLocks/>
          </p:cNvGrpSpPr>
          <p:nvPr/>
        </p:nvGrpSpPr>
        <p:grpSpPr bwMode="auto">
          <a:xfrm flipH="1">
            <a:off x="2051511" y="4449291"/>
            <a:ext cx="959885" cy="821656"/>
            <a:chOff x="4290" y="2115"/>
            <a:chExt cx="912" cy="816"/>
          </a:xfrm>
          <a:effectLst>
            <a:glow rad="139700">
              <a:schemeClr val="accent3">
                <a:satMod val="175000"/>
                <a:alpha val="40000"/>
              </a:schemeClr>
            </a:glow>
          </a:effectLst>
        </p:grpSpPr>
        <p:sp>
          <p:nvSpPr>
            <p:cNvPr id="9241" name="Freeform 9"/>
            <p:cNvSpPr>
              <a:spLocks/>
            </p:cNvSpPr>
            <p:nvPr/>
          </p:nvSpPr>
          <p:spPr bwMode="auto">
            <a:xfrm flipH="1">
              <a:off x="4290" y="2355"/>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242" name="Freeform 10"/>
            <p:cNvSpPr>
              <a:spLocks/>
            </p:cNvSpPr>
            <p:nvPr/>
          </p:nvSpPr>
          <p:spPr bwMode="auto">
            <a:xfrm flipH="1">
              <a:off x="4498" y="2211"/>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243" name="Freeform 11"/>
            <p:cNvSpPr>
              <a:spLocks/>
            </p:cNvSpPr>
            <p:nvPr/>
          </p:nvSpPr>
          <p:spPr bwMode="auto">
            <a:xfrm flipH="1">
              <a:off x="4722" y="2115"/>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244" name="Freeform 12"/>
            <p:cNvSpPr>
              <a:spLocks/>
            </p:cNvSpPr>
            <p:nvPr/>
          </p:nvSpPr>
          <p:spPr bwMode="auto">
            <a:xfrm flipH="1">
              <a:off x="4338" y="2115"/>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9245" name="Freeform 13"/>
            <p:cNvSpPr>
              <a:spLocks/>
            </p:cNvSpPr>
            <p:nvPr/>
          </p:nvSpPr>
          <p:spPr bwMode="auto">
            <a:xfrm flipH="1">
              <a:off x="4626" y="2211"/>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9246" name="Freeform 14"/>
            <p:cNvSpPr>
              <a:spLocks/>
            </p:cNvSpPr>
            <p:nvPr/>
          </p:nvSpPr>
          <p:spPr bwMode="auto">
            <a:xfrm flipH="1">
              <a:off x="4338" y="2451"/>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9247" name="Freeform 15"/>
            <p:cNvSpPr>
              <a:spLocks/>
            </p:cNvSpPr>
            <p:nvPr/>
          </p:nvSpPr>
          <p:spPr bwMode="auto">
            <a:xfrm flipH="1">
              <a:off x="4626" y="2595"/>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9248" name="Freeform 16"/>
            <p:cNvSpPr>
              <a:spLocks/>
            </p:cNvSpPr>
            <p:nvPr/>
          </p:nvSpPr>
          <p:spPr bwMode="auto">
            <a:xfrm flipH="1">
              <a:off x="4818" y="2451"/>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9249" name="Freeform 17"/>
            <p:cNvSpPr>
              <a:spLocks/>
            </p:cNvSpPr>
            <p:nvPr/>
          </p:nvSpPr>
          <p:spPr bwMode="auto">
            <a:xfrm flipH="1">
              <a:off x="5010" y="2307"/>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grpSp>
        <p:nvGrpSpPr>
          <p:cNvPr id="9229" name="Group 20"/>
          <p:cNvGrpSpPr>
            <a:grpSpLocks/>
          </p:cNvGrpSpPr>
          <p:nvPr/>
        </p:nvGrpSpPr>
        <p:grpSpPr bwMode="auto">
          <a:xfrm>
            <a:off x="6132604" y="4449291"/>
            <a:ext cx="959885" cy="821656"/>
            <a:chOff x="4290" y="2115"/>
            <a:chExt cx="912" cy="816"/>
          </a:xfrm>
          <a:effectLst>
            <a:glow rad="139700">
              <a:schemeClr val="accent3">
                <a:satMod val="175000"/>
                <a:alpha val="40000"/>
              </a:schemeClr>
            </a:glow>
          </a:effectLst>
        </p:grpSpPr>
        <p:sp>
          <p:nvSpPr>
            <p:cNvPr id="9230" name="Freeform 21"/>
            <p:cNvSpPr>
              <a:spLocks/>
            </p:cNvSpPr>
            <p:nvPr/>
          </p:nvSpPr>
          <p:spPr bwMode="auto">
            <a:xfrm flipH="1">
              <a:off x="4290" y="2355"/>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231" name="Freeform 22"/>
            <p:cNvSpPr>
              <a:spLocks/>
            </p:cNvSpPr>
            <p:nvPr/>
          </p:nvSpPr>
          <p:spPr bwMode="auto">
            <a:xfrm flipH="1">
              <a:off x="4498" y="2211"/>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232" name="Freeform 23"/>
            <p:cNvSpPr>
              <a:spLocks/>
            </p:cNvSpPr>
            <p:nvPr/>
          </p:nvSpPr>
          <p:spPr bwMode="auto">
            <a:xfrm flipH="1">
              <a:off x="4722" y="2115"/>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233" name="Freeform 24"/>
            <p:cNvSpPr>
              <a:spLocks/>
            </p:cNvSpPr>
            <p:nvPr/>
          </p:nvSpPr>
          <p:spPr bwMode="auto">
            <a:xfrm flipH="1">
              <a:off x="4338" y="2115"/>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3300"/>
            </a:solidFill>
            <a:ln w="38100">
              <a:solidFill>
                <a:schemeClr val="tx1"/>
              </a:solidFill>
              <a:round/>
              <a:headEnd/>
              <a:tailEnd/>
            </a:ln>
          </p:spPr>
          <p:txBody>
            <a:bodyPr wrap="none" anchor="ctr"/>
            <a:lstStyle/>
            <a:p>
              <a:endParaRPr lang="en-US" dirty="0"/>
            </a:p>
          </p:txBody>
        </p:sp>
        <p:sp>
          <p:nvSpPr>
            <p:cNvPr id="9234" name="Freeform 25"/>
            <p:cNvSpPr>
              <a:spLocks/>
            </p:cNvSpPr>
            <p:nvPr/>
          </p:nvSpPr>
          <p:spPr bwMode="auto">
            <a:xfrm flipH="1">
              <a:off x="4626" y="2211"/>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3300"/>
            </a:solidFill>
            <a:ln w="38100">
              <a:solidFill>
                <a:schemeClr val="tx1"/>
              </a:solidFill>
              <a:round/>
              <a:headEnd/>
              <a:tailEnd/>
            </a:ln>
          </p:spPr>
          <p:txBody>
            <a:bodyPr wrap="none" anchor="ctr"/>
            <a:lstStyle/>
            <a:p>
              <a:endParaRPr lang="en-US" dirty="0"/>
            </a:p>
          </p:txBody>
        </p:sp>
        <p:sp>
          <p:nvSpPr>
            <p:cNvPr id="9235" name="Freeform 26"/>
            <p:cNvSpPr>
              <a:spLocks/>
            </p:cNvSpPr>
            <p:nvPr/>
          </p:nvSpPr>
          <p:spPr bwMode="auto">
            <a:xfrm flipH="1">
              <a:off x="4338" y="2451"/>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3300"/>
            </a:solidFill>
            <a:ln w="38100">
              <a:solidFill>
                <a:schemeClr val="tx1"/>
              </a:solidFill>
              <a:round/>
              <a:headEnd/>
              <a:tailEnd/>
            </a:ln>
          </p:spPr>
          <p:txBody>
            <a:bodyPr wrap="none" anchor="ctr"/>
            <a:lstStyle/>
            <a:p>
              <a:endParaRPr lang="en-US" dirty="0"/>
            </a:p>
          </p:txBody>
        </p:sp>
        <p:sp>
          <p:nvSpPr>
            <p:cNvPr id="9236" name="Freeform 27"/>
            <p:cNvSpPr>
              <a:spLocks/>
            </p:cNvSpPr>
            <p:nvPr/>
          </p:nvSpPr>
          <p:spPr bwMode="auto">
            <a:xfrm flipH="1">
              <a:off x="4626" y="2595"/>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9237" name="Freeform 28"/>
            <p:cNvSpPr>
              <a:spLocks/>
            </p:cNvSpPr>
            <p:nvPr/>
          </p:nvSpPr>
          <p:spPr bwMode="auto">
            <a:xfrm flipH="1">
              <a:off x="4818" y="2451"/>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9238" name="Freeform 29"/>
            <p:cNvSpPr>
              <a:spLocks/>
            </p:cNvSpPr>
            <p:nvPr/>
          </p:nvSpPr>
          <p:spPr bwMode="auto">
            <a:xfrm flipH="1">
              <a:off x="5010" y="2307"/>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9226" name="Freeform 30"/>
          <p:cNvSpPr>
            <a:spLocks/>
          </p:cNvSpPr>
          <p:nvPr/>
        </p:nvSpPr>
        <p:spPr bwMode="auto">
          <a:xfrm rot="21014026" flipH="1">
            <a:off x="3292569" y="4906654"/>
            <a:ext cx="512935" cy="466427"/>
          </a:xfrm>
          <a:custGeom>
            <a:avLst/>
            <a:gdLst>
              <a:gd name="T0" fmla="*/ 0 w 528"/>
              <a:gd name="T1" fmla="*/ 46 h 480"/>
              <a:gd name="T2" fmla="*/ 23 w 528"/>
              <a:gd name="T3" fmla="*/ 23 h 480"/>
              <a:gd name="T4" fmla="*/ 0 w 528"/>
              <a:gd name="T5" fmla="*/ 23 h 480"/>
              <a:gd name="T6" fmla="*/ 51 w 528"/>
              <a:gd name="T7" fmla="*/ 0 h 480"/>
              <a:gd name="T8" fmla="*/ 28 w 528"/>
              <a:gd name="T9" fmla="*/ 19 h 480"/>
              <a:gd name="T10" fmla="*/ 41 w 528"/>
              <a:gd name="T11" fmla="*/ 19 h 480"/>
              <a:gd name="T12" fmla="*/ 0 w 528"/>
              <a:gd name="T13" fmla="*/ 46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p>
        </p:txBody>
      </p:sp>
      <p:sp>
        <p:nvSpPr>
          <p:cNvPr id="9227" name="Freeform 31"/>
          <p:cNvSpPr>
            <a:spLocks/>
          </p:cNvSpPr>
          <p:nvPr/>
        </p:nvSpPr>
        <p:spPr bwMode="auto">
          <a:xfrm rot="585974">
            <a:off x="5367573" y="4897348"/>
            <a:ext cx="512935" cy="466427"/>
          </a:xfrm>
          <a:custGeom>
            <a:avLst/>
            <a:gdLst>
              <a:gd name="T0" fmla="*/ 0 w 528"/>
              <a:gd name="T1" fmla="*/ 46 h 480"/>
              <a:gd name="T2" fmla="*/ 23 w 528"/>
              <a:gd name="T3" fmla="*/ 23 h 480"/>
              <a:gd name="T4" fmla="*/ 0 w 528"/>
              <a:gd name="T5" fmla="*/ 23 h 480"/>
              <a:gd name="T6" fmla="*/ 51 w 528"/>
              <a:gd name="T7" fmla="*/ 0 h 480"/>
              <a:gd name="T8" fmla="*/ 28 w 528"/>
              <a:gd name="T9" fmla="*/ 19 h 480"/>
              <a:gd name="T10" fmla="*/ 41 w 528"/>
              <a:gd name="T11" fmla="*/ 19 h 480"/>
              <a:gd name="T12" fmla="*/ 0 w 528"/>
              <a:gd name="T13" fmla="*/ 46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p>
        </p:txBody>
      </p:sp>
      <p:sp>
        <p:nvSpPr>
          <p:cNvPr id="34" name="Footer Placeholder 33"/>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DB40B0F5-DB5F-4E0E-8BBE-304979BBE1F3}" type="slidenum">
              <a:rPr lang="x-none" sz="1400">
                <a:solidFill>
                  <a:srgbClr val="FFFF00"/>
                </a:solidFill>
                <a:latin typeface="Arial" pitchFamily="34" charset="0"/>
                <a:cs typeface="Arial" charset="0"/>
              </a:rPr>
              <a:pPr algn="r" eaLnBrk="0" hangingPunct="0"/>
              <a:t>8</a:t>
            </a:fld>
            <a:endParaRPr lang="en-US" sz="1400" dirty="0">
              <a:solidFill>
                <a:srgbClr val="FFFF00"/>
              </a:solidFill>
              <a:latin typeface="Arial" pitchFamily="34" charset="0"/>
              <a:cs typeface="Arial" charset="0"/>
            </a:endParaRPr>
          </a:p>
        </p:txBody>
      </p:sp>
      <p:sp>
        <p:nvSpPr>
          <p:cNvPr id="9220" name="Rectangle 2"/>
          <p:cNvSpPr>
            <a:spLocks noGrp="1" noChangeArrowheads="1"/>
          </p:cNvSpPr>
          <p:nvPr>
            <p:ph type="title" idx="4294967295"/>
          </p:nvPr>
        </p:nvSpPr>
        <p:spPr/>
        <p:txBody>
          <a:bodyPr/>
          <a:lstStyle/>
          <a:p>
            <a:pPr eaLnBrk="1" hangingPunct="1"/>
            <a:r>
              <a:rPr lang="en-US" sz="4000" dirty="0">
                <a:cs typeface="Arial" charset="0"/>
              </a:rPr>
              <a:t>Foundations of Shared Memory </a:t>
            </a:r>
          </a:p>
        </p:txBody>
      </p:sp>
      <p:sp>
        <p:nvSpPr>
          <p:cNvPr id="641027" name="Text Box 3"/>
          <p:cNvSpPr txBox="1">
            <a:spLocks noChangeArrowheads="1"/>
          </p:cNvSpPr>
          <p:nvPr/>
        </p:nvSpPr>
        <p:spPr bwMode="auto">
          <a:xfrm>
            <a:off x="1039813" y="1981200"/>
            <a:ext cx="7064375" cy="1077218"/>
          </a:xfrm>
          <a:prstGeom prst="rect">
            <a:avLst/>
          </a:prstGeom>
          <a:solidFill>
            <a:schemeClr val="tx1"/>
          </a:solidFill>
          <a:ln w="76200">
            <a:solidFill>
              <a:srgbClr val="0000FF"/>
            </a:solidFill>
            <a:miter lim="800000"/>
            <a:headEnd/>
            <a:tailEnd/>
          </a:ln>
          <a:effectLst/>
        </p:spPr>
        <p:txBody>
          <a:bodyPr>
            <a:spAutoFit/>
          </a:bodyPr>
          <a:lstStyle/>
          <a:p>
            <a:pPr algn="ctr" eaLnBrk="0" hangingPunct="0">
              <a:defRPr/>
            </a:pPr>
            <a:r>
              <a:rPr lang="en-US" sz="3200" dirty="0">
                <a:solidFill>
                  <a:srgbClr val="FFFF00"/>
                </a:solidFill>
                <a:latin typeface="Arial" pitchFamily="34" charset="0"/>
                <a:cs typeface="Courier New" pitchFamily="49" charset="0"/>
              </a:rPr>
              <a:t>To understand modern multicores we need to ask some basic questions …</a:t>
            </a:r>
          </a:p>
        </p:txBody>
      </p:sp>
      <p:sp>
        <p:nvSpPr>
          <p:cNvPr id="641029" name="Text Box 5"/>
          <p:cNvSpPr txBox="1">
            <a:spLocks noChangeArrowheads="1"/>
          </p:cNvSpPr>
          <p:nvPr/>
        </p:nvSpPr>
        <p:spPr bwMode="auto">
          <a:xfrm>
            <a:off x="4118384" y="5154407"/>
            <a:ext cx="946573" cy="338554"/>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lgn="ctr" eaLnBrk="0" hangingPunct="0">
              <a:spcBef>
                <a:spcPct val="50000"/>
              </a:spcBef>
              <a:defRPr/>
            </a:pPr>
            <a:r>
              <a:rPr lang="en-US" sz="1600" dirty="0">
                <a:latin typeface="Arial" pitchFamily="34" charset="0"/>
                <a:cs typeface="Courier New" pitchFamily="49" charset="0"/>
              </a:rPr>
              <a:t>memory</a:t>
            </a:r>
          </a:p>
        </p:txBody>
      </p:sp>
      <p:sp>
        <p:nvSpPr>
          <p:cNvPr id="9226" name="Freeform 30"/>
          <p:cNvSpPr>
            <a:spLocks/>
          </p:cNvSpPr>
          <p:nvPr/>
        </p:nvSpPr>
        <p:spPr bwMode="auto">
          <a:xfrm rot="21014026" flipH="1">
            <a:off x="3292569" y="4906654"/>
            <a:ext cx="512935" cy="466427"/>
          </a:xfrm>
          <a:custGeom>
            <a:avLst/>
            <a:gdLst>
              <a:gd name="T0" fmla="*/ 0 w 528"/>
              <a:gd name="T1" fmla="*/ 46 h 480"/>
              <a:gd name="T2" fmla="*/ 23 w 528"/>
              <a:gd name="T3" fmla="*/ 23 h 480"/>
              <a:gd name="T4" fmla="*/ 0 w 528"/>
              <a:gd name="T5" fmla="*/ 23 h 480"/>
              <a:gd name="T6" fmla="*/ 51 w 528"/>
              <a:gd name="T7" fmla="*/ 0 h 480"/>
              <a:gd name="T8" fmla="*/ 28 w 528"/>
              <a:gd name="T9" fmla="*/ 19 h 480"/>
              <a:gd name="T10" fmla="*/ 41 w 528"/>
              <a:gd name="T11" fmla="*/ 19 h 480"/>
              <a:gd name="T12" fmla="*/ 0 w 528"/>
              <a:gd name="T13" fmla="*/ 46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p>
        </p:txBody>
      </p:sp>
      <p:sp>
        <p:nvSpPr>
          <p:cNvPr id="9227" name="Freeform 31"/>
          <p:cNvSpPr>
            <a:spLocks/>
          </p:cNvSpPr>
          <p:nvPr/>
        </p:nvSpPr>
        <p:spPr bwMode="auto">
          <a:xfrm rot="585974">
            <a:off x="5367573" y="4897348"/>
            <a:ext cx="512935" cy="466427"/>
          </a:xfrm>
          <a:custGeom>
            <a:avLst/>
            <a:gdLst>
              <a:gd name="T0" fmla="*/ 0 w 528"/>
              <a:gd name="T1" fmla="*/ 46 h 480"/>
              <a:gd name="T2" fmla="*/ 23 w 528"/>
              <a:gd name="T3" fmla="*/ 23 h 480"/>
              <a:gd name="T4" fmla="*/ 0 w 528"/>
              <a:gd name="T5" fmla="*/ 23 h 480"/>
              <a:gd name="T6" fmla="*/ 51 w 528"/>
              <a:gd name="T7" fmla="*/ 0 h 480"/>
              <a:gd name="T8" fmla="*/ 28 w 528"/>
              <a:gd name="T9" fmla="*/ 19 h 480"/>
              <a:gd name="T10" fmla="*/ 41 w 528"/>
              <a:gd name="T11" fmla="*/ 19 h 480"/>
              <a:gd name="T12" fmla="*/ 0 w 528"/>
              <a:gd name="T13" fmla="*/ 46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p>
        </p:txBody>
      </p:sp>
      <p:sp>
        <p:nvSpPr>
          <p:cNvPr id="34" name="Footer Placeholder 33"/>
          <p:cNvSpPr>
            <a:spLocks noGrp="1"/>
          </p:cNvSpPr>
          <p:nvPr>
            <p:ph type="ftr" sz="quarter" idx="10"/>
          </p:nvPr>
        </p:nvSpPr>
        <p:spPr/>
        <p:txBody>
          <a:bodyPr/>
          <a:lstStyle/>
          <a:p>
            <a:pPr>
              <a:defRPr/>
            </a:pPr>
            <a:r>
              <a:rPr lang="en-US" dirty="0"/>
              <a:t>Art of Multiprocessor Programming</a:t>
            </a:r>
          </a:p>
        </p:txBody>
      </p:sp>
      <p:sp>
        <p:nvSpPr>
          <p:cNvPr id="6" name="Text Box 33">
            <a:extLst>
              <a:ext uri="{FF2B5EF4-FFF2-40B4-BE49-F238E27FC236}">
                <a16:creationId xmlns:a16="http://schemas.microsoft.com/office/drawing/2014/main" id="{B6084956-56DE-2C86-2932-454711810851}"/>
              </a:ext>
            </a:extLst>
          </p:cNvPr>
          <p:cNvSpPr txBox="1">
            <a:spLocks noChangeArrowheads="1"/>
          </p:cNvSpPr>
          <p:nvPr/>
        </p:nvSpPr>
        <p:spPr bwMode="auto">
          <a:xfrm>
            <a:off x="1307616" y="2616091"/>
            <a:ext cx="7064375" cy="584775"/>
          </a:xfrm>
          <a:prstGeom prst="rect">
            <a:avLst/>
          </a:prstGeom>
          <a:solidFill>
            <a:schemeClr val="tx1"/>
          </a:solidFill>
          <a:ln w="76200">
            <a:solidFill>
              <a:srgbClr val="C00000"/>
            </a:solidFill>
            <a:miter lim="800000"/>
            <a:headEnd/>
            <a:tailEnd/>
          </a:ln>
          <a:effectLst/>
        </p:spPr>
        <p:txBody>
          <a:bodyPr>
            <a:spAutoFit/>
          </a:bodyPr>
          <a:lstStyle/>
          <a:p>
            <a:pPr algn="ctr" eaLnBrk="0" hangingPunct="0">
              <a:defRPr/>
            </a:pPr>
            <a:r>
              <a:rPr lang="en-US" sz="3200" dirty="0">
                <a:solidFill>
                  <a:srgbClr val="FFFF00"/>
                </a:solidFill>
                <a:latin typeface="Arial" pitchFamily="34" charset="0"/>
                <a:cs typeface="Courier New" pitchFamily="49" charset="0"/>
              </a:rPr>
              <a:t>What can it do?</a:t>
            </a:r>
          </a:p>
        </p:txBody>
      </p:sp>
      <p:sp>
        <p:nvSpPr>
          <p:cNvPr id="4" name="Text Box 33">
            <a:extLst>
              <a:ext uri="{FF2B5EF4-FFF2-40B4-BE49-F238E27FC236}">
                <a16:creationId xmlns:a16="http://schemas.microsoft.com/office/drawing/2014/main" id="{904C6B00-45F6-62E3-F315-B375F0444D6D}"/>
              </a:ext>
            </a:extLst>
          </p:cNvPr>
          <p:cNvSpPr txBox="1">
            <a:spLocks noChangeArrowheads="1"/>
          </p:cNvSpPr>
          <p:nvPr/>
        </p:nvSpPr>
        <p:spPr bwMode="auto">
          <a:xfrm>
            <a:off x="1622425" y="3006409"/>
            <a:ext cx="7064375" cy="1098550"/>
          </a:xfrm>
          <a:prstGeom prst="rect">
            <a:avLst/>
          </a:prstGeom>
          <a:solidFill>
            <a:schemeClr val="tx1"/>
          </a:solidFill>
          <a:ln w="76200">
            <a:solidFill>
              <a:srgbClr val="00B050"/>
            </a:solidFill>
            <a:miter lim="800000"/>
            <a:headEnd/>
            <a:tailEnd/>
          </a:ln>
          <a:effectLst/>
        </p:spPr>
        <p:txBody>
          <a:bodyPr>
            <a:spAutoFit/>
          </a:bodyPr>
          <a:lstStyle/>
          <a:p>
            <a:pPr algn="ctr" eaLnBrk="0" hangingPunct="0">
              <a:defRPr/>
            </a:pPr>
            <a:r>
              <a:rPr lang="en-US" sz="3200" dirty="0">
                <a:solidFill>
                  <a:srgbClr val="FFFF00"/>
                </a:solidFill>
                <a:latin typeface="Arial" pitchFamily="34" charset="0"/>
                <a:cs typeface="Courier New" pitchFamily="49" charset="0"/>
              </a:rPr>
              <a:t>What is the </a:t>
            </a:r>
            <a:r>
              <a:rPr lang="en-US" sz="3200" i="1" dirty="0">
                <a:solidFill>
                  <a:schemeClr val="bg1"/>
                </a:solidFill>
                <a:latin typeface="Arial" pitchFamily="34" charset="0"/>
                <a:cs typeface="Courier New" pitchFamily="49" charset="0"/>
              </a:rPr>
              <a:t>weakest</a:t>
            </a:r>
            <a:r>
              <a:rPr lang="en-US" sz="3200" dirty="0">
                <a:solidFill>
                  <a:srgbClr val="FFFF00"/>
                </a:solidFill>
                <a:latin typeface="Arial" pitchFamily="34" charset="0"/>
                <a:cs typeface="Courier New" pitchFamily="49" charset="0"/>
              </a:rPr>
              <a:t> useful form of shared memory?</a:t>
            </a:r>
          </a:p>
        </p:txBody>
      </p:sp>
      <p:grpSp>
        <p:nvGrpSpPr>
          <p:cNvPr id="3" name="Group 8">
            <a:extLst>
              <a:ext uri="{FF2B5EF4-FFF2-40B4-BE49-F238E27FC236}">
                <a16:creationId xmlns:a16="http://schemas.microsoft.com/office/drawing/2014/main" id="{26FA93FF-C4D7-6380-67B7-8BBA38EC2592}"/>
              </a:ext>
            </a:extLst>
          </p:cNvPr>
          <p:cNvGrpSpPr>
            <a:grpSpLocks/>
          </p:cNvGrpSpPr>
          <p:nvPr/>
        </p:nvGrpSpPr>
        <p:grpSpPr bwMode="auto">
          <a:xfrm flipH="1">
            <a:off x="2051511" y="4449291"/>
            <a:ext cx="959885" cy="821656"/>
            <a:chOff x="4290" y="2115"/>
            <a:chExt cx="912" cy="816"/>
          </a:xfrm>
          <a:effectLst>
            <a:glow rad="139700">
              <a:schemeClr val="accent3">
                <a:satMod val="175000"/>
                <a:alpha val="40000"/>
              </a:schemeClr>
            </a:glow>
          </a:effectLst>
        </p:grpSpPr>
        <p:sp>
          <p:nvSpPr>
            <p:cNvPr id="5" name="Freeform 9">
              <a:extLst>
                <a:ext uri="{FF2B5EF4-FFF2-40B4-BE49-F238E27FC236}">
                  <a16:creationId xmlns:a16="http://schemas.microsoft.com/office/drawing/2014/main" id="{1555A701-F1EA-4D8D-B1C1-6B19B83B45E0}"/>
                </a:ext>
              </a:extLst>
            </p:cNvPr>
            <p:cNvSpPr>
              <a:spLocks/>
            </p:cNvSpPr>
            <p:nvPr/>
          </p:nvSpPr>
          <p:spPr bwMode="auto">
            <a:xfrm flipH="1">
              <a:off x="4290" y="2355"/>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7" name="Freeform 10">
              <a:extLst>
                <a:ext uri="{FF2B5EF4-FFF2-40B4-BE49-F238E27FC236}">
                  <a16:creationId xmlns:a16="http://schemas.microsoft.com/office/drawing/2014/main" id="{8EE2FC95-8A63-CB31-162C-46BB0D55B78B}"/>
                </a:ext>
              </a:extLst>
            </p:cNvPr>
            <p:cNvSpPr>
              <a:spLocks/>
            </p:cNvSpPr>
            <p:nvPr/>
          </p:nvSpPr>
          <p:spPr bwMode="auto">
            <a:xfrm flipH="1">
              <a:off x="4498" y="2211"/>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8" name="Freeform 11">
              <a:extLst>
                <a:ext uri="{FF2B5EF4-FFF2-40B4-BE49-F238E27FC236}">
                  <a16:creationId xmlns:a16="http://schemas.microsoft.com/office/drawing/2014/main" id="{6E199D82-F0E2-C76B-A35D-3CAFF5696CFC}"/>
                </a:ext>
              </a:extLst>
            </p:cNvPr>
            <p:cNvSpPr>
              <a:spLocks/>
            </p:cNvSpPr>
            <p:nvPr/>
          </p:nvSpPr>
          <p:spPr bwMode="auto">
            <a:xfrm flipH="1">
              <a:off x="4722" y="2115"/>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 name="Freeform 12">
              <a:extLst>
                <a:ext uri="{FF2B5EF4-FFF2-40B4-BE49-F238E27FC236}">
                  <a16:creationId xmlns:a16="http://schemas.microsoft.com/office/drawing/2014/main" id="{CCA92399-E15D-E87E-02E1-5B9BA3475005}"/>
                </a:ext>
              </a:extLst>
            </p:cNvPr>
            <p:cNvSpPr>
              <a:spLocks/>
            </p:cNvSpPr>
            <p:nvPr/>
          </p:nvSpPr>
          <p:spPr bwMode="auto">
            <a:xfrm flipH="1">
              <a:off x="4338" y="2115"/>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10" name="Freeform 13">
              <a:extLst>
                <a:ext uri="{FF2B5EF4-FFF2-40B4-BE49-F238E27FC236}">
                  <a16:creationId xmlns:a16="http://schemas.microsoft.com/office/drawing/2014/main" id="{F75185CB-CECF-D91E-2239-985AB2234396}"/>
                </a:ext>
              </a:extLst>
            </p:cNvPr>
            <p:cNvSpPr>
              <a:spLocks/>
            </p:cNvSpPr>
            <p:nvPr/>
          </p:nvSpPr>
          <p:spPr bwMode="auto">
            <a:xfrm flipH="1">
              <a:off x="4626" y="2211"/>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11" name="Freeform 14">
              <a:extLst>
                <a:ext uri="{FF2B5EF4-FFF2-40B4-BE49-F238E27FC236}">
                  <a16:creationId xmlns:a16="http://schemas.microsoft.com/office/drawing/2014/main" id="{C0BD2807-269D-AAA2-AF58-D7D127CBB7E7}"/>
                </a:ext>
              </a:extLst>
            </p:cNvPr>
            <p:cNvSpPr>
              <a:spLocks/>
            </p:cNvSpPr>
            <p:nvPr/>
          </p:nvSpPr>
          <p:spPr bwMode="auto">
            <a:xfrm flipH="1">
              <a:off x="4338" y="2451"/>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12" name="Freeform 15">
              <a:extLst>
                <a:ext uri="{FF2B5EF4-FFF2-40B4-BE49-F238E27FC236}">
                  <a16:creationId xmlns:a16="http://schemas.microsoft.com/office/drawing/2014/main" id="{A7A27824-5080-8037-224D-26469CFC6250}"/>
                </a:ext>
              </a:extLst>
            </p:cNvPr>
            <p:cNvSpPr>
              <a:spLocks/>
            </p:cNvSpPr>
            <p:nvPr/>
          </p:nvSpPr>
          <p:spPr bwMode="auto">
            <a:xfrm flipH="1">
              <a:off x="4626" y="2595"/>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3" name="Freeform 16">
              <a:extLst>
                <a:ext uri="{FF2B5EF4-FFF2-40B4-BE49-F238E27FC236}">
                  <a16:creationId xmlns:a16="http://schemas.microsoft.com/office/drawing/2014/main" id="{3765F502-0E3C-A20A-838C-0F38DB4DE755}"/>
                </a:ext>
              </a:extLst>
            </p:cNvPr>
            <p:cNvSpPr>
              <a:spLocks/>
            </p:cNvSpPr>
            <p:nvPr/>
          </p:nvSpPr>
          <p:spPr bwMode="auto">
            <a:xfrm flipH="1">
              <a:off x="4818" y="2451"/>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4" name="Freeform 17">
              <a:extLst>
                <a:ext uri="{FF2B5EF4-FFF2-40B4-BE49-F238E27FC236}">
                  <a16:creationId xmlns:a16="http://schemas.microsoft.com/office/drawing/2014/main" id="{F94F8A4E-8438-CCB9-BEE2-10013B72A3BD}"/>
                </a:ext>
              </a:extLst>
            </p:cNvPr>
            <p:cNvSpPr>
              <a:spLocks/>
            </p:cNvSpPr>
            <p:nvPr/>
          </p:nvSpPr>
          <p:spPr bwMode="auto">
            <a:xfrm flipH="1">
              <a:off x="5010" y="2307"/>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grpSp>
        <p:nvGrpSpPr>
          <p:cNvPr id="15" name="Group 20">
            <a:extLst>
              <a:ext uri="{FF2B5EF4-FFF2-40B4-BE49-F238E27FC236}">
                <a16:creationId xmlns:a16="http://schemas.microsoft.com/office/drawing/2014/main" id="{8F3A78A2-863B-5FA1-C305-3CB6898E8192}"/>
              </a:ext>
            </a:extLst>
          </p:cNvPr>
          <p:cNvGrpSpPr>
            <a:grpSpLocks/>
          </p:cNvGrpSpPr>
          <p:nvPr/>
        </p:nvGrpSpPr>
        <p:grpSpPr bwMode="auto">
          <a:xfrm>
            <a:off x="6132604" y="4449291"/>
            <a:ext cx="959885" cy="821656"/>
            <a:chOff x="4290" y="2115"/>
            <a:chExt cx="912" cy="816"/>
          </a:xfrm>
          <a:effectLst>
            <a:glow rad="139700">
              <a:schemeClr val="accent3">
                <a:satMod val="175000"/>
                <a:alpha val="40000"/>
              </a:schemeClr>
            </a:glow>
          </a:effectLst>
        </p:grpSpPr>
        <p:sp>
          <p:nvSpPr>
            <p:cNvPr id="16" name="Freeform 21">
              <a:extLst>
                <a:ext uri="{FF2B5EF4-FFF2-40B4-BE49-F238E27FC236}">
                  <a16:creationId xmlns:a16="http://schemas.microsoft.com/office/drawing/2014/main" id="{78BA7C53-DD0E-1357-4414-E67C0771E2CA}"/>
                </a:ext>
              </a:extLst>
            </p:cNvPr>
            <p:cNvSpPr>
              <a:spLocks/>
            </p:cNvSpPr>
            <p:nvPr/>
          </p:nvSpPr>
          <p:spPr bwMode="auto">
            <a:xfrm flipH="1">
              <a:off x="4290" y="2355"/>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7" name="Freeform 22">
              <a:extLst>
                <a:ext uri="{FF2B5EF4-FFF2-40B4-BE49-F238E27FC236}">
                  <a16:creationId xmlns:a16="http://schemas.microsoft.com/office/drawing/2014/main" id="{3D52A52A-D04A-7F94-22D8-D8F7E358258F}"/>
                </a:ext>
              </a:extLst>
            </p:cNvPr>
            <p:cNvSpPr>
              <a:spLocks/>
            </p:cNvSpPr>
            <p:nvPr/>
          </p:nvSpPr>
          <p:spPr bwMode="auto">
            <a:xfrm flipH="1">
              <a:off x="4498" y="2211"/>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8" name="Freeform 23">
              <a:extLst>
                <a:ext uri="{FF2B5EF4-FFF2-40B4-BE49-F238E27FC236}">
                  <a16:creationId xmlns:a16="http://schemas.microsoft.com/office/drawing/2014/main" id="{CB31F4C9-8894-48B7-54A8-6B4FE89034C5}"/>
                </a:ext>
              </a:extLst>
            </p:cNvPr>
            <p:cNvSpPr>
              <a:spLocks/>
            </p:cNvSpPr>
            <p:nvPr/>
          </p:nvSpPr>
          <p:spPr bwMode="auto">
            <a:xfrm flipH="1">
              <a:off x="4722" y="2115"/>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9" name="Freeform 24">
              <a:extLst>
                <a:ext uri="{FF2B5EF4-FFF2-40B4-BE49-F238E27FC236}">
                  <a16:creationId xmlns:a16="http://schemas.microsoft.com/office/drawing/2014/main" id="{A5BCAAEB-B332-6FEC-FF3A-ED3ADE62676C}"/>
                </a:ext>
              </a:extLst>
            </p:cNvPr>
            <p:cNvSpPr>
              <a:spLocks/>
            </p:cNvSpPr>
            <p:nvPr/>
          </p:nvSpPr>
          <p:spPr bwMode="auto">
            <a:xfrm flipH="1">
              <a:off x="4338" y="2115"/>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3300"/>
            </a:solidFill>
            <a:ln w="38100">
              <a:solidFill>
                <a:schemeClr val="tx1"/>
              </a:solidFill>
              <a:round/>
              <a:headEnd/>
              <a:tailEnd/>
            </a:ln>
          </p:spPr>
          <p:txBody>
            <a:bodyPr wrap="none" anchor="ctr"/>
            <a:lstStyle/>
            <a:p>
              <a:endParaRPr lang="en-US" dirty="0"/>
            </a:p>
          </p:txBody>
        </p:sp>
        <p:sp>
          <p:nvSpPr>
            <p:cNvPr id="20" name="Freeform 25">
              <a:extLst>
                <a:ext uri="{FF2B5EF4-FFF2-40B4-BE49-F238E27FC236}">
                  <a16:creationId xmlns:a16="http://schemas.microsoft.com/office/drawing/2014/main" id="{B5963062-6CE9-B624-9C43-07830DE7C865}"/>
                </a:ext>
              </a:extLst>
            </p:cNvPr>
            <p:cNvSpPr>
              <a:spLocks/>
            </p:cNvSpPr>
            <p:nvPr/>
          </p:nvSpPr>
          <p:spPr bwMode="auto">
            <a:xfrm flipH="1">
              <a:off x="4626" y="2211"/>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3300"/>
            </a:solidFill>
            <a:ln w="38100">
              <a:solidFill>
                <a:schemeClr val="tx1"/>
              </a:solidFill>
              <a:round/>
              <a:headEnd/>
              <a:tailEnd/>
            </a:ln>
          </p:spPr>
          <p:txBody>
            <a:bodyPr wrap="none" anchor="ctr"/>
            <a:lstStyle/>
            <a:p>
              <a:endParaRPr lang="en-US" dirty="0"/>
            </a:p>
          </p:txBody>
        </p:sp>
        <p:sp>
          <p:nvSpPr>
            <p:cNvPr id="21" name="Freeform 26">
              <a:extLst>
                <a:ext uri="{FF2B5EF4-FFF2-40B4-BE49-F238E27FC236}">
                  <a16:creationId xmlns:a16="http://schemas.microsoft.com/office/drawing/2014/main" id="{B65379B0-586F-F048-105E-C88943EC91EA}"/>
                </a:ext>
              </a:extLst>
            </p:cNvPr>
            <p:cNvSpPr>
              <a:spLocks/>
            </p:cNvSpPr>
            <p:nvPr/>
          </p:nvSpPr>
          <p:spPr bwMode="auto">
            <a:xfrm flipH="1">
              <a:off x="4338" y="2451"/>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3300"/>
            </a:solidFill>
            <a:ln w="38100">
              <a:solidFill>
                <a:schemeClr val="tx1"/>
              </a:solidFill>
              <a:round/>
              <a:headEnd/>
              <a:tailEnd/>
            </a:ln>
          </p:spPr>
          <p:txBody>
            <a:bodyPr wrap="none" anchor="ctr"/>
            <a:lstStyle/>
            <a:p>
              <a:endParaRPr lang="en-US" dirty="0"/>
            </a:p>
          </p:txBody>
        </p:sp>
        <p:sp>
          <p:nvSpPr>
            <p:cNvPr id="22" name="Freeform 27">
              <a:extLst>
                <a:ext uri="{FF2B5EF4-FFF2-40B4-BE49-F238E27FC236}">
                  <a16:creationId xmlns:a16="http://schemas.microsoft.com/office/drawing/2014/main" id="{A2581C60-DE9C-2F72-2DCB-85F402E70805}"/>
                </a:ext>
              </a:extLst>
            </p:cNvPr>
            <p:cNvSpPr>
              <a:spLocks/>
            </p:cNvSpPr>
            <p:nvPr/>
          </p:nvSpPr>
          <p:spPr bwMode="auto">
            <a:xfrm flipH="1">
              <a:off x="4626" y="2595"/>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23" name="Freeform 28">
              <a:extLst>
                <a:ext uri="{FF2B5EF4-FFF2-40B4-BE49-F238E27FC236}">
                  <a16:creationId xmlns:a16="http://schemas.microsoft.com/office/drawing/2014/main" id="{18907531-77B4-9515-6A5A-5D4300701086}"/>
                </a:ext>
              </a:extLst>
            </p:cNvPr>
            <p:cNvSpPr>
              <a:spLocks/>
            </p:cNvSpPr>
            <p:nvPr/>
          </p:nvSpPr>
          <p:spPr bwMode="auto">
            <a:xfrm flipH="1">
              <a:off x="4818" y="2451"/>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24" name="Freeform 29">
              <a:extLst>
                <a:ext uri="{FF2B5EF4-FFF2-40B4-BE49-F238E27FC236}">
                  <a16:creationId xmlns:a16="http://schemas.microsoft.com/office/drawing/2014/main" id="{2342AFE5-DC9A-1E3B-3D80-A18A05BF0524}"/>
                </a:ext>
              </a:extLst>
            </p:cNvPr>
            <p:cNvSpPr>
              <a:spLocks/>
            </p:cNvSpPr>
            <p:nvPr/>
          </p:nvSpPr>
          <p:spPr bwMode="auto">
            <a:xfrm flipH="1">
              <a:off x="5010" y="2307"/>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Tree>
    <p:extLst>
      <p:ext uri="{BB962C8B-B14F-4D97-AF65-F5344CB8AC3E}">
        <p14:creationId xmlns:p14="http://schemas.microsoft.com/office/powerpoint/2010/main" val="122750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6E4F1D06-8C67-4CBD-BBD5-3ACC6759D28E}" type="slidenum">
              <a:rPr lang="x-none" sz="1400">
                <a:solidFill>
                  <a:srgbClr val="FFFF00"/>
                </a:solidFill>
                <a:latin typeface="Arial" pitchFamily="34" charset="0"/>
                <a:cs typeface="Arial" charset="0"/>
              </a:rPr>
              <a:pPr algn="r" eaLnBrk="0" hangingPunct="0"/>
              <a:t>9</a:t>
            </a:fld>
            <a:endParaRPr lang="en-US" sz="1400" dirty="0">
              <a:solidFill>
                <a:srgbClr val="FFFF00"/>
              </a:solidFill>
              <a:latin typeface="Arial" pitchFamily="34" charset="0"/>
              <a:cs typeface="Arial" charset="0"/>
            </a:endParaRPr>
          </a:p>
        </p:txBody>
      </p:sp>
      <p:sp>
        <p:nvSpPr>
          <p:cNvPr id="13316" name="Rectangle 2"/>
          <p:cNvSpPr>
            <a:spLocks noGrp="1" noChangeArrowheads="1"/>
          </p:cNvSpPr>
          <p:nvPr>
            <p:ph type="title" idx="4294967295"/>
          </p:nvPr>
        </p:nvSpPr>
        <p:spPr/>
        <p:txBody>
          <a:bodyPr/>
          <a:lstStyle/>
          <a:p>
            <a:pPr eaLnBrk="1" hangingPunct="1"/>
            <a:r>
              <a:rPr lang="en-US" dirty="0">
                <a:cs typeface="Arial" charset="0"/>
              </a:rPr>
              <a:t>Register*</a:t>
            </a:r>
          </a:p>
        </p:txBody>
      </p:sp>
      <p:sp>
        <p:nvSpPr>
          <p:cNvPr id="486403" name="Text Box 3"/>
          <p:cNvSpPr txBox="1">
            <a:spLocks noChangeArrowheads="1"/>
          </p:cNvSpPr>
          <p:nvPr/>
        </p:nvSpPr>
        <p:spPr bwMode="auto">
          <a:xfrm>
            <a:off x="3886200" y="4419600"/>
            <a:ext cx="1905000" cy="769441"/>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lgn="ctr" eaLnBrk="0" hangingPunct="0">
              <a:spcBef>
                <a:spcPct val="50000"/>
              </a:spcBef>
              <a:defRPr/>
            </a:pPr>
            <a:r>
              <a:rPr lang="en-US" sz="4400" dirty="0">
                <a:solidFill>
                  <a:srgbClr val="0000FF"/>
                </a:solidFill>
                <a:latin typeface="Arial" pitchFamily="34" charset="0"/>
                <a:cs typeface="Courier New" pitchFamily="49" charset="0"/>
              </a:rPr>
              <a:t>10011</a:t>
            </a:r>
          </a:p>
        </p:txBody>
      </p:sp>
      <p:sp>
        <p:nvSpPr>
          <p:cNvPr id="13318" name="AutoShape 4"/>
          <p:cNvSpPr>
            <a:spLocks noChangeArrowheads="1"/>
          </p:cNvSpPr>
          <p:nvPr/>
        </p:nvSpPr>
        <p:spPr bwMode="auto">
          <a:xfrm>
            <a:off x="3733800" y="4038600"/>
            <a:ext cx="2286000" cy="1524000"/>
          </a:xfrm>
          <a:prstGeom prst="wedgeRoundRectCallout">
            <a:avLst>
              <a:gd name="adj1" fmla="val -100597"/>
              <a:gd name="adj2" fmla="val -65940"/>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3319" name="Text Box 5"/>
          <p:cNvSpPr txBox="1">
            <a:spLocks noChangeArrowheads="1"/>
          </p:cNvSpPr>
          <p:nvPr/>
        </p:nvSpPr>
        <p:spPr bwMode="auto">
          <a:xfrm>
            <a:off x="1143000" y="2667000"/>
            <a:ext cx="2819400" cy="1066800"/>
          </a:xfrm>
          <a:prstGeom prst="rect">
            <a:avLst/>
          </a:prstGeom>
          <a:noFill/>
          <a:ln w="76200">
            <a:solidFill>
              <a:srgbClr val="FF0000"/>
            </a:solidFill>
            <a:miter lim="800000"/>
            <a:headEnd/>
            <a:tailEnd/>
          </a:ln>
        </p:spPr>
        <p:txBody>
          <a:bodyPr>
            <a:spAutoFit/>
          </a:bodyPr>
          <a:lstStyle/>
          <a:p>
            <a:pPr algn="ctr" eaLnBrk="0" hangingPunct="0"/>
            <a:r>
              <a:rPr lang="en-US" sz="3200" dirty="0">
                <a:solidFill>
                  <a:srgbClr val="FFFF00"/>
                </a:solidFill>
                <a:latin typeface="Arial" pitchFamily="34" charset="0"/>
                <a:cs typeface="Courier New" pitchFamily="49" charset="0"/>
              </a:rPr>
              <a:t>Holds a (binary) value</a:t>
            </a:r>
          </a:p>
        </p:txBody>
      </p:sp>
      <p:sp>
        <p:nvSpPr>
          <p:cNvPr id="486407" name="Text Box 7"/>
          <p:cNvSpPr txBox="1">
            <a:spLocks noChangeArrowheads="1"/>
          </p:cNvSpPr>
          <p:nvPr/>
        </p:nvSpPr>
        <p:spPr bwMode="auto">
          <a:xfrm>
            <a:off x="695325" y="5780088"/>
            <a:ext cx="6877204" cy="387798"/>
          </a:xfrm>
          <a:prstGeom prst="rect">
            <a:avLst/>
          </a:prstGeom>
          <a:noFill/>
          <a:ln w="9525" algn="ctr">
            <a:solidFill>
              <a:schemeClr val="accent1">
                <a:lumMod val="50000"/>
              </a:schemeClr>
            </a:solidFill>
            <a:miter lim="800000"/>
            <a:headEnd/>
            <a:tailEnd/>
          </a:ln>
        </p:spPr>
        <p:txBody>
          <a:bodyPr wrap="none">
            <a:spAutoFit/>
          </a:bodyPr>
          <a:lstStyle/>
          <a:p>
            <a:pPr marL="231775" indent="-231775" eaLnBrk="0" hangingPunct="0">
              <a:lnSpc>
                <a:spcPct val="80000"/>
              </a:lnSpc>
              <a:spcBef>
                <a:spcPct val="20000"/>
              </a:spcBef>
            </a:pPr>
            <a:r>
              <a:rPr lang="en-US" sz="2400" dirty="0">
                <a:solidFill>
                  <a:srgbClr val="FFFF00"/>
                </a:solidFill>
                <a:latin typeface="Arial" pitchFamily="34" charset="0"/>
                <a:cs typeface="Courier New" pitchFamily="49" charset="0"/>
              </a:rPr>
              <a:t>* Register == memory location, name is historical</a:t>
            </a:r>
          </a:p>
        </p:txBody>
      </p:sp>
      <p:sp>
        <p:nvSpPr>
          <p:cNvPr id="10" name="Footer Placeholder 9"/>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864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292CAAEE-3E93-4A83-AD8E-642E3644C8CE}" type="slidenum">
              <a:rPr lang="x-none" sz="1400">
                <a:solidFill>
                  <a:srgbClr val="FFFF00"/>
                </a:solidFill>
                <a:latin typeface="Arial" pitchFamily="34" charset="0"/>
                <a:cs typeface="Arial" charset="0"/>
              </a:rPr>
              <a:pPr algn="r" eaLnBrk="0" hangingPunct="0"/>
              <a:t>10</a:t>
            </a:fld>
            <a:endParaRPr lang="en-US" sz="1400" dirty="0">
              <a:solidFill>
                <a:srgbClr val="FFFF00"/>
              </a:solidFill>
              <a:latin typeface="Arial" pitchFamily="34" charset="0"/>
              <a:cs typeface="Arial" charset="0"/>
            </a:endParaRPr>
          </a:p>
        </p:txBody>
      </p:sp>
      <p:sp>
        <p:nvSpPr>
          <p:cNvPr id="14340" name="Rectangle 2"/>
          <p:cNvSpPr>
            <a:spLocks noGrp="1" noChangeArrowheads="1"/>
          </p:cNvSpPr>
          <p:nvPr>
            <p:ph type="title" idx="4294967295"/>
          </p:nvPr>
        </p:nvSpPr>
        <p:spPr/>
        <p:txBody>
          <a:bodyPr/>
          <a:lstStyle/>
          <a:p>
            <a:pPr eaLnBrk="1" hangingPunct="1"/>
            <a:r>
              <a:rPr lang="en-US" dirty="0">
                <a:cs typeface="Arial" charset="0"/>
              </a:rPr>
              <a:t>Register</a:t>
            </a:r>
          </a:p>
        </p:txBody>
      </p:sp>
      <p:sp>
        <p:nvSpPr>
          <p:cNvPr id="14341" name="AutoShape 4"/>
          <p:cNvSpPr>
            <a:spLocks noChangeArrowheads="1"/>
          </p:cNvSpPr>
          <p:nvPr/>
        </p:nvSpPr>
        <p:spPr bwMode="auto">
          <a:xfrm>
            <a:off x="3733800" y="4038600"/>
            <a:ext cx="2362200" cy="1524000"/>
          </a:xfrm>
          <a:prstGeom prst="wedgeRoundRectCallout">
            <a:avLst>
              <a:gd name="adj1" fmla="val -127898"/>
              <a:gd name="adj2" fmla="val -96936"/>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4342" name="Text Box 5"/>
          <p:cNvSpPr txBox="1">
            <a:spLocks noChangeArrowheads="1"/>
          </p:cNvSpPr>
          <p:nvPr/>
        </p:nvSpPr>
        <p:spPr bwMode="auto">
          <a:xfrm>
            <a:off x="463550" y="2605088"/>
            <a:ext cx="2819400" cy="579437"/>
          </a:xfrm>
          <a:prstGeom prst="rect">
            <a:avLst/>
          </a:prstGeom>
          <a:noFill/>
          <a:ln w="38100">
            <a:solidFill>
              <a:srgbClr val="FF0000"/>
            </a:solidFill>
            <a:miter lim="800000"/>
            <a:headEnd/>
            <a:tailEnd/>
          </a:ln>
        </p:spPr>
        <p:txBody>
          <a:bodyPr>
            <a:spAutoFit/>
          </a:bodyPr>
          <a:lstStyle/>
          <a:p>
            <a:pPr algn="ctr" eaLnBrk="0" hangingPunct="0"/>
            <a:r>
              <a:rPr lang="en-US" sz="3200" dirty="0">
                <a:solidFill>
                  <a:srgbClr val="FFFF00"/>
                </a:solidFill>
                <a:latin typeface="Arial" pitchFamily="34" charset="0"/>
                <a:cs typeface="Courier New" pitchFamily="49" charset="0"/>
              </a:rPr>
              <a:t>Can be read</a:t>
            </a:r>
          </a:p>
        </p:txBody>
      </p:sp>
      <p:grpSp>
        <p:nvGrpSpPr>
          <p:cNvPr id="14343" name="Group 19"/>
          <p:cNvGrpSpPr>
            <a:grpSpLocks/>
          </p:cNvGrpSpPr>
          <p:nvPr/>
        </p:nvGrpSpPr>
        <p:grpSpPr bwMode="auto">
          <a:xfrm>
            <a:off x="6705600" y="2667000"/>
            <a:ext cx="1447800" cy="1295400"/>
            <a:chOff x="4224" y="1680"/>
            <a:chExt cx="912" cy="816"/>
          </a:xfrm>
          <a:effectLst>
            <a:glow rad="139700">
              <a:schemeClr val="accent3">
                <a:satMod val="175000"/>
                <a:alpha val="40000"/>
              </a:schemeClr>
            </a:glow>
          </a:effectLst>
        </p:grpSpPr>
        <p:sp>
          <p:nvSpPr>
            <p:cNvPr id="14347" name="Freeform 7"/>
            <p:cNvSpPr>
              <a:spLocks/>
            </p:cNvSpPr>
            <p:nvPr/>
          </p:nvSpPr>
          <p:spPr bwMode="auto">
            <a:xfrm flipH="1">
              <a:off x="4224"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4348" name="Freeform 8"/>
            <p:cNvSpPr>
              <a:spLocks/>
            </p:cNvSpPr>
            <p:nvPr/>
          </p:nvSpPr>
          <p:spPr bwMode="auto">
            <a:xfrm flipH="1">
              <a:off x="4432"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4349" name="Freeform 9"/>
            <p:cNvSpPr>
              <a:spLocks/>
            </p:cNvSpPr>
            <p:nvPr/>
          </p:nvSpPr>
          <p:spPr bwMode="auto">
            <a:xfrm flipH="1">
              <a:off x="4656" y="1680"/>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4350" name="Freeform 10"/>
            <p:cNvSpPr>
              <a:spLocks/>
            </p:cNvSpPr>
            <p:nvPr/>
          </p:nvSpPr>
          <p:spPr bwMode="auto">
            <a:xfrm flipH="1">
              <a:off x="4272"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14351" name="Freeform 11"/>
            <p:cNvSpPr>
              <a:spLocks/>
            </p:cNvSpPr>
            <p:nvPr/>
          </p:nvSpPr>
          <p:spPr bwMode="auto">
            <a:xfrm flipH="1">
              <a:off x="4560"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14352" name="Freeform 12"/>
            <p:cNvSpPr>
              <a:spLocks/>
            </p:cNvSpPr>
            <p:nvPr/>
          </p:nvSpPr>
          <p:spPr bwMode="auto">
            <a:xfrm flipH="1">
              <a:off x="4272"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14353" name="Freeform 13"/>
            <p:cNvSpPr>
              <a:spLocks/>
            </p:cNvSpPr>
            <p:nvPr/>
          </p:nvSpPr>
          <p:spPr bwMode="auto">
            <a:xfrm flipH="1">
              <a:off x="4560" y="2160"/>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4354" name="Freeform 14"/>
            <p:cNvSpPr>
              <a:spLocks/>
            </p:cNvSpPr>
            <p:nvPr/>
          </p:nvSpPr>
          <p:spPr bwMode="auto">
            <a:xfrm flipH="1">
              <a:off x="4752" y="2016"/>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4355" name="Freeform 15"/>
            <p:cNvSpPr>
              <a:spLocks/>
            </p:cNvSpPr>
            <p:nvPr/>
          </p:nvSpPr>
          <p:spPr bwMode="auto">
            <a:xfrm flipH="1">
              <a:off x="4944" y="1872"/>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14346" name="Freeform 18"/>
          <p:cNvSpPr>
            <a:spLocks/>
          </p:cNvSpPr>
          <p:nvPr/>
        </p:nvSpPr>
        <p:spPr bwMode="auto">
          <a:xfrm rot="585974">
            <a:off x="6024563" y="3584575"/>
            <a:ext cx="838200" cy="762000"/>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p>
        </p:txBody>
      </p:sp>
      <p:sp>
        <p:nvSpPr>
          <p:cNvPr id="20" name="Footer Placeholder 19"/>
          <p:cNvSpPr>
            <a:spLocks noGrp="1"/>
          </p:cNvSpPr>
          <p:nvPr>
            <p:ph type="ftr" sz="quarter" idx="10"/>
          </p:nvPr>
        </p:nvSpPr>
        <p:spPr/>
        <p:txBody>
          <a:bodyPr/>
          <a:lstStyle/>
          <a:p>
            <a:pPr>
              <a:defRPr/>
            </a:pPr>
            <a:r>
              <a:rPr lang="en-US" dirty="0"/>
              <a:t>Art of Multiprocessor Programming</a:t>
            </a:r>
          </a:p>
        </p:txBody>
      </p:sp>
      <p:sp>
        <p:nvSpPr>
          <p:cNvPr id="21" name="Text Box 3"/>
          <p:cNvSpPr txBox="1">
            <a:spLocks noChangeArrowheads="1"/>
          </p:cNvSpPr>
          <p:nvPr/>
        </p:nvSpPr>
        <p:spPr bwMode="auto">
          <a:xfrm>
            <a:off x="3962400" y="4343400"/>
            <a:ext cx="1905000" cy="769441"/>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lgn="ctr" eaLnBrk="0" hangingPunct="0">
              <a:spcBef>
                <a:spcPct val="50000"/>
              </a:spcBef>
              <a:defRPr/>
            </a:pPr>
            <a:r>
              <a:rPr lang="en-US" sz="4400" dirty="0">
                <a:solidFill>
                  <a:srgbClr val="0000FF"/>
                </a:solidFill>
                <a:latin typeface="Arial" pitchFamily="34" charset="0"/>
                <a:cs typeface="Courier New" pitchFamily="49" charset="0"/>
              </a:rPr>
              <a:t>10011</a:t>
            </a:r>
          </a:p>
        </p:txBody>
      </p:sp>
      <p:sp>
        <p:nvSpPr>
          <p:cNvPr id="3" name="AutoShape 16">
            <a:extLst>
              <a:ext uri="{FF2B5EF4-FFF2-40B4-BE49-F238E27FC236}">
                <a16:creationId xmlns:a16="http://schemas.microsoft.com/office/drawing/2014/main" id="{6EA656DF-CF65-7C77-1063-AF92D75D1CB2}"/>
              </a:ext>
            </a:extLst>
          </p:cNvPr>
          <p:cNvSpPr>
            <a:spLocks noChangeArrowheads="1"/>
          </p:cNvSpPr>
          <p:nvPr/>
        </p:nvSpPr>
        <p:spPr bwMode="auto">
          <a:xfrm>
            <a:off x="4038600" y="1905000"/>
            <a:ext cx="2819400" cy="1066800"/>
          </a:xfrm>
          <a:prstGeom prst="cloudCallout">
            <a:avLst>
              <a:gd name="adj1" fmla="val 45102"/>
              <a:gd name="adj2" fmla="val 82292"/>
            </a:avLst>
          </a:prstGeom>
          <a:noFill/>
          <a:ln w="38100">
            <a:solidFill>
              <a:schemeClr val="bg1"/>
            </a:solidFill>
            <a:round/>
            <a:headEnd/>
            <a:tailEnd/>
          </a:ln>
        </p:spPr>
        <p:txBody>
          <a:bodyPr anchor="ctr"/>
          <a:lstStyle/>
          <a:p>
            <a:pPr algn="ctr" eaLnBrk="0" hangingPunct="0"/>
            <a:r>
              <a:rPr lang="en-US" sz="4400" dirty="0">
                <a:solidFill>
                  <a:srgbClr val="FFFF00"/>
                </a:solidFill>
                <a:latin typeface="Arial" pitchFamily="34" charset="0"/>
                <a:cs typeface="Courier New" pitchFamily="49" charset="0"/>
              </a:rPr>
              <a:t>10011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3"/>
          <p:cNvSpPr txBox="1">
            <a:spLocks noChangeArrowheads="1"/>
          </p:cNvSpPr>
          <p:nvPr/>
        </p:nvSpPr>
        <p:spPr bwMode="auto">
          <a:xfrm>
            <a:off x="3962400" y="4343400"/>
            <a:ext cx="1905000" cy="769441"/>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lgn="ctr" eaLnBrk="0" hangingPunct="0">
              <a:spcBef>
                <a:spcPct val="50000"/>
              </a:spcBef>
              <a:defRPr/>
            </a:pPr>
            <a:r>
              <a:rPr lang="en-US" sz="4400" dirty="0">
                <a:solidFill>
                  <a:srgbClr val="0000FF"/>
                </a:solidFill>
                <a:latin typeface="Arial" pitchFamily="34" charset="0"/>
                <a:cs typeface="Courier New" pitchFamily="49" charset="0"/>
              </a:rPr>
              <a:t>10011</a:t>
            </a:r>
          </a:p>
        </p:txBody>
      </p:sp>
      <p:sp>
        <p:nvSpPr>
          <p:cNvPr id="1536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510D4B99-3E83-4324-8197-418F30C6516B}" type="slidenum">
              <a:rPr lang="x-none" sz="1400">
                <a:solidFill>
                  <a:srgbClr val="FFFF00"/>
                </a:solidFill>
                <a:latin typeface="Arial" pitchFamily="34" charset="0"/>
                <a:cs typeface="Arial" charset="0"/>
              </a:rPr>
              <a:pPr algn="r" eaLnBrk="0" hangingPunct="0"/>
              <a:t>11</a:t>
            </a:fld>
            <a:endParaRPr lang="en-US" sz="1400" dirty="0">
              <a:solidFill>
                <a:srgbClr val="FFFF00"/>
              </a:solidFill>
              <a:latin typeface="Arial" pitchFamily="34" charset="0"/>
              <a:cs typeface="Arial" charset="0"/>
            </a:endParaRPr>
          </a:p>
        </p:txBody>
      </p:sp>
      <p:sp>
        <p:nvSpPr>
          <p:cNvPr id="15364" name="Rectangle 2"/>
          <p:cNvSpPr>
            <a:spLocks noGrp="1" noChangeArrowheads="1"/>
          </p:cNvSpPr>
          <p:nvPr>
            <p:ph type="title" idx="4294967295"/>
          </p:nvPr>
        </p:nvSpPr>
        <p:spPr/>
        <p:txBody>
          <a:bodyPr/>
          <a:lstStyle/>
          <a:p>
            <a:pPr eaLnBrk="1" hangingPunct="1"/>
            <a:r>
              <a:rPr lang="en-US" dirty="0">
                <a:cs typeface="Arial" charset="0"/>
              </a:rPr>
              <a:t>Register</a:t>
            </a:r>
          </a:p>
        </p:txBody>
      </p:sp>
      <p:sp>
        <p:nvSpPr>
          <p:cNvPr id="15365" name="AutoShape 4"/>
          <p:cNvSpPr>
            <a:spLocks noChangeArrowheads="1"/>
          </p:cNvSpPr>
          <p:nvPr/>
        </p:nvSpPr>
        <p:spPr bwMode="auto">
          <a:xfrm>
            <a:off x="3810000" y="4038600"/>
            <a:ext cx="2286000" cy="1524000"/>
          </a:xfrm>
          <a:prstGeom prst="wedgeRoundRectCallout">
            <a:avLst>
              <a:gd name="adj1" fmla="val 79960"/>
              <a:gd name="adj2" fmla="val -130027"/>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5366" name="Text Box 5"/>
          <p:cNvSpPr txBox="1">
            <a:spLocks noChangeArrowheads="1"/>
          </p:cNvSpPr>
          <p:nvPr/>
        </p:nvSpPr>
        <p:spPr bwMode="auto">
          <a:xfrm>
            <a:off x="5443538" y="2082800"/>
            <a:ext cx="2819400" cy="584775"/>
          </a:xfrm>
          <a:prstGeom prst="rect">
            <a:avLst/>
          </a:prstGeom>
          <a:noFill/>
          <a:ln w="38100">
            <a:solidFill>
              <a:srgbClr val="FF0000"/>
            </a:solidFill>
            <a:miter lim="800000"/>
            <a:headEnd/>
            <a:tailEnd/>
          </a:ln>
        </p:spPr>
        <p:txBody>
          <a:bodyPr>
            <a:spAutoFit/>
          </a:bodyPr>
          <a:lstStyle/>
          <a:p>
            <a:pPr algn="ctr" eaLnBrk="0" hangingPunct="0"/>
            <a:r>
              <a:rPr lang="en-US" sz="3200" dirty="0">
                <a:solidFill>
                  <a:srgbClr val="FFFF00"/>
                </a:solidFill>
                <a:latin typeface="Arial" pitchFamily="34" charset="0"/>
                <a:cs typeface="Courier New" pitchFamily="49" charset="0"/>
              </a:rPr>
              <a:t>Can be written</a:t>
            </a:r>
          </a:p>
        </p:txBody>
      </p:sp>
      <p:grpSp>
        <p:nvGrpSpPr>
          <p:cNvPr id="15367" name="Group 17"/>
          <p:cNvGrpSpPr>
            <a:grpSpLocks/>
          </p:cNvGrpSpPr>
          <p:nvPr/>
        </p:nvGrpSpPr>
        <p:grpSpPr bwMode="auto">
          <a:xfrm>
            <a:off x="990600" y="2590800"/>
            <a:ext cx="1752600" cy="1524000"/>
            <a:chOff x="1248" y="2016"/>
            <a:chExt cx="1104" cy="960"/>
          </a:xfrm>
          <a:effectLst>
            <a:glow rad="139700">
              <a:schemeClr val="accent3">
                <a:satMod val="175000"/>
                <a:alpha val="40000"/>
              </a:schemeClr>
            </a:glow>
          </a:effectLst>
        </p:grpSpPr>
        <p:grpSp>
          <p:nvGrpSpPr>
            <p:cNvPr id="15370" name="Group 18"/>
            <p:cNvGrpSpPr>
              <a:grpSpLocks/>
            </p:cNvGrpSpPr>
            <p:nvPr/>
          </p:nvGrpSpPr>
          <p:grpSpPr bwMode="auto">
            <a:xfrm>
              <a:off x="1248" y="2016"/>
              <a:ext cx="912" cy="816"/>
              <a:chOff x="3168" y="1824"/>
              <a:chExt cx="912" cy="816"/>
            </a:xfrm>
          </p:grpSpPr>
          <p:sp>
            <p:nvSpPr>
              <p:cNvPr id="15372" name="Freeform 19"/>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5373" name="Freeform 20"/>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5374" name="Freeform 21"/>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5375" name="Freeform 22"/>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15376" name="Freeform 23"/>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15377" name="Freeform 24"/>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15378" name="Freeform 25"/>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5379" name="Freeform 26"/>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5380" name="Freeform 27"/>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15371" name="Freeform 28"/>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15369" name="Text Box 29"/>
          <p:cNvSpPr txBox="1">
            <a:spLocks noChangeArrowheads="1"/>
          </p:cNvSpPr>
          <p:nvPr/>
        </p:nvSpPr>
        <p:spPr bwMode="auto">
          <a:xfrm>
            <a:off x="2438400" y="3924300"/>
            <a:ext cx="1828800" cy="800100"/>
          </a:xfrm>
          <a:prstGeom prst="rect">
            <a:avLst/>
          </a:prstGeom>
          <a:solidFill>
            <a:schemeClr val="tx1">
              <a:alpha val="80000"/>
            </a:schemeClr>
          </a:solidFill>
          <a:ln w="38100">
            <a:solidFill>
              <a:srgbClr val="FF0000"/>
            </a:solidFill>
            <a:prstDash val="dash"/>
            <a:miter lim="800000"/>
            <a:headEnd/>
            <a:tailEnd/>
          </a:ln>
        </p:spPr>
        <p:txBody>
          <a:bodyPr>
            <a:spAutoFit/>
          </a:bodyPr>
          <a:lstStyle/>
          <a:p>
            <a:pPr algn="r" eaLnBrk="0" hangingPunct="0">
              <a:spcBef>
                <a:spcPct val="50000"/>
              </a:spcBef>
            </a:pPr>
            <a:r>
              <a:rPr lang="en-US" sz="4400" dirty="0">
                <a:solidFill>
                  <a:srgbClr val="FFFF00"/>
                </a:solidFill>
                <a:latin typeface="Arial" pitchFamily="34" charset="0"/>
                <a:cs typeface="Courier New" pitchFamily="49" charset="0"/>
              </a:rPr>
              <a:t>01100</a:t>
            </a:r>
          </a:p>
        </p:txBody>
      </p:sp>
      <p:sp>
        <p:nvSpPr>
          <p:cNvPr id="21" name="Footer Placeholder 20"/>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9C47C8E7-D200-AD39-45F5-9567702EED41}"/>
              </a:ext>
            </a:extLst>
          </p:cNvPr>
          <p:cNvSpPr txBox="1">
            <a:spLocks noChangeArrowheads="1"/>
          </p:cNvSpPr>
          <p:nvPr/>
        </p:nvSpPr>
        <p:spPr bwMode="auto">
          <a:xfrm>
            <a:off x="811213" y="1970088"/>
            <a:ext cx="7521575" cy="2246769"/>
          </a:xfrm>
          <a:prstGeom prst="rect">
            <a:avLst/>
          </a:prstGeom>
          <a:solidFill>
            <a:schemeClr val="tx1"/>
          </a:solidFill>
          <a:ln w="9525">
            <a:noFill/>
            <a:miter lim="800000"/>
            <a:headEnd/>
            <a:tailEnd/>
          </a:ln>
        </p:spPr>
        <p:txBody>
          <a:bodyPr>
            <a:spAutoFit/>
          </a:bodyPr>
          <a:lstStyle/>
          <a:p>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interface</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Register</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T</a:t>
            </a:r>
            <a:r>
              <a:rPr lang="en-US" sz="2800" b="0" dirty="0">
                <a:solidFill>
                  <a:srgbClr val="D4D4D4"/>
                </a:solidFill>
                <a:effectLst/>
                <a:latin typeface="Consolas" panose="020B0609020204030204" pitchFamily="49" charset="0"/>
              </a:rPr>
              <a:t>&gt; {</a:t>
            </a:r>
          </a:p>
          <a:p>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read</a:t>
            </a:r>
            <a:r>
              <a:rPr lang="en-US" sz="2800" b="0" dirty="0">
                <a:solidFill>
                  <a:srgbClr val="D4D4D4"/>
                </a:solidFill>
                <a:effectLst/>
                <a:latin typeface="Consolas" panose="020B0609020204030204" pitchFamily="49" charset="0"/>
              </a:rPr>
              <a:t>();  </a:t>
            </a:r>
          </a:p>
          <a:p>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write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T</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v</a:t>
            </a:r>
            <a:r>
              <a:rPr lang="en-US" sz="2800" b="0" dirty="0">
                <a:solidFill>
                  <a:srgbClr val="D4D4D4"/>
                </a:solidFill>
                <a:effectLst/>
                <a:latin typeface="Consolas" panose="020B0609020204030204" pitchFamily="49" charset="0"/>
              </a:rPr>
              <a:t>);</a:t>
            </a:r>
          </a:p>
          <a:p>
            <a:r>
              <a:rPr lang="en-US" sz="2800" b="0" dirty="0">
                <a:solidFill>
                  <a:srgbClr val="D4D4D4"/>
                </a:solidFill>
                <a:effectLst/>
                <a:latin typeface="Consolas" panose="020B0609020204030204" pitchFamily="49" charset="0"/>
              </a:rPr>
              <a:t>  }</a:t>
            </a:r>
          </a:p>
          <a:p>
            <a:r>
              <a:rPr lang="en-US" sz="2800" b="0" dirty="0">
                <a:solidFill>
                  <a:srgbClr val="D4D4D4"/>
                </a:solidFill>
                <a:effectLst/>
                <a:latin typeface="Consolas" panose="020B0609020204030204" pitchFamily="49" charset="0"/>
              </a:rPr>
              <a:t>  </a:t>
            </a:r>
          </a:p>
        </p:txBody>
      </p:sp>
      <p:sp>
        <p:nvSpPr>
          <p:cNvPr id="1741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16E05D21-22A5-4A4A-B27B-03F6BA6929C9}" type="slidenum">
              <a:rPr lang="x-none" sz="1400">
                <a:solidFill>
                  <a:srgbClr val="FFFF00"/>
                </a:solidFill>
                <a:latin typeface="Arial" pitchFamily="34" charset="0"/>
                <a:cs typeface="Arial" charset="0"/>
              </a:rPr>
              <a:pPr algn="r" eaLnBrk="0" hangingPunct="0"/>
              <a:t>12</a:t>
            </a:fld>
            <a:endParaRPr lang="en-US" sz="1400" dirty="0">
              <a:solidFill>
                <a:srgbClr val="FFFF00"/>
              </a:solidFill>
              <a:latin typeface="Arial" pitchFamily="34" charset="0"/>
              <a:cs typeface="Arial" charset="0"/>
            </a:endParaRPr>
          </a:p>
        </p:txBody>
      </p:sp>
      <p:sp>
        <p:nvSpPr>
          <p:cNvPr id="17413" name="Rectangle 3"/>
          <p:cNvSpPr>
            <a:spLocks noGrp="1" noChangeArrowheads="1"/>
          </p:cNvSpPr>
          <p:nvPr>
            <p:ph type="title" idx="4294967295"/>
          </p:nvPr>
        </p:nvSpPr>
        <p:spPr/>
        <p:txBody>
          <a:bodyPr/>
          <a:lstStyle/>
          <a:p>
            <a:pPr eaLnBrk="1" hangingPunct="1"/>
            <a:r>
              <a:rPr lang="en-US" dirty="0">
                <a:cs typeface="Arial" charset="0"/>
              </a:rPr>
              <a:t>Registers</a:t>
            </a:r>
          </a:p>
        </p:txBody>
      </p:sp>
      <p:sp>
        <p:nvSpPr>
          <p:cNvPr id="17414" name="AutoShape 4"/>
          <p:cNvSpPr>
            <a:spLocks noChangeArrowheads="1"/>
          </p:cNvSpPr>
          <p:nvPr/>
        </p:nvSpPr>
        <p:spPr bwMode="auto">
          <a:xfrm>
            <a:off x="5772150" y="2057693"/>
            <a:ext cx="800100" cy="406400"/>
          </a:xfrm>
          <a:prstGeom prst="wedgeRoundRectCallout">
            <a:avLst>
              <a:gd name="adj1" fmla="val -124940"/>
              <a:gd name="adj2" fmla="val 563036"/>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7415" name="Text Box 5"/>
          <p:cNvSpPr txBox="1">
            <a:spLocks noChangeArrowheads="1"/>
          </p:cNvSpPr>
          <p:nvPr/>
        </p:nvSpPr>
        <p:spPr bwMode="auto">
          <a:xfrm>
            <a:off x="1600200" y="4648200"/>
            <a:ext cx="6827838" cy="1077218"/>
          </a:xfrm>
          <a:prstGeom prst="rect">
            <a:avLst/>
          </a:prstGeom>
          <a:noFill/>
          <a:ln w="76200">
            <a:solidFill>
              <a:srgbClr val="FF0000"/>
            </a:solidFill>
            <a:miter lim="800000"/>
            <a:headEnd/>
            <a:tailEnd/>
          </a:ln>
        </p:spPr>
        <p:txBody>
          <a:bodyPr wrap="square">
            <a:spAutoFit/>
          </a:bodyPr>
          <a:lstStyle/>
          <a:p>
            <a:pPr algn="ctr" eaLnBrk="0" hangingPunct="0"/>
            <a:r>
              <a:rPr lang="en-US" sz="3200" dirty="0">
                <a:solidFill>
                  <a:srgbClr val="FFFF00"/>
                </a:solidFill>
                <a:latin typeface="Arial" pitchFamily="34" charset="0"/>
                <a:cs typeface="Courier New" pitchFamily="49" charset="0"/>
              </a:rPr>
              <a:t>Type of register</a:t>
            </a:r>
          </a:p>
          <a:p>
            <a:pPr algn="ctr" eaLnBrk="0" hangingPunct="0"/>
            <a:r>
              <a:rPr lang="en-US" sz="3200" dirty="0">
                <a:solidFill>
                  <a:srgbClr val="FFFF00"/>
                </a:solidFill>
                <a:latin typeface="Arial" pitchFamily="34" charset="0"/>
                <a:cs typeface="Courier New" pitchFamily="49" charset="0"/>
              </a:rPr>
              <a:t>(usually Boolean or bit string)</a:t>
            </a:r>
          </a:p>
        </p:txBody>
      </p:sp>
      <p:sp>
        <p:nvSpPr>
          <p:cNvPr id="17416" name="AutoShape 6"/>
          <p:cNvSpPr>
            <a:spLocks noChangeArrowheads="1"/>
          </p:cNvSpPr>
          <p:nvPr/>
        </p:nvSpPr>
        <p:spPr bwMode="auto">
          <a:xfrm>
            <a:off x="2895600" y="2423319"/>
            <a:ext cx="444500" cy="406400"/>
          </a:xfrm>
          <a:prstGeom prst="wedgeRoundRectCallout">
            <a:avLst>
              <a:gd name="adj1" fmla="val 421599"/>
              <a:gd name="adj2" fmla="val 458954"/>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7417" name="AutoShape 7"/>
          <p:cNvSpPr>
            <a:spLocks noChangeArrowheads="1"/>
          </p:cNvSpPr>
          <p:nvPr/>
        </p:nvSpPr>
        <p:spPr bwMode="auto">
          <a:xfrm>
            <a:off x="5092700" y="2755900"/>
            <a:ext cx="444500" cy="469900"/>
          </a:xfrm>
          <a:prstGeom prst="wedgeRoundRectCallout">
            <a:avLst>
              <a:gd name="adj1" fmla="val -54303"/>
              <a:gd name="adj2" fmla="val 330962"/>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0" name="Footer Placeholder 9"/>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4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4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4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animBg="1"/>
      <p:bldP spid="17415" grpId="0" animBg="1"/>
      <p:bldP spid="17416" grpId="0" animBg="1"/>
      <p:bldP spid="174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 Box 3"/>
          <p:cNvSpPr txBox="1">
            <a:spLocks noChangeArrowheads="1"/>
          </p:cNvSpPr>
          <p:nvPr/>
        </p:nvSpPr>
        <p:spPr bwMode="auto">
          <a:xfrm>
            <a:off x="3962400" y="4343400"/>
            <a:ext cx="1905000" cy="769441"/>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lgn="ctr" eaLnBrk="0" hangingPunct="0">
              <a:spcBef>
                <a:spcPct val="50000"/>
              </a:spcBef>
              <a:defRPr/>
            </a:pPr>
            <a:r>
              <a:rPr lang="en-US" sz="4400" dirty="0">
                <a:solidFill>
                  <a:srgbClr val="0000FF"/>
                </a:solidFill>
                <a:latin typeface="Arial" pitchFamily="34" charset="0"/>
                <a:cs typeface="Courier New" pitchFamily="49" charset="0"/>
              </a:rPr>
              <a:t>10011</a:t>
            </a:r>
          </a:p>
        </p:txBody>
      </p:sp>
      <p:sp>
        <p:nvSpPr>
          <p:cNvPr id="1843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F968A5ED-2713-40FA-B7ED-72119FA2E223}" type="slidenum">
              <a:rPr lang="x-none" sz="1400">
                <a:solidFill>
                  <a:srgbClr val="FFFF00"/>
                </a:solidFill>
                <a:latin typeface="Arial" pitchFamily="34" charset="0"/>
                <a:cs typeface="Arial" charset="0"/>
              </a:rPr>
              <a:pPr algn="r" eaLnBrk="0" hangingPunct="0"/>
              <a:t>13</a:t>
            </a:fld>
            <a:endParaRPr lang="en-US" sz="1400" dirty="0">
              <a:solidFill>
                <a:srgbClr val="FFFF00"/>
              </a:solidFill>
              <a:latin typeface="Arial" pitchFamily="34" charset="0"/>
              <a:cs typeface="Arial" charset="0"/>
            </a:endParaRPr>
          </a:p>
        </p:txBody>
      </p:sp>
      <p:sp>
        <p:nvSpPr>
          <p:cNvPr id="18437" name="Rectangle 2"/>
          <p:cNvSpPr>
            <a:spLocks noGrp="1" noChangeArrowheads="1"/>
          </p:cNvSpPr>
          <p:nvPr>
            <p:ph type="title" idx="4294967295"/>
          </p:nvPr>
        </p:nvSpPr>
        <p:spPr/>
        <p:txBody>
          <a:bodyPr/>
          <a:lstStyle/>
          <a:p>
            <a:pPr eaLnBrk="1" hangingPunct="1"/>
            <a:r>
              <a:rPr lang="en-US" sz="4000" dirty="0">
                <a:cs typeface="Arial" charset="0"/>
              </a:rPr>
              <a:t>Single-Reader/Single-Writer Register</a:t>
            </a:r>
          </a:p>
        </p:txBody>
      </p:sp>
      <p:sp>
        <p:nvSpPr>
          <p:cNvPr id="18439" name="Text Box 18"/>
          <p:cNvSpPr txBox="1">
            <a:spLocks noChangeArrowheads="1"/>
          </p:cNvSpPr>
          <p:nvPr/>
        </p:nvSpPr>
        <p:spPr bwMode="auto">
          <a:xfrm>
            <a:off x="2438400" y="3924300"/>
            <a:ext cx="1828800" cy="800100"/>
          </a:xfrm>
          <a:prstGeom prst="rect">
            <a:avLst/>
          </a:prstGeom>
          <a:solidFill>
            <a:schemeClr val="tx1">
              <a:alpha val="80000"/>
            </a:schemeClr>
          </a:solidFill>
          <a:ln w="38100">
            <a:solidFill>
              <a:srgbClr val="FF0000"/>
            </a:solidFill>
            <a:prstDash val="dash"/>
            <a:miter lim="800000"/>
            <a:headEnd/>
            <a:tailEnd/>
          </a:ln>
        </p:spPr>
        <p:txBody>
          <a:bodyPr>
            <a:spAutoFit/>
          </a:bodyPr>
          <a:lstStyle/>
          <a:p>
            <a:pPr algn="r" eaLnBrk="0" hangingPunct="0">
              <a:spcBef>
                <a:spcPct val="50000"/>
              </a:spcBef>
            </a:pPr>
            <a:r>
              <a:rPr lang="en-US" sz="4400" dirty="0">
                <a:solidFill>
                  <a:srgbClr val="FFFF00"/>
                </a:solidFill>
                <a:latin typeface="Arial" pitchFamily="34" charset="0"/>
                <a:cs typeface="Courier New" pitchFamily="49" charset="0"/>
              </a:rPr>
              <a:t>01100</a:t>
            </a:r>
          </a:p>
        </p:txBody>
      </p:sp>
      <p:sp>
        <p:nvSpPr>
          <p:cNvPr id="18442" name="Freeform 32"/>
          <p:cNvSpPr>
            <a:spLocks/>
          </p:cNvSpPr>
          <p:nvPr/>
        </p:nvSpPr>
        <p:spPr bwMode="auto">
          <a:xfrm rot="585974">
            <a:off x="6215063" y="4137025"/>
            <a:ext cx="838200" cy="762000"/>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p>
        </p:txBody>
      </p:sp>
      <p:sp>
        <p:nvSpPr>
          <p:cNvPr id="31" name="Footer Placeholder 30"/>
          <p:cNvSpPr>
            <a:spLocks noGrp="1"/>
          </p:cNvSpPr>
          <p:nvPr>
            <p:ph type="ftr" sz="quarter" idx="10"/>
          </p:nvPr>
        </p:nvSpPr>
        <p:spPr/>
        <p:txBody>
          <a:bodyPr/>
          <a:lstStyle/>
          <a:p>
            <a:pPr>
              <a:defRPr/>
            </a:pPr>
            <a:r>
              <a:rPr lang="en-US" dirty="0"/>
              <a:t>Art of Multiprocessor Programming</a:t>
            </a:r>
          </a:p>
        </p:txBody>
      </p:sp>
      <p:sp>
        <p:nvSpPr>
          <p:cNvPr id="3" name="AutoShape 16">
            <a:extLst>
              <a:ext uri="{FF2B5EF4-FFF2-40B4-BE49-F238E27FC236}">
                <a16:creationId xmlns:a16="http://schemas.microsoft.com/office/drawing/2014/main" id="{9C6E2ED7-AF99-4793-E42C-815C9A98158E}"/>
              </a:ext>
            </a:extLst>
          </p:cNvPr>
          <p:cNvSpPr>
            <a:spLocks noChangeArrowheads="1"/>
          </p:cNvSpPr>
          <p:nvPr/>
        </p:nvSpPr>
        <p:spPr bwMode="auto">
          <a:xfrm>
            <a:off x="4038600" y="1905000"/>
            <a:ext cx="2819400" cy="1066800"/>
          </a:xfrm>
          <a:prstGeom prst="cloudCallout">
            <a:avLst>
              <a:gd name="adj1" fmla="val 45102"/>
              <a:gd name="adj2" fmla="val 82292"/>
            </a:avLst>
          </a:prstGeom>
          <a:noFill/>
          <a:ln w="38100">
            <a:solidFill>
              <a:schemeClr val="bg1"/>
            </a:solidFill>
            <a:round/>
            <a:headEnd/>
            <a:tailEnd/>
          </a:ln>
        </p:spPr>
        <p:txBody>
          <a:bodyPr anchor="ctr"/>
          <a:lstStyle/>
          <a:p>
            <a:pPr algn="ctr" eaLnBrk="0" hangingPunct="0"/>
            <a:r>
              <a:rPr lang="en-US" sz="4400" dirty="0">
                <a:solidFill>
                  <a:srgbClr val="FFFF00"/>
                </a:solidFill>
                <a:latin typeface="Arial" pitchFamily="34" charset="0"/>
                <a:cs typeface="Courier New" pitchFamily="49" charset="0"/>
              </a:rPr>
              <a:t>10011</a:t>
            </a:r>
          </a:p>
        </p:txBody>
      </p:sp>
      <p:grpSp>
        <p:nvGrpSpPr>
          <p:cNvPr id="2" name="Group 19">
            <a:extLst>
              <a:ext uri="{FF2B5EF4-FFF2-40B4-BE49-F238E27FC236}">
                <a16:creationId xmlns:a16="http://schemas.microsoft.com/office/drawing/2014/main" id="{0A1AF54D-B27F-2393-63B8-9906C9FF0534}"/>
              </a:ext>
            </a:extLst>
          </p:cNvPr>
          <p:cNvGrpSpPr>
            <a:grpSpLocks/>
          </p:cNvGrpSpPr>
          <p:nvPr/>
        </p:nvGrpSpPr>
        <p:grpSpPr bwMode="auto">
          <a:xfrm>
            <a:off x="6934200" y="3162300"/>
            <a:ext cx="1447800" cy="1295400"/>
            <a:chOff x="4224" y="1680"/>
            <a:chExt cx="912" cy="816"/>
          </a:xfrm>
          <a:effectLst>
            <a:glow rad="139700">
              <a:schemeClr val="accent3">
                <a:satMod val="175000"/>
                <a:alpha val="40000"/>
              </a:schemeClr>
            </a:glow>
          </a:effectLst>
        </p:grpSpPr>
        <p:sp>
          <p:nvSpPr>
            <p:cNvPr id="4" name="Freeform 7">
              <a:extLst>
                <a:ext uri="{FF2B5EF4-FFF2-40B4-BE49-F238E27FC236}">
                  <a16:creationId xmlns:a16="http://schemas.microsoft.com/office/drawing/2014/main" id="{BEA891E1-80CC-F83F-FD1A-416402204F91}"/>
                </a:ext>
              </a:extLst>
            </p:cNvPr>
            <p:cNvSpPr>
              <a:spLocks/>
            </p:cNvSpPr>
            <p:nvPr/>
          </p:nvSpPr>
          <p:spPr bwMode="auto">
            <a:xfrm flipH="1">
              <a:off x="4224"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 name="Freeform 8">
              <a:extLst>
                <a:ext uri="{FF2B5EF4-FFF2-40B4-BE49-F238E27FC236}">
                  <a16:creationId xmlns:a16="http://schemas.microsoft.com/office/drawing/2014/main" id="{DFF48FE0-3D72-BA46-B189-77864F41E1D8}"/>
                </a:ext>
              </a:extLst>
            </p:cNvPr>
            <p:cNvSpPr>
              <a:spLocks/>
            </p:cNvSpPr>
            <p:nvPr/>
          </p:nvSpPr>
          <p:spPr bwMode="auto">
            <a:xfrm flipH="1">
              <a:off x="4432"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 name="Freeform 9">
              <a:extLst>
                <a:ext uri="{FF2B5EF4-FFF2-40B4-BE49-F238E27FC236}">
                  <a16:creationId xmlns:a16="http://schemas.microsoft.com/office/drawing/2014/main" id="{4DB7C766-1198-6D4D-F647-5A557F84F434}"/>
                </a:ext>
              </a:extLst>
            </p:cNvPr>
            <p:cNvSpPr>
              <a:spLocks/>
            </p:cNvSpPr>
            <p:nvPr/>
          </p:nvSpPr>
          <p:spPr bwMode="auto">
            <a:xfrm flipH="1">
              <a:off x="4656" y="1680"/>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7" name="Freeform 10">
              <a:extLst>
                <a:ext uri="{FF2B5EF4-FFF2-40B4-BE49-F238E27FC236}">
                  <a16:creationId xmlns:a16="http://schemas.microsoft.com/office/drawing/2014/main" id="{C0A2552E-9635-9BC7-96DD-CFF26B70DD74}"/>
                </a:ext>
              </a:extLst>
            </p:cNvPr>
            <p:cNvSpPr>
              <a:spLocks/>
            </p:cNvSpPr>
            <p:nvPr/>
          </p:nvSpPr>
          <p:spPr bwMode="auto">
            <a:xfrm flipH="1">
              <a:off x="4272"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8" name="Freeform 11">
              <a:extLst>
                <a:ext uri="{FF2B5EF4-FFF2-40B4-BE49-F238E27FC236}">
                  <a16:creationId xmlns:a16="http://schemas.microsoft.com/office/drawing/2014/main" id="{38C61FC4-CB5C-3E5C-5BFE-FC3680FF07FD}"/>
                </a:ext>
              </a:extLst>
            </p:cNvPr>
            <p:cNvSpPr>
              <a:spLocks/>
            </p:cNvSpPr>
            <p:nvPr/>
          </p:nvSpPr>
          <p:spPr bwMode="auto">
            <a:xfrm flipH="1">
              <a:off x="4560"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9" name="Freeform 12">
              <a:extLst>
                <a:ext uri="{FF2B5EF4-FFF2-40B4-BE49-F238E27FC236}">
                  <a16:creationId xmlns:a16="http://schemas.microsoft.com/office/drawing/2014/main" id="{D0A01082-8DB5-1C35-121C-0504575B6101}"/>
                </a:ext>
              </a:extLst>
            </p:cNvPr>
            <p:cNvSpPr>
              <a:spLocks/>
            </p:cNvSpPr>
            <p:nvPr/>
          </p:nvSpPr>
          <p:spPr bwMode="auto">
            <a:xfrm flipH="1">
              <a:off x="4272"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10" name="Freeform 13">
              <a:extLst>
                <a:ext uri="{FF2B5EF4-FFF2-40B4-BE49-F238E27FC236}">
                  <a16:creationId xmlns:a16="http://schemas.microsoft.com/office/drawing/2014/main" id="{D77971A6-68A1-851D-7577-4739DA5592D4}"/>
                </a:ext>
              </a:extLst>
            </p:cNvPr>
            <p:cNvSpPr>
              <a:spLocks/>
            </p:cNvSpPr>
            <p:nvPr/>
          </p:nvSpPr>
          <p:spPr bwMode="auto">
            <a:xfrm flipH="1">
              <a:off x="4560" y="2160"/>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1" name="Freeform 14">
              <a:extLst>
                <a:ext uri="{FF2B5EF4-FFF2-40B4-BE49-F238E27FC236}">
                  <a16:creationId xmlns:a16="http://schemas.microsoft.com/office/drawing/2014/main" id="{A718A180-4795-A3A6-09F6-3ED21614ED32}"/>
                </a:ext>
              </a:extLst>
            </p:cNvPr>
            <p:cNvSpPr>
              <a:spLocks/>
            </p:cNvSpPr>
            <p:nvPr/>
          </p:nvSpPr>
          <p:spPr bwMode="auto">
            <a:xfrm flipH="1">
              <a:off x="4752" y="2016"/>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2" name="Freeform 15">
              <a:extLst>
                <a:ext uri="{FF2B5EF4-FFF2-40B4-BE49-F238E27FC236}">
                  <a16:creationId xmlns:a16="http://schemas.microsoft.com/office/drawing/2014/main" id="{97ADF134-AFDD-A3C7-524C-C571CB70E545}"/>
                </a:ext>
              </a:extLst>
            </p:cNvPr>
            <p:cNvSpPr>
              <a:spLocks/>
            </p:cNvSpPr>
            <p:nvPr/>
          </p:nvSpPr>
          <p:spPr bwMode="auto">
            <a:xfrm flipH="1">
              <a:off x="4944" y="1872"/>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grpSp>
        <p:nvGrpSpPr>
          <p:cNvPr id="13" name="Group 17">
            <a:extLst>
              <a:ext uri="{FF2B5EF4-FFF2-40B4-BE49-F238E27FC236}">
                <a16:creationId xmlns:a16="http://schemas.microsoft.com/office/drawing/2014/main" id="{4AF25BD4-47CE-2352-5EF2-15B5FDDF6AE5}"/>
              </a:ext>
            </a:extLst>
          </p:cNvPr>
          <p:cNvGrpSpPr>
            <a:grpSpLocks/>
          </p:cNvGrpSpPr>
          <p:nvPr/>
        </p:nvGrpSpPr>
        <p:grpSpPr bwMode="auto">
          <a:xfrm>
            <a:off x="990600" y="2590800"/>
            <a:ext cx="1752600" cy="1524000"/>
            <a:chOff x="1248" y="2016"/>
            <a:chExt cx="1104" cy="960"/>
          </a:xfrm>
          <a:effectLst>
            <a:glow rad="139700">
              <a:schemeClr val="accent3">
                <a:satMod val="175000"/>
                <a:alpha val="40000"/>
              </a:schemeClr>
            </a:glow>
          </a:effectLst>
        </p:grpSpPr>
        <p:grpSp>
          <p:nvGrpSpPr>
            <p:cNvPr id="14" name="Group 18">
              <a:extLst>
                <a:ext uri="{FF2B5EF4-FFF2-40B4-BE49-F238E27FC236}">
                  <a16:creationId xmlns:a16="http://schemas.microsoft.com/office/drawing/2014/main" id="{DA13F0FF-DA9D-A6C0-8FBA-9057C099317E}"/>
                </a:ext>
              </a:extLst>
            </p:cNvPr>
            <p:cNvGrpSpPr>
              <a:grpSpLocks/>
            </p:cNvGrpSpPr>
            <p:nvPr/>
          </p:nvGrpSpPr>
          <p:grpSpPr bwMode="auto">
            <a:xfrm>
              <a:off x="1248" y="2016"/>
              <a:ext cx="912" cy="816"/>
              <a:chOff x="3168" y="1824"/>
              <a:chExt cx="912" cy="816"/>
            </a:xfrm>
          </p:grpSpPr>
          <p:sp>
            <p:nvSpPr>
              <p:cNvPr id="16" name="Freeform 19">
                <a:extLst>
                  <a:ext uri="{FF2B5EF4-FFF2-40B4-BE49-F238E27FC236}">
                    <a16:creationId xmlns:a16="http://schemas.microsoft.com/office/drawing/2014/main" id="{3FD8A6AB-A397-8285-302B-2AF978EE5266}"/>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7" name="Freeform 20">
                <a:extLst>
                  <a:ext uri="{FF2B5EF4-FFF2-40B4-BE49-F238E27FC236}">
                    <a16:creationId xmlns:a16="http://schemas.microsoft.com/office/drawing/2014/main" id="{5534571D-F77E-8F22-A404-5273A5D5C827}"/>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8" name="Freeform 21">
                <a:extLst>
                  <a:ext uri="{FF2B5EF4-FFF2-40B4-BE49-F238E27FC236}">
                    <a16:creationId xmlns:a16="http://schemas.microsoft.com/office/drawing/2014/main" id="{19F7C7A6-4388-7ED6-AFD9-C8016ECD7F9E}"/>
                  </a:ext>
                </a:extLst>
              </p:cNvPr>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9" name="Freeform 22">
                <a:extLst>
                  <a:ext uri="{FF2B5EF4-FFF2-40B4-BE49-F238E27FC236}">
                    <a16:creationId xmlns:a16="http://schemas.microsoft.com/office/drawing/2014/main" id="{DE1BEA9D-7C62-8856-3F01-0FB7806F0029}"/>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20" name="Freeform 23">
                <a:extLst>
                  <a:ext uri="{FF2B5EF4-FFF2-40B4-BE49-F238E27FC236}">
                    <a16:creationId xmlns:a16="http://schemas.microsoft.com/office/drawing/2014/main" id="{B108C567-B74D-586B-E40D-6624DE25A972}"/>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21" name="Freeform 24">
                <a:extLst>
                  <a:ext uri="{FF2B5EF4-FFF2-40B4-BE49-F238E27FC236}">
                    <a16:creationId xmlns:a16="http://schemas.microsoft.com/office/drawing/2014/main" id="{725D7ED5-C18D-8689-0973-E4AD86A04D9B}"/>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22" name="Freeform 25">
                <a:extLst>
                  <a:ext uri="{FF2B5EF4-FFF2-40B4-BE49-F238E27FC236}">
                    <a16:creationId xmlns:a16="http://schemas.microsoft.com/office/drawing/2014/main" id="{B2609F50-FAC6-319C-5DF5-AEAB6D4ACEF5}"/>
                  </a:ext>
                </a:extLst>
              </p:cNvPr>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23" name="Freeform 26">
                <a:extLst>
                  <a:ext uri="{FF2B5EF4-FFF2-40B4-BE49-F238E27FC236}">
                    <a16:creationId xmlns:a16="http://schemas.microsoft.com/office/drawing/2014/main" id="{552CFA0A-5C95-94C6-770D-384B73E0A7CA}"/>
                  </a:ext>
                </a:extLst>
              </p:cNvPr>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24" name="Freeform 27">
                <a:extLst>
                  <a:ext uri="{FF2B5EF4-FFF2-40B4-BE49-F238E27FC236}">
                    <a16:creationId xmlns:a16="http://schemas.microsoft.com/office/drawing/2014/main" id="{03ACCFC0-B06C-D142-0238-01263D214142}"/>
                  </a:ext>
                </a:extLst>
              </p:cNvPr>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15" name="Freeform 28">
              <a:extLst>
                <a:ext uri="{FF2B5EF4-FFF2-40B4-BE49-F238E27FC236}">
                  <a16:creationId xmlns:a16="http://schemas.microsoft.com/office/drawing/2014/main" id="{8ED5EA7F-F385-E961-7EEA-02352EC72AFB}"/>
                </a:ext>
              </a:extLst>
            </p:cNvPr>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3C085558-3D3D-40AB-98C6-C1B648FD08D4}" type="slidenum">
              <a:rPr lang="x-none" sz="1400">
                <a:solidFill>
                  <a:srgbClr val="FFFF00"/>
                </a:solidFill>
                <a:latin typeface="Arial" pitchFamily="34" charset="0"/>
                <a:cs typeface="Arial" charset="0"/>
              </a:rPr>
              <a:pPr algn="r" eaLnBrk="0" hangingPunct="0"/>
              <a:t>14</a:t>
            </a:fld>
            <a:endParaRPr lang="en-US" sz="1400" dirty="0">
              <a:solidFill>
                <a:srgbClr val="FFFF00"/>
              </a:solidFill>
              <a:latin typeface="Arial" pitchFamily="34" charset="0"/>
              <a:cs typeface="Arial" charset="0"/>
            </a:endParaRPr>
          </a:p>
        </p:txBody>
      </p:sp>
      <p:sp>
        <p:nvSpPr>
          <p:cNvPr id="19460" name="Freeform 62"/>
          <p:cNvSpPr>
            <a:spLocks/>
          </p:cNvSpPr>
          <p:nvPr/>
        </p:nvSpPr>
        <p:spPr bwMode="auto">
          <a:xfrm rot="585974">
            <a:off x="7256463" y="1820863"/>
            <a:ext cx="522287" cy="474662"/>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p>
        </p:txBody>
      </p:sp>
      <p:sp>
        <p:nvSpPr>
          <p:cNvPr id="19461" name="Freeform 61"/>
          <p:cNvSpPr>
            <a:spLocks/>
          </p:cNvSpPr>
          <p:nvPr/>
        </p:nvSpPr>
        <p:spPr bwMode="auto">
          <a:xfrm rot="585974">
            <a:off x="5589588" y="2217738"/>
            <a:ext cx="838200" cy="762000"/>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p>
        </p:txBody>
      </p:sp>
      <p:sp>
        <p:nvSpPr>
          <p:cNvPr id="19462" name="Freeform 60"/>
          <p:cNvSpPr>
            <a:spLocks/>
          </p:cNvSpPr>
          <p:nvPr/>
        </p:nvSpPr>
        <p:spPr bwMode="auto">
          <a:xfrm rot="585974">
            <a:off x="6696075" y="3030538"/>
            <a:ext cx="838200" cy="762000"/>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p>
        </p:txBody>
      </p:sp>
      <p:sp>
        <p:nvSpPr>
          <p:cNvPr id="19464" name="Rectangle 3"/>
          <p:cNvSpPr>
            <a:spLocks noGrp="1" noChangeArrowheads="1"/>
          </p:cNvSpPr>
          <p:nvPr>
            <p:ph type="title" idx="4294967295"/>
          </p:nvPr>
        </p:nvSpPr>
        <p:spPr/>
        <p:txBody>
          <a:bodyPr/>
          <a:lstStyle/>
          <a:p>
            <a:pPr eaLnBrk="1" hangingPunct="1"/>
            <a:r>
              <a:rPr lang="en-US" sz="4000" dirty="0">
                <a:cs typeface="Arial" charset="0"/>
              </a:rPr>
              <a:t>Multi-Reader/Single-Writer Register</a:t>
            </a:r>
          </a:p>
        </p:txBody>
      </p:sp>
      <p:sp>
        <p:nvSpPr>
          <p:cNvPr id="19471" name="AutoShape 27"/>
          <p:cNvSpPr>
            <a:spLocks noChangeArrowheads="1"/>
          </p:cNvSpPr>
          <p:nvPr/>
        </p:nvSpPr>
        <p:spPr bwMode="auto">
          <a:xfrm>
            <a:off x="3276600" y="1981200"/>
            <a:ext cx="2819400" cy="1066800"/>
          </a:xfrm>
          <a:prstGeom prst="cloudCallout">
            <a:avLst>
              <a:gd name="adj1" fmla="val 44875"/>
              <a:gd name="adj2" fmla="val 75894"/>
            </a:avLst>
          </a:prstGeom>
          <a:solidFill>
            <a:schemeClr val="tx1"/>
          </a:solidFill>
          <a:ln w="38100">
            <a:solidFill>
              <a:schemeClr val="bg1"/>
            </a:solidFill>
            <a:round/>
            <a:headEnd/>
            <a:tailEnd/>
          </a:ln>
        </p:spPr>
        <p:txBody>
          <a:bodyPr anchor="ctr"/>
          <a:lstStyle/>
          <a:p>
            <a:pPr algn="ctr" eaLnBrk="0" hangingPunct="0"/>
            <a:r>
              <a:rPr lang="en-US" sz="4400" dirty="0">
                <a:solidFill>
                  <a:srgbClr val="FFFF00"/>
                </a:solidFill>
                <a:latin typeface="Arial" pitchFamily="34" charset="0"/>
                <a:cs typeface="Courier New" pitchFamily="49" charset="0"/>
              </a:rPr>
              <a:t>10011</a:t>
            </a:r>
          </a:p>
        </p:txBody>
      </p:sp>
      <p:sp>
        <p:nvSpPr>
          <p:cNvPr id="19472" name="Freeform 59"/>
          <p:cNvSpPr>
            <a:spLocks/>
          </p:cNvSpPr>
          <p:nvPr/>
        </p:nvSpPr>
        <p:spPr bwMode="auto">
          <a:xfrm rot="585974">
            <a:off x="5180013" y="3722688"/>
            <a:ext cx="838200" cy="762000"/>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p>
        </p:txBody>
      </p:sp>
      <p:sp>
        <p:nvSpPr>
          <p:cNvPr id="64" name="Footer Placeholder 63"/>
          <p:cNvSpPr>
            <a:spLocks noGrp="1"/>
          </p:cNvSpPr>
          <p:nvPr>
            <p:ph type="ftr" sz="quarter" idx="10"/>
          </p:nvPr>
        </p:nvSpPr>
        <p:spPr/>
        <p:txBody>
          <a:bodyPr/>
          <a:lstStyle/>
          <a:p>
            <a:pPr>
              <a:defRPr/>
            </a:pPr>
            <a:r>
              <a:rPr lang="en-US" dirty="0"/>
              <a:t>Art of Multiprocessor Programming</a:t>
            </a:r>
          </a:p>
        </p:txBody>
      </p:sp>
      <p:sp>
        <p:nvSpPr>
          <p:cNvPr id="66" name="Text Box 3"/>
          <p:cNvSpPr txBox="1">
            <a:spLocks noChangeArrowheads="1"/>
          </p:cNvSpPr>
          <p:nvPr/>
        </p:nvSpPr>
        <p:spPr bwMode="auto">
          <a:xfrm>
            <a:off x="3962400" y="4343400"/>
            <a:ext cx="1905000" cy="769441"/>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lgn="ctr" eaLnBrk="0" hangingPunct="0">
              <a:spcBef>
                <a:spcPct val="50000"/>
              </a:spcBef>
              <a:defRPr/>
            </a:pPr>
            <a:r>
              <a:rPr lang="en-US" sz="4400" dirty="0">
                <a:solidFill>
                  <a:srgbClr val="0000FF"/>
                </a:solidFill>
                <a:latin typeface="Arial" pitchFamily="34" charset="0"/>
                <a:cs typeface="Courier New" pitchFamily="49" charset="0"/>
              </a:rPr>
              <a:t>10011</a:t>
            </a:r>
          </a:p>
        </p:txBody>
      </p:sp>
      <p:sp>
        <p:nvSpPr>
          <p:cNvPr id="67" name="Text Box 18"/>
          <p:cNvSpPr txBox="1">
            <a:spLocks noChangeArrowheads="1"/>
          </p:cNvSpPr>
          <p:nvPr/>
        </p:nvSpPr>
        <p:spPr bwMode="auto">
          <a:xfrm>
            <a:off x="2438400" y="3924300"/>
            <a:ext cx="1828800" cy="800100"/>
          </a:xfrm>
          <a:prstGeom prst="rect">
            <a:avLst/>
          </a:prstGeom>
          <a:solidFill>
            <a:schemeClr val="tx1">
              <a:alpha val="80000"/>
            </a:schemeClr>
          </a:solidFill>
          <a:ln w="38100">
            <a:solidFill>
              <a:srgbClr val="FF0000"/>
            </a:solidFill>
            <a:prstDash val="dash"/>
            <a:miter lim="800000"/>
            <a:headEnd/>
            <a:tailEnd/>
          </a:ln>
        </p:spPr>
        <p:txBody>
          <a:bodyPr>
            <a:spAutoFit/>
          </a:bodyPr>
          <a:lstStyle/>
          <a:p>
            <a:pPr algn="r" eaLnBrk="0" hangingPunct="0">
              <a:spcBef>
                <a:spcPct val="50000"/>
              </a:spcBef>
            </a:pPr>
            <a:r>
              <a:rPr lang="en-US" sz="4400" dirty="0">
                <a:solidFill>
                  <a:srgbClr val="FFFF00"/>
                </a:solidFill>
                <a:latin typeface="Arial" pitchFamily="34" charset="0"/>
                <a:cs typeface="Courier New" pitchFamily="49" charset="0"/>
              </a:rPr>
              <a:t>01100</a:t>
            </a:r>
          </a:p>
        </p:txBody>
      </p:sp>
      <p:grpSp>
        <p:nvGrpSpPr>
          <p:cNvPr id="2" name="Group 19">
            <a:extLst>
              <a:ext uri="{FF2B5EF4-FFF2-40B4-BE49-F238E27FC236}">
                <a16:creationId xmlns:a16="http://schemas.microsoft.com/office/drawing/2014/main" id="{3A36FD86-5E14-ADA9-131E-C47777631CDE}"/>
              </a:ext>
            </a:extLst>
          </p:cNvPr>
          <p:cNvGrpSpPr>
            <a:grpSpLocks/>
          </p:cNvGrpSpPr>
          <p:nvPr/>
        </p:nvGrpSpPr>
        <p:grpSpPr bwMode="auto">
          <a:xfrm>
            <a:off x="5878850" y="2866232"/>
            <a:ext cx="1447800" cy="1295400"/>
            <a:chOff x="4224" y="1680"/>
            <a:chExt cx="912" cy="816"/>
          </a:xfrm>
          <a:effectLst>
            <a:glow rad="139700">
              <a:schemeClr val="accent3">
                <a:satMod val="175000"/>
                <a:alpha val="40000"/>
              </a:schemeClr>
            </a:glow>
          </a:effectLst>
        </p:grpSpPr>
        <p:sp>
          <p:nvSpPr>
            <p:cNvPr id="3" name="Freeform 7">
              <a:extLst>
                <a:ext uri="{FF2B5EF4-FFF2-40B4-BE49-F238E27FC236}">
                  <a16:creationId xmlns:a16="http://schemas.microsoft.com/office/drawing/2014/main" id="{31C902F5-003B-3257-7B31-5DA1B6245F95}"/>
                </a:ext>
              </a:extLst>
            </p:cNvPr>
            <p:cNvSpPr>
              <a:spLocks/>
            </p:cNvSpPr>
            <p:nvPr/>
          </p:nvSpPr>
          <p:spPr bwMode="auto">
            <a:xfrm flipH="1">
              <a:off x="4224"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 name="Freeform 8">
              <a:extLst>
                <a:ext uri="{FF2B5EF4-FFF2-40B4-BE49-F238E27FC236}">
                  <a16:creationId xmlns:a16="http://schemas.microsoft.com/office/drawing/2014/main" id="{6D541EDF-4944-8698-CECD-C60B11C26EFD}"/>
                </a:ext>
              </a:extLst>
            </p:cNvPr>
            <p:cNvSpPr>
              <a:spLocks/>
            </p:cNvSpPr>
            <p:nvPr/>
          </p:nvSpPr>
          <p:spPr bwMode="auto">
            <a:xfrm flipH="1">
              <a:off x="4432"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 name="Freeform 9">
              <a:extLst>
                <a:ext uri="{FF2B5EF4-FFF2-40B4-BE49-F238E27FC236}">
                  <a16:creationId xmlns:a16="http://schemas.microsoft.com/office/drawing/2014/main" id="{2558ACFD-53A8-46A7-044F-A1037C6ACDC9}"/>
                </a:ext>
              </a:extLst>
            </p:cNvPr>
            <p:cNvSpPr>
              <a:spLocks/>
            </p:cNvSpPr>
            <p:nvPr/>
          </p:nvSpPr>
          <p:spPr bwMode="auto">
            <a:xfrm flipH="1">
              <a:off x="4656" y="1680"/>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 name="Freeform 10">
              <a:extLst>
                <a:ext uri="{FF2B5EF4-FFF2-40B4-BE49-F238E27FC236}">
                  <a16:creationId xmlns:a16="http://schemas.microsoft.com/office/drawing/2014/main" id="{365A8C18-BB5C-A09C-84D9-2B81B846FE4D}"/>
                </a:ext>
              </a:extLst>
            </p:cNvPr>
            <p:cNvSpPr>
              <a:spLocks/>
            </p:cNvSpPr>
            <p:nvPr/>
          </p:nvSpPr>
          <p:spPr bwMode="auto">
            <a:xfrm flipH="1">
              <a:off x="4272"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7" name="Freeform 11">
              <a:extLst>
                <a:ext uri="{FF2B5EF4-FFF2-40B4-BE49-F238E27FC236}">
                  <a16:creationId xmlns:a16="http://schemas.microsoft.com/office/drawing/2014/main" id="{CAAE8336-29C4-301A-7393-62DDA20C1BD8}"/>
                </a:ext>
              </a:extLst>
            </p:cNvPr>
            <p:cNvSpPr>
              <a:spLocks/>
            </p:cNvSpPr>
            <p:nvPr/>
          </p:nvSpPr>
          <p:spPr bwMode="auto">
            <a:xfrm flipH="1">
              <a:off x="4560"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8" name="Freeform 12">
              <a:extLst>
                <a:ext uri="{FF2B5EF4-FFF2-40B4-BE49-F238E27FC236}">
                  <a16:creationId xmlns:a16="http://schemas.microsoft.com/office/drawing/2014/main" id="{E8D5166D-4AF5-900A-5711-463B74F1F862}"/>
                </a:ext>
              </a:extLst>
            </p:cNvPr>
            <p:cNvSpPr>
              <a:spLocks/>
            </p:cNvSpPr>
            <p:nvPr/>
          </p:nvSpPr>
          <p:spPr bwMode="auto">
            <a:xfrm flipH="1">
              <a:off x="4272"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9" name="Freeform 13">
              <a:extLst>
                <a:ext uri="{FF2B5EF4-FFF2-40B4-BE49-F238E27FC236}">
                  <a16:creationId xmlns:a16="http://schemas.microsoft.com/office/drawing/2014/main" id="{09B5F60A-A82C-BD61-F1D4-6A38C06FEC6B}"/>
                </a:ext>
              </a:extLst>
            </p:cNvPr>
            <p:cNvSpPr>
              <a:spLocks/>
            </p:cNvSpPr>
            <p:nvPr/>
          </p:nvSpPr>
          <p:spPr bwMode="auto">
            <a:xfrm flipH="1">
              <a:off x="4560" y="2160"/>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0" name="Freeform 14">
              <a:extLst>
                <a:ext uri="{FF2B5EF4-FFF2-40B4-BE49-F238E27FC236}">
                  <a16:creationId xmlns:a16="http://schemas.microsoft.com/office/drawing/2014/main" id="{6C4BE3A2-A722-8D91-DF33-DBC8B4F91795}"/>
                </a:ext>
              </a:extLst>
            </p:cNvPr>
            <p:cNvSpPr>
              <a:spLocks/>
            </p:cNvSpPr>
            <p:nvPr/>
          </p:nvSpPr>
          <p:spPr bwMode="auto">
            <a:xfrm flipH="1">
              <a:off x="4752" y="2016"/>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1" name="Freeform 15">
              <a:extLst>
                <a:ext uri="{FF2B5EF4-FFF2-40B4-BE49-F238E27FC236}">
                  <a16:creationId xmlns:a16="http://schemas.microsoft.com/office/drawing/2014/main" id="{65756BB8-9B4B-D659-0466-79223D24B1CD}"/>
                </a:ext>
              </a:extLst>
            </p:cNvPr>
            <p:cNvSpPr>
              <a:spLocks/>
            </p:cNvSpPr>
            <p:nvPr/>
          </p:nvSpPr>
          <p:spPr bwMode="auto">
            <a:xfrm flipH="1">
              <a:off x="4944" y="1872"/>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grpSp>
        <p:nvGrpSpPr>
          <p:cNvPr id="12" name="Group 19">
            <a:extLst>
              <a:ext uri="{FF2B5EF4-FFF2-40B4-BE49-F238E27FC236}">
                <a16:creationId xmlns:a16="http://schemas.microsoft.com/office/drawing/2014/main" id="{B0FEF418-9B64-E943-52DA-88758F59B737}"/>
              </a:ext>
            </a:extLst>
          </p:cNvPr>
          <p:cNvGrpSpPr>
            <a:grpSpLocks/>
          </p:cNvGrpSpPr>
          <p:nvPr/>
        </p:nvGrpSpPr>
        <p:grpSpPr bwMode="auto">
          <a:xfrm>
            <a:off x="7484365" y="2181424"/>
            <a:ext cx="1315509" cy="1177034"/>
            <a:chOff x="4224" y="1680"/>
            <a:chExt cx="912" cy="816"/>
          </a:xfrm>
          <a:effectLst>
            <a:glow rad="139700">
              <a:schemeClr val="accent3">
                <a:satMod val="175000"/>
                <a:alpha val="40000"/>
              </a:schemeClr>
            </a:glow>
          </a:effectLst>
        </p:grpSpPr>
        <p:sp>
          <p:nvSpPr>
            <p:cNvPr id="13" name="Freeform 7">
              <a:extLst>
                <a:ext uri="{FF2B5EF4-FFF2-40B4-BE49-F238E27FC236}">
                  <a16:creationId xmlns:a16="http://schemas.microsoft.com/office/drawing/2014/main" id="{1F8F05AE-D8F9-077C-6F44-EA0503816BA6}"/>
                </a:ext>
              </a:extLst>
            </p:cNvPr>
            <p:cNvSpPr>
              <a:spLocks/>
            </p:cNvSpPr>
            <p:nvPr/>
          </p:nvSpPr>
          <p:spPr bwMode="auto">
            <a:xfrm flipH="1">
              <a:off x="4224"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4" name="Freeform 8">
              <a:extLst>
                <a:ext uri="{FF2B5EF4-FFF2-40B4-BE49-F238E27FC236}">
                  <a16:creationId xmlns:a16="http://schemas.microsoft.com/office/drawing/2014/main" id="{9051221A-CEDA-F5E0-4310-00B25D9AF753}"/>
                </a:ext>
              </a:extLst>
            </p:cNvPr>
            <p:cNvSpPr>
              <a:spLocks/>
            </p:cNvSpPr>
            <p:nvPr/>
          </p:nvSpPr>
          <p:spPr bwMode="auto">
            <a:xfrm flipH="1">
              <a:off x="4432"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5" name="Freeform 9">
              <a:extLst>
                <a:ext uri="{FF2B5EF4-FFF2-40B4-BE49-F238E27FC236}">
                  <a16:creationId xmlns:a16="http://schemas.microsoft.com/office/drawing/2014/main" id="{C5973E39-6C61-A000-5D7F-104F32A486CC}"/>
                </a:ext>
              </a:extLst>
            </p:cNvPr>
            <p:cNvSpPr>
              <a:spLocks/>
            </p:cNvSpPr>
            <p:nvPr/>
          </p:nvSpPr>
          <p:spPr bwMode="auto">
            <a:xfrm flipH="1">
              <a:off x="4656" y="1680"/>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6" name="Freeform 10">
              <a:extLst>
                <a:ext uri="{FF2B5EF4-FFF2-40B4-BE49-F238E27FC236}">
                  <a16:creationId xmlns:a16="http://schemas.microsoft.com/office/drawing/2014/main" id="{65E286A9-EADA-401A-3D99-C6B5092E4BB9}"/>
                </a:ext>
              </a:extLst>
            </p:cNvPr>
            <p:cNvSpPr>
              <a:spLocks/>
            </p:cNvSpPr>
            <p:nvPr/>
          </p:nvSpPr>
          <p:spPr bwMode="auto">
            <a:xfrm flipH="1">
              <a:off x="4272"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17" name="Freeform 11">
              <a:extLst>
                <a:ext uri="{FF2B5EF4-FFF2-40B4-BE49-F238E27FC236}">
                  <a16:creationId xmlns:a16="http://schemas.microsoft.com/office/drawing/2014/main" id="{B2EEE642-00CF-7BCB-106D-CA38864CC09E}"/>
                </a:ext>
              </a:extLst>
            </p:cNvPr>
            <p:cNvSpPr>
              <a:spLocks/>
            </p:cNvSpPr>
            <p:nvPr/>
          </p:nvSpPr>
          <p:spPr bwMode="auto">
            <a:xfrm flipH="1">
              <a:off x="4560"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18" name="Freeform 12">
              <a:extLst>
                <a:ext uri="{FF2B5EF4-FFF2-40B4-BE49-F238E27FC236}">
                  <a16:creationId xmlns:a16="http://schemas.microsoft.com/office/drawing/2014/main" id="{F5D17C22-811D-3CDD-9B51-31745AFA0210}"/>
                </a:ext>
              </a:extLst>
            </p:cNvPr>
            <p:cNvSpPr>
              <a:spLocks/>
            </p:cNvSpPr>
            <p:nvPr/>
          </p:nvSpPr>
          <p:spPr bwMode="auto">
            <a:xfrm flipH="1">
              <a:off x="4272"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19" name="Freeform 13">
              <a:extLst>
                <a:ext uri="{FF2B5EF4-FFF2-40B4-BE49-F238E27FC236}">
                  <a16:creationId xmlns:a16="http://schemas.microsoft.com/office/drawing/2014/main" id="{1B185D63-494D-DA4B-FF61-0C7EF296BAA4}"/>
                </a:ext>
              </a:extLst>
            </p:cNvPr>
            <p:cNvSpPr>
              <a:spLocks/>
            </p:cNvSpPr>
            <p:nvPr/>
          </p:nvSpPr>
          <p:spPr bwMode="auto">
            <a:xfrm flipH="1">
              <a:off x="4560" y="2160"/>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20" name="Freeform 14">
              <a:extLst>
                <a:ext uri="{FF2B5EF4-FFF2-40B4-BE49-F238E27FC236}">
                  <a16:creationId xmlns:a16="http://schemas.microsoft.com/office/drawing/2014/main" id="{4636DBF7-C4C5-AF2A-6277-F1E8BFE69362}"/>
                </a:ext>
              </a:extLst>
            </p:cNvPr>
            <p:cNvSpPr>
              <a:spLocks/>
            </p:cNvSpPr>
            <p:nvPr/>
          </p:nvSpPr>
          <p:spPr bwMode="auto">
            <a:xfrm flipH="1">
              <a:off x="4752" y="2016"/>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21" name="Freeform 15">
              <a:extLst>
                <a:ext uri="{FF2B5EF4-FFF2-40B4-BE49-F238E27FC236}">
                  <a16:creationId xmlns:a16="http://schemas.microsoft.com/office/drawing/2014/main" id="{0B75910F-8F08-4AEA-4E84-C04D23A4B44D}"/>
                </a:ext>
              </a:extLst>
            </p:cNvPr>
            <p:cNvSpPr>
              <a:spLocks/>
            </p:cNvSpPr>
            <p:nvPr/>
          </p:nvSpPr>
          <p:spPr bwMode="auto">
            <a:xfrm flipH="1">
              <a:off x="4944" y="1872"/>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grpSp>
        <p:nvGrpSpPr>
          <p:cNvPr id="22" name="Group 19">
            <a:extLst>
              <a:ext uri="{FF2B5EF4-FFF2-40B4-BE49-F238E27FC236}">
                <a16:creationId xmlns:a16="http://schemas.microsoft.com/office/drawing/2014/main" id="{AE4E99EE-E776-52BE-4C63-B9C62C61C603}"/>
              </a:ext>
            </a:extLst>
          </p:cNvPr>
          <p:cNvGrpSpPr>
            <a:grpSpLocks/>
          </p:cNvGrpSpPr>
          <p:nvPr/>
        </p:nvGrpSpPr>
        <p:grpSpPr bwMode="auto">
          <a:xfrm>
            <a:off x="6114343" y="1569616"/>
            <a:ext cx="1143001" cy="1022685"/>
            <a:chOff x="4224" y="1680"/>
            <a:chExt cx="912" cy="816"/>
          </a:xfrm>
          <a:effectLst>
            <a:glow rad="139700">
              <a:schemeClr val="accent3">
                <a:satMod val="175000"/>
                <a:alpha val="40000"/>
              </a:schemeClr>
            </a:glow>
          </a:effectLst>
        </p:grpSpPr>
        <p:sp>
          <p:nvSpPr>
            <p:cNvPr id="23" name="Freeform 7">
              <a:extLst>
                <a:ext uri="{FF2B5EF4-FFF2-40B4-BE49-F238E27FC236}">
                  <a16:creationId xmlns:a16="http://schemas.microsoft.com/office/drawing/2014/main" id="{FF0850A8-B317-6C85-5A49-6F89D0D3FBC4}"/>
                </a:ext>
              </a:extLst>
            </p:cNvPr>
            <p:cNvSpPr>
              <a:spLocks/>
            </p:cNvSpPr>
            <p:nvPr/>
          </p:nvSpPr>
          <p:spPr bwMode="auto">
            <a:xfrm flipH="1">
              <a:off x="4224"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24" name="Freeform 8">
              <a:extLst>
                <a:ext uri="{FF2B5EF4-FFF2-40B4-BE49-F238E27FC236}">
                  <a16:creationId xmlns:a16="http://schemas.microsoft.com/office/drawing/2014/main" id="{0CF0DA99-85E1-59D5-A488-F1F8A11803D2}"/>
                </a:ext>
              </a:extLst>
            </p:cNvPr>
            <p:cNvSpPr>
              <a:spLocks/>
            </p:cNvSpPr>
            <p:nvPr/>
          </p:nvSpPr>
          <p:spPr bwMode="auto">
            <a:xfrm flipH="1">
              <a:off x="4432"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25" name="Freeform 9">
              <a:extLst>
                <a:ext uri="{FF2B5EF4-FFF2-40B4-BE49-F238E27FC236}">
                  <a16:creationId xmlns:a16="http://schemas.microsoft.com/office/drawing/2014/main" id="{B678B428-C46E-C2FB-2A57-4FBB013745BD}"/>
                </a:ext>
              </a:extLst>
            </p:cNvPr>
            <p:cNvSpPr>
              <a:spLocks/>
            </p:cNvSpPr>
            <p:nvPr/>
          </p:nvSpPr>
          <p:spPr bwMode="auto">
            <a:xfrm flipH="1">
              <a:off x="4656" y="1680"/>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26" name="Freeform 10">
              <a:extLst>
                <a:ext uri="{FF2B5EF4-FFF2-40B4-BE49-F238E27FC236}">
                  <a16:creationId xmlns:a16="http://schemas.microsoft.com/office/drawing/2014/main" id="{71554773-1E07-4B97-6076-F7B77D6C79CA}"/>
                </a:ext>
              </a:extLst>
            </p:cNvPr>
            <p:cNvSpPr>
              <a:spLocks/>
            </p:cNvSpPr>
            <p:nvPr/>
          </p:nvSpPr>
          <p:spPr bwMode="auto">
            <a:xfrm flipH="1">
              <a:off x="4272"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27" name="Freeform 11">
              <a:extLst>
                <a:ext uri="{FF2B5EF4-FFF2-40B4-BE49-F238E27FC236}">
                  <a16:creationId xmlns:a16="http://schemas.microsoft.com/office/drawing/2014/main" id="{8BC501C0-1E68-A82B-6B22-2E697BEE93E1}"/>
                </a:ext>
              </a:extLst>
            </p:cNvPr>
            <p:cNvSpPr>
              <a:spLocks/>
            </p:cNvSpPr>
            <p:nvPr/>
          </p:nvSpPr>
          <p:spPr bwMode="auto">
            <a:xfrm flipH="1">
              <a:off x="4560"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28" name="Freeform 12">
              <a:extLst>
                <a:ext uri="{FF2B5EF4-FFF2-40B4-BE49-F238E27FC236}">
                  <a16:creationId xmlns:a16="http://schemas.microsoft.com/office/drawing/2014/main" id="{073360C9-E25B-3571-A2F1-77C4E17FC216}"/>
                </a:ext>
              </a:extLst>
            </p:cNvPr>
            <p:cNvSpPr>
              <a:spLocks/>
            </p:cNvSpPr>
            <p:nvPr/>
          </p:nvSpPr>
          <p:spPr bwMode="auto">
            <a:xfrm flipH="1">
              <a:off x="4272"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29" name="Freeform 13">
              <a:extLst>
                <a:ext uri="{FF2B5EF4-FFF2-40B4-BE49-F238E27FC236}">
                  <a16:creationId xmlns:a16="http://schemas.microsoft.com/office/drawing/2014/main" id="{354AF7C2-3E74-9423-EB44-A95C1AA40F87}"/>
                </a:ext>
              </a:extLst>
            </p:cNvPr>
            <p:cNvSpPr>
              <a:spLocks/>
            </p:cNvSpPr>
            <p:nvPr/>
          </p:nvSpPr>
          <p:spPr bwMode="auto">
            <a:xfrm flipH="1">
              <a:off x="4560" y="2160"/>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30" name="Freeform 14">
              <a:extLst>
                <a:ext uri="{FF2B5EF4-FFF2-40B4-BE49-F238E27FC236}">
                  <a16:creationId xmlns:a16="http://schemas.microsoft.com/office/drawing/2014/main" id="{D0A9DA74-7378-7F42-0FAD-E966A18977CD}"/>
                </a:ext>
              </a:extLst>
            </p:cNvPr>
            <p:cNvSpPr>
              <a:spLocks/>
            </p:cNvSpPr>
            <p:nvPr/>
          </p:nvSpPr>
          <p:spPr bwMode="auto">
            <a:xfrm flipH="1">
              <a:off x="4752" y="2016"/>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31" name="Freeform 15">
              <a:extLst>
                <a:ext uri="{FF2B5EF4-FFF2-40B4-BE49-F238E27FC236}">
                  <a16:creationId xmlns:a16="http://schemas.microsoft.com/office/drawing/2014/main" id="{AD66BAEC-3E39-B30F-62ED-1104CC4B6C1D}"/>
                </a:ext>
              </a:extLst>
            </p:cNvPr>
            <p:cNvSpPr>
              <a:spLocks/>
            </p:cNvSpPr>
            <p:nvPr/>
          </p:nvSpPr>
          <p:spPr bwMode="auto">
            <a:xfrm flipH="1">
              <a:off x="4944" y="1872"/>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grpSp>
        <p:nvGrpSpPr>
          <p:cNvPr id="32" name="Group 19">
            <a:extLst>
              <a:ext uri="{FF2B5EF4-FFF2-40B4-BE49-F238E27FC236}">
                <a16:creationId xmlns:a16="http://schemas.microsoft.com/office/drawing/2014/main" id="{4E39A6E2-42BE-7943-C7E1-2008D6631678}"/>
              </a:ext>
            </a:extLst>
          </p:cNvPr>
          <p:cNvGrpSpPr>
            <a:grpSpLocks/>
          </p:cNvGrpSpPr>
          <p:nvPr/>
        </p:nvGrpSpPr>
        <p:grpSpPr bwMode="auto">
          <a:xfrm>
            <a:off x="7791081" y="1226934"/>
            <a:ext cx="1055350" cy="944261"/>
            <a:chOff x="4224" y="1680"/>
            <a:chExt cx="912" cy="816"/>
          </a:xfrm>
          <a:effectLst>
            <a:glow rad="139700">
              <a:schemeClr val="accent3">
                <a:satMod val="175000"/>
                <a:alpha val="40000"/>
              </a:schemeClr>
            </a:glow>
          </a:effectLst>
        </p:grpSpPr>
        <p:sp>
          <p:nvSpPr>
            <p:cNvPr id="33" name="Freeform 7">
              <a:extLst>
                <a:ext uri="{FF2B5EF4-FFF2-40B4-BE49-F238E27FC236}">
                  <a16:creationId xmlns:a16="http://schemas.microsoft.com/office/drawing/2014/main" id="{664AC3A8-FFFC-E853-7DC2-CB02E8550973}"/>
                </a:ext>
              </a:extLst>
            </p:cNvPr>
            <p:cNvSpPr>
              <a:spLocks/>
            </p:cNvSpPr>
            <p:nvPr/>
          </p:nvSpPr>
          <p:spPr bwMode="auto">
            <a:xfrm flipH="1">
              <a:off x="4224"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34" name="Freeform 8">
              <a:extLst>
                <a:ext uri="{FF2B5EF4-FFF2-40B4-BE49-F238E27FC236}">
                  <a16:creationId xmlns:a16="http://schemas.microsoft.com/office/drawing/2014/main" id="{D6DA31AD-44B0-85D6-6114-BA6B319A352E}"/>
                </a:ext>
              </a:extLst>
            </p:cNvPr>
            <p:cNvSpPr>
              <a:spLocks/>
            </p:cNvSpPr>
            <p:nvPr/>
          </p:nvSpPr>
          <p:spPr bwMode="auto">
            <a:xfrm flipH="1">
              <a:off x="4432"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35" name="Freeform 9">
              <a:extLst>
                <a:ext uri="{FF2B5EF4-FFF2-40B4-BE49-F238E27FC236}">
                  <a16:creationId xmlns:a16="http://schemas.microsoft.com/office/drawing/2014/main" id="{09454AD8-BB46-E6D3-E2C7-99937E76D167}"/>
                </a:ext>
              </a:extLst>
            </p:cNvPr>
            <p:cNvSpPr>
              <a:spLocks/>
            </p:cNvSpPr>
            <p:nvPr/>
          </p:nvSpPr>
          <p:spPr bwMode="auto">
            <a:xfrm flipH="1">
              <a:off x="4656" y="1680"/>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36" name="Freeform 10">
              <a:extLst>
                <a:ext uri="{FF2B5EF4-FFF2-40B4-BE49-F238E27FC236}">
                  <a16:creationId xmlns:a16="http://schemas.microsoft.com/office/drawing/2014/main" id="{DF1EE369-146D-D7B2-7F3D-97B4A62943E3}"/>
                </a:ext>
              </a:extLst>
            </p:cNvPr>
            <p:cNvSpPr>
              <a:spLocks/>
            </p:cNvSpPr>
            <p:nvPr/>
          </p:nvSpPr>
          <p:spPr bwMode="auto">
            <a:xfrm flipH="1">
              <a:off x="4272"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37" name="Freeform 11">
              <a:extLst>
                <a:ext uri="{FF2B5EF4-FFF2-40B4-BE49-F238E27FC236}">
                  <a16:creationId xmlns:a16="http://schemas.microsoft.com/office/drawing/2014/main" id="{D489C1DF-316A-1EAD-8220-6CED84153080}"/>
                </a:ext>
              </a:extLst>
            </p:cNvPr>
            <p:cNvSpPr>
              <a:spLocks/>
            </p:cNvSpPr>
            <p:nvPr/>
          </p:nvSpPr>
          <p:spPr bwMode="auto">
            <a:xfrm flipH="1">
              <a:off x="4560"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38" name="Freeform 12">
              <a:extLst>
                <a:ext uri="{FF2B5EF4-FFF2-40B4-BE49-F238E27FC236}">
                  <a16:creationId xmlns:a16="http://schemas.microsoft.com/office/drawing/2014/main" id="{6324F567-0A8B-28CD-B84B-A87C37CA4F83}"/>
                </a:ext>
              </a:extLst>
            </p:cNvPr>
            <p:cNvSpPr>
              <a:spLocks/>
            </p:cNvSpPr>
            <p:nvPr/>
          </p:nvSpPr>
          <p:spPr bwMode="auto">
            <a:xfrm flipH="1">
              <a:off x="4272"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39" name="Freeform 13">
              <a:extLst>
                <a:ext uri="{FF2B5EF4-FFF2-40B4-BE49-F238E27FC236}">
                  <a16:creationId xmlns:a16="http://schemas.microsoft.com/office/drawing/2014/main" id="{D9D95574-7FD4-F513-EE10-08038114AC69}"/>
                </a:ext>
              </a:extLst>
            </p:cNvPr>
            <p:cNvSpPr>
              <a:spLocks/>
            </p:cNvSpPr>
            <p:nvPr/>
          </p:nvSpPr>
          <p:spPr bwMode="auto">
            <a:xfrm flipH="1">
              <a:off x="4560" y="2160"/>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40" name="Freeform 14">
              <a:extLst>
                <a:ext uri="{FF2B5EF4-FFF2-40B4-BE49-F238E27FC236}">
                  <a16:creationId xmlns:a16="http://schemas.microsoft.com/office/drawing/2014/main" id="{CC0B36C2-9E2E-69FE-D6B6-6E285FE7A5DA}"/>
                </a:ext>
              </a:extLst>
            </p:cNvPr>
            <p:cNvSpPr>
              <a:spLocks/>
            </p:cNvSpPr>
            <p:nvPr/>
          </p:nvSpPr>
          <p:spPr bwMode="auto">
            <a:xfrm flipH="1">
              <a:off x="4752" y="2016"/>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41" name="Freeform 15">
              <a:extLst>
                <a:ext uri="{FF2B5EF4-FFF2-40B4-BE49-F238E27FC236}">
                  <a16:creationId xmlns:a16="http://schemas.microsoft.com/office/drawing/2014/main" id="{69BA35BB-7D17-0261-AB5E-A0857DAD5C49}"/>
                </a:ext>
              </a:extLst>
            </p:cNvPr>
            <p:cNvSpPr>
              <a:spLocks/>
            </p:cNvSpPr>
            <p:nvPr/>
          </p:nvSpPr>
          <p:spPr bwMode="auto">
            <a:xfrm flipH="1">
              <a:off x="4944" y="1872"/>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grpSp>
        <p:nvGrpSpPr>
          <p:cNvPr id="42" name="Group 17">
            <a:extLst>
              <a:ext uri="{FF2B5EF4-FFF2-40B4-BE49-F238E27FC236}">
                <a16:creationId xmlns:a16="http://schemas.microsoft.com/office/drawing/2014/main" id="{A58A6D93-6DD4-AC8D-1937-1B4720E035A8}"/>
              </a:ext>
            </a:extLst>
          </p:cNvPr>
          <p:cNvGrpSpPr>
            <a:grpSpLocks/>
          </p:cNvGrpSpPr>
          <p:nvPr/>
        </p:nvGrpSpPr>
        <p:grpSpPr bwMode="auto">
          <a:xfrm>
            <a:off x="990600" y="2590800"/>
            <a:ext cx="1752600" cy="1524000"/>
            <a:chOff x="1248" y="2016"/>
            <a:chExt cx="1104" cy="960"/>
          </a:xfrm>
          <a:effectLst>
            <a:glow rad="139700">
              <a:schemeClr val="accent3">
                <a:satMod val="175000"/>
                <a:alpha val="40000"/>
              </a:schemeClr>
            </a:glow>
          </a:effectLst>
        </p:grpSpPr>
        <p:grpSp>
          <p:nvGrpSpPr>
            <p:cNvPr id="43" name="Group 18">
              <a:extLst>
                <a:ext uri="{FF2B5EF4-FFF2-40B4-BE49-F238E27FC236}">
                  <a16:creationId xmlns:a16="http://schemas.microsoft.com/office/drawing/2014/main" id="{C5E0E082-2F08-D0EE-13A6-2A9780E3345F}"/>
                </a:ext>
              </a:extLst>
            </p:cNvPr>
            <p:cNvGrpSpPr>
              <a:grpSpLocks/>
            </p:cNvGrpSpPr>
            <p:nvPr/>
          </p:nvGrpSpPr>
          <p:grpSpPr bwMode="auto">
            <a:xfrm>
              <a:off x="1248" y="2016"/>
              <a:ext cx="912" cy="816"/>
              <a:chOff x="3168" y="1824"/>
              <a:chExt cx="912" cy="816"/>
            </a:xfrm>
          </p:grpSpPr>
          <p:sp>
            <p:nvSpPr>
              <p:cNvPr id="45" name="Freeform 19">
                <a:extLst>
                  <a:ext uri="{FF2B5EF4-FFF2-40B4-BE49-F238E27FC236}">
                    <a16:creationId xmlns:a16="http://schemas.microsoft.com/office/drawing/2014/main" id="{C09758E2-2E4F-F5EB-3C16-A55128169A89}"/>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 name="Freeform 20">
                <a:extLst>
                  <a:ext uri="{FF2B5EF4-FFF2-40B4-BE49-F238E27FC236}">
                    <a16:creationId xmlns:a16="http://schemas.microsoft.com/office/drawing/2014/main" id="{B96B2CEE-E438-A3AF-F12E-97BE19AD8F78}"/>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7" name="Freeform 21">
                <a:extLst>
                  <a:ext uri="{FF2B5EF4-FFF2-40B4-BE49-F238E27FC236}">
                    <a16:creationId xmlns:a16="http://schemas.microsoft.com/office/drawing/2014/main" id="{1C66ADA9-081F-174E-04D3-AD39E7F87839}"/>
                  </a:ext>
                </a:extLst>
              </p:cNvPr>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8" name="Freeform 22">
                <a:extLst>
                  <a:ext uri="{FF2B5EF4-FFF2-40B4-BE49-F238E27FC236}">
                    <a16:creationId xmlns:a16="http://schemas.microsoft.com/office/drawing/2014/main" id="{783A7C70-B057-DD12-88D3-D2F7901A84D5}"/>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49" name="Freeform 23">
                <a:extLst>
                  <a:ext uri="{FF2B5EF4-FFF2-40B4-BE49-F238E27FC236}">
                    <a16:creationId xmlns:a16="http://schemas.microsoft.com/office/drawing/2014/main" id="{7FBCBA74-0820-8054-DF2D-212669B96A8C}"/>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50" name="Freeform 24">
                <a:extLst>
                  <a:ext uri="{FF2B5EF4-FFF2-40B4-BE49-F238E27FC236}">
                    <a16:creationId xmlns:a16="http://schemas.microsoft.com/office/drawing/2014/main" id="{D6029240-F654-3C86-33FD-995651E99B3D}"/>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51" name="Freeform 25">
                <a:extLst>
                  <a:ext uri="{FF2B5EF4-FFF2-40B4-BE49-F238E27FC236}">
                    <a16:creationId xmlns:a16="http://schemas.microsoft.com/office/drawing/2014/main" id="{301D87AF-352A-99C4-2708-83BEE93B9219}"/>
                  </a:ext>
                </a:extLst>
              </p:cNvPr>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52" name="Freeform 26">
                <a:extLst>
                  <a:ext uri="{FF2B5EF4-FFF2-40B4-BE49-F238E27FC236}">
                    <a16:creationId xmlns:a16="http://schemas.microsoft.com/office/drawing/2014/main" id="{AF5BCABF-32BC-B49B-A6FE-91D4DD6EB128}"/>
                  </a:ext>
                </a:extLst>
              </p:cNvPr>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53" name="Freeform 27">
                <a:extLst>
                  <a:ext uri="{FF2B5EF4-FFF2-40B4-BE49-F238E27FC236}">
                    <a16:creationId xmlns:a16="http://schemas.microsoft.com/office/drawing/2014/main" id="{2FB655EC-BC9A-69F3-F927-60BF0F77385A}"/>
                  </a:ext>
                </a:extLst>
              </p:cNvPr>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44" name="Freeform 28">
              <a:extLst>
                <a:ext uri="{FF2B5EF4-FFF2-40B4-BE49-F238E27FC236}">
                  <a16:creationId xmlns:a16="http://schemas.microsoft.com/office/drawing/2014/main" id="{A4758B22-9BB5-23DE-C070-ECEDD27E9D33}"/>
                </a:ext>
              </a:extLst>
            </p:cNvPr>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a:extLst>
              <a:ext uri="{FF2B5EF4-FFF2-40B4-BE49-F238E27FC236}">
                <a16:creationId xmlns:a16="http://schemas.microsoft.com/office/drawing/2014/main" id="{D97C11D1-307C-B9C0-1090-93F7DED757B4}"/>
              </a:ext>
            </a:extLst>
          </p:cNvPr>
          <p:cNvGrpSpPr>
            <a:grpSpLocks/>
          </p:cNvGrpSpPr>
          <p:nvPr/>
        </p:nvGrpSpPr>
        <p:grpSpPr bwMode="auto">
          <a:xfrm>
            <a:off x="5878850" y="2866232"/>
            <a:ext cx="1447800" cy="1295400"/>
            <a:chOff x="4224" y="1680"/>
            <a:chExt cx="912" cy="816"/>
          </a:xfrm>
          <a:effectLst>
            <a:glow rad="139700">
              <a:schemeClr val="accent3">
                <a:satMod val="175000"/>
                <a:alpha val="40000"/>
              </a:schemeClr>
            </a:glow>
          </a:effectLst>
        </p:grpSpPr>
        <p:sp>
          <p:nvSpPr>
            <p:cNvPr id="3" name="Freeform 7">
              <a:extLst>
                <a:ext uri="{FF2B5EF4-FFF2-40B4-BE49-F238E27FC236}">
                  <a16:creationId xmlns:a16="http://schemas.microsoft.com/office/drawing/2014/main" id="{B360A722-0624-FCAA-369C-2F2D353027CA}"/>
                </a:ext>
              </a:extLst>
            </p:cNvPr>
            <p:cNvSpPr>
              <a:spLocks/>
            </p:cNvSpPr>
            <p:nvPr/>
          </p:nvSpPr>
          <p:spPr bwMode="auto">
            <a:xfrm flipH="1">
              <a:off x="4224"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 name="Freeform 8">
              <a:extLst>
                <a:ext uri="{FF2B5EF4-FFF2-40B4-BE49-F238E27FC236}">
                  <a16:creationId xmlns:a16="http://schemas.microsoft.com/office/drawing/2014/main" id="{BCF75835-1C70-2C62-8607-5C2C12748F92}"/>
                </a:ext>
              </a:extLst>
            </p:cNvPr>
            <p:cNvSpPr>
              <a:spLocks/>
            </p:cNvSpPr>
            <p:nvPr/>
          </p:nvSpPr>
          <p:spPr bwMode="auto">
            <a:xfrm flipH="1">
              <a:off x="4432"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 name="Freeform 9">
              <a:extLst>
                <a:ext uri="{FF2B5EF4-FFF2-40B4-BE49-F238E27FC236}">
                  <a16:creationId xmlns:a16="http://schemas.microsoft.com/office/drawing/2014/main" id="{4A0BA4C8-D3E4-59E7-08A9-62C0D46410D8}"/>
                </a:ext>
              </a:extLst>
            </p:cNvPr>
            <p:cNvSpPr>
              <a:spLocks/>
            </p:cNvSpPr>
            <p:nvPr/>
          </p:nvSpPr>
          <p:spPr bwMode="auto">
            <a:xfrm flipH="1">
              <a:off x="4656" y="1680"/>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 name="Freeform 10">
              <a:extLst>
                <a:ext uri="{FF2B5EF4-FFF2-40B4-BE49-F238E27FC236}">
                  <a16:creationId xmlns:a16="http://schemas.microsoft.com/office/drawing/2014/main" id="{54427E66-0A15-625A-2AF7-B35387094DF1}"/>
                </a:ext>
              </a:extLst>
            </p:cNvPr>
            <p:cNvSpPr>
              <a:spLocks/>
            </p:cNvSpPr>
            <p:nvPr/>
          </p:nvSpPr>
          <p:spPr bwMode="auto">
            <a:xfrm flipH="1">
              <a:off x="4272"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7" name="Freeform 11">
              <a:extLst>
                <a:ext uri="{FF2B5EF4-FFF2-40B4-BE49-F238E27FC236}">
                  <a16:creationId xmlns:a16="http://schemas.microsoft.com/office/drawing/2014/main" id="{933089C4-16AD-205A-D792-067E4BD3172D}"/>
                </a:ext>
              </a:extLst>
            </p:cNvPr>
            <p:cNvSpPr>
              <a:spLocks/>
            </p:cNvSpPr>
            <p:nvPr/>
          </p:nvSpPr>
          <p:spPr bwMode="auto">
            <a:xfrm flipH="1">
              <a:off x="4560"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8" name="Freeform 12">
              <a:extLst>
                <a:ext uri="{FF2B5EF4-FFF2-40B4-BE49-F238E27FC236}">
                  <a16:creationId xmlns:a16="http://schemas.microsoft.com/office/drawing/2014/main" id="{0286578F-6573-E3B8-74E9-D99A6CD8A5AE}"/>
                </a:ext>
              </a:extLst>
            </p:cNvPr>
            <p:cNvSpPr>
              <a:spLocks/>
            </p:cNvSpPr>
            <p:nvPr/>
          </p:nvSpPr>
          <p:spPr bwMode="auto">
            <a:xfrm flipH="1">
              <a:off x="4272"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9" name="Freeform 13">
              <a:extLst>
                <a:ext uri="{FF2B5EF4-FFF2-40B4-BE49-F238E27FC236}">
                  <a16:creationId xmlns:a16="http://schemas.microsoft.com/office/drawing/2014/main" id="{8DC66EEE-DC0A-4A92-37CB-18AFCAA71640}"/>
                </a:ext>
              </a:extLst>
            </p:cNvPr>
            <p:cNvSpPr>
              <a:spLocks/>
            </p:cNvSpPr>
            <p:nvPr/>
          </p:nvSpPr>
          <p:spPr bwMode="auto">
            <a:xfrm flipH="1">
              <a:off x="4560" y="2160"/>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0" name="Freeform 14">
              <a:extLst>
                <a:ext uri="{FF2B5EF4-FFF2-40B4-BE49-F238E27FC236}">
                  <a16:creationId xmlns:a16="http://schemas.microsoft.com/office/drawing/2014/main" id="{3A8D8BE7-939D-0124-52EE-F4327A2DC3C8}"/>
                </a:ext>
              </a:extLst>
            </p:cNvPr>
            <p:cNvSpPr>
              <a:spLocks/>
            </p:cNvSpPr>
            <p:nvPr/>
          </p:nvSpPr>
          <p:spPr bwMode="auto">
            <a:xfrm flipH="1">
              <a:off x="4752" y="2016"/>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1" name="Freeform 15">
              <a:extLst>
                <a:ext uri="{FF2B5EF4-FFF2-40B4-BE49-F238E27FC236}">
                  <a16:creationId xmlns:a16="http://schemas.microsoft.com/office/drawing/2014/main" id="{C6E7C1DE-50BF-D3FB-5B84-6D067703970A}"/>
                </a:ext>
              </a:extLst>
            </p:cNvPr>
            <p:cNvSpPr>
              <a:spLocks/>
            </p:cNvSpPr>
            <p:nvPr/>
          </p:nvSpPr>
          <p:spPr bwMode="auto">
            <a:xfrm flipH="1">
              <a:off x="4944" y="1872"/>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grpSp>
        <p:nvGrpSpPr>
          <p:cNvPr id="12" name="Group 19">
            <a:extLst>
              <a:ext uri="{FF2B5EF4-FFF2-40B4-BE49-F238E27FC236}">
                <a16:creationId xmlns:a16="http://schemas.microsoft.com/office/drawing/2014/main" id="{DBADCF29-7506-2755-ED15-4FEF7ED087D5}"/>
              </a:ext>
            </a:extLst>
          </p:cNvPr>
          <p:cNvGrpSpPr>
            <a:grpSpLocks/>
          </p:cNvGrpSpPr>
          <p:nvPr/>
        </p:nvGrpSpPr>
        <p:grpSpPr bwMode="auto">
          <a:xfrm>
            <a:off x="7484365" y="2181424"/>
            <a:ext cx="1315509" cy="1177034"/>
            <a:chOff x="4224" y="1680"/>
            <a:chExt cx="912" cy="816"/>
          </a:xfrm>
          <a:effectLst>
            <a:glow rad="139700">
              <a:schemeClr val="accent3">
                <a:satMod val="175000"/>
                <a:alpha val="40000"/>
              </a:schemeClr>
            </a:glow>
          </a:effectLst>
        </p:grpSpPr>
        <p:sp>
          <p:nvSpPr>
            <p:cNvPr id="13" name="Freeform 7">
              <a:extLst>
                <a:ext uri="{FF2B5EF4-FFF2-40B4-BE49-F238E27FC236}">
                  <a16:creationId xmlns:a16="http://schemas.microsoft.com/office/drawing/2014/main" id="{C1E3A3D7-897D-9CD7-CBB9-37B77849EDED}"/>
                </a:ext>
              </a:extLst>
            </p:cNvPr>
            <p:cNvSpPr>
              <a:spLocks/>
            </p:cNvSpPr>
            <p:nvPr/>
          </p:nvSpPr>
          <p:spPr bwMode="auto">
            <a:xfrm flipH="1">
              <a:off x="4224"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4" name="Freeform 8">
              <a:extLst>
                <a:ext uri="{FF2B5EF4-FFF2-40B4-BE49-F238E27FC236}">
                  <a16:creationId xmlns:a16="http://schemas.microsoft.com/office/drawing/2014/main" id="{3257E8EE-DFA7-CD2B-437C-181E32FD6C75}"/>
                </a:ext>
              </a:extLst>
            </p:cNvPr>
            <p:cNvSpPr>
              <a:spLocks/>
            </p:cNvSpPr>
            <p:nvPr/>
          </p:nvSpPr>
          <p:spPr bwMode="auto">
            <a:xfrm flipH="1">
              <a:off x="4432"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5" name="Freeform 9">
              <a:extLst>
                <a:ext uri="{FF2B5EF4-FFF2-40B4-BE49-F238E27FC236}">
                  <a16:creationId xmlns:a16="http://schemas.microsoft.com/office/drawing/2014/main" id="{02A71938-1F09-10C8-60E4-B522894AFD57}"/>
                </a:ext>
              </a:extLst>
            </p:cNvPr>
            <p:cNvSpPr>
              <a:spLocks/>
            </p:cNvSpPr>
            <p:nvPr/>
          </p:nvSpPr>
          <p:spPr bwMode="auto">
            <a:xfrm flipH="1">
              <a:off x="4656" y="1680"/>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6" name="Freeform 10">
              <a:extLst>
                <a:ext uri="{FF2B5EF4-FFF2-40B4-BE49-F238E27FC236}">
                  <a16:creationId xmlns:a16="http://schemas.microsoft.com/office/drawing/2014/main" id="{B5BA49E9-24DF-8EDB-A87E-71AEAA532524}"/>
                </a:ext>
              </a:extLst>
            </p:cNvPr>
            <p:cNvSpPr>
              <a:spLocks/>
            </p:cNvSpPr>
            <p:nvPr/>
          </p:nvSpPr>
          <p:spPr bwMode="auto">
            <a:xfrm flipH="1">
              <a:off x="4272"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17" name="Freeform 11">
              <a:extLst>
                <a:ext uri="{FF2B5EF4-FFF2-40B4-BE49-F238E27FC236}">
                  <a16:creationId xmlns:a16="http://schemas.microsoft.com/office/drawing/2014/main" id="{5C980AB0-F73F-8990-C6A8-0EDC8B34A6A4}"/>
                </a:ext>
              </a:extLst>
            </p:cNvPr>
            <p:cNvSpPr>
              <a:spLocks/>
            </p:cNvSpPr>
            <p:nvPr/>
          </p:nvSpPr>
          <p:spPr bwMode="auto">
            <a:xfrm flipH="1">
              <a:off x="4560"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18" name="Freeform 12">
              <a:extLst>
                <a:ext uri="{FF2B5EF4-FFF2-40B4-BE49-F238E27FC236}">
                  <a16:creationId xmlns:a16="http://schemas.microsoft.com/office/drawing/2014/main" id="{4E2E0BC4-CAE1-B389-6FBB-ABBD6D1BCE67}"/>
                </a:ext>
              </a:extLst>
            </p:cNvPr>
            <p:cNvSpPr>
              <a:spLocks/>
            </p:cNvSpPr>
            <p:nvPr/>
          </p:nvSpPr>
          <p:spPr bwMode="auto">
            <a:xfrm flipH="1">
              <a:off x="4272"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19" name="Freeform 13">
              <a:extLst>
                <a:ext uri="{FF2B5EF4-FFF2-40B4-BE49-F238E27FC236}">
                  <a16:creationId xmlns:a16="http://schemas.microsoft.com/office/drawing/2014/main" id="{EAFE1B26-F398-852B-2E7E-25A67F80A069}"/>
                </a:ext>
              </a:extLst>
            </p:cNvPr>
            <p:cNvSpPr>
              <a:spLocks/>
            </p:cNvSpPr>
            <p:nvPr/>
          </p:nvSpPr>
          <p:spPr bwMode="auto">
            <a:xfrm flipH="1">
              <a:off x="4560" y="2160"/>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20" name="Freeform 14">
              <a:extLst>
                <a:ext uri="{FF2B5EF4-FFF2-40B4-BE49-F238E27FC236}">
                  <a16:creationId xmlns:a16="http://schemas.microsoft.com/office/drawing/2014/main" id="{E3FB95FD-E629-41FA-CB64-510F31B789C4}"/>
                </a:ext>
              </a:extLst>
            </p:cNvPr>
            <p:cNvSpPr>
              <a:spLocks/>
            </p:cNvSpPr>
            <p:nvPr/>
          </p:nvSpPr>
          <p:spPr bwMode="auto">
            <a:xfrm flipH="1">
              <a:off x="4752" y="2016"/>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21" name="Freeform 15">
              <a:extLst>
                <a:ext uri="{FF2B5EF4-FFF2-40B4-BE49-F238E27FC236}">
                  <a16:creationId xmlns:a16="http://schemas.microsoft.com/office/drawing/2014/main" id="{ED026161-59CF-53F8-17A9-A556DA6A8C3F}"/>
                </a:ext>
              </a:extLst>
            </p:cNvPr>
            <p:cNvSpPr>
              <a:spLocks/>
            </p:cNvSpPr>
            <p:nvPr/>
          </p:nvSpPr>
          <p:spPr bwMode="auto">
            <a:xfrm flipH="1">
              <a:off x="4944" y="1872"/>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grpSp>
        <p:nvGrpSpPr>
          <p:cNvPr id="22" name="Group 19">
            <a:extLst>
              <a:ext uri="{FF2B5EF4-FFF2-40B4-BE49-F238E27FC236}">
                <a16:creationId xmlns:a16="http://schemas.microsoft.com/office/drawing/2014/main" id="{883E00C7-E4AB-17A7-7A6E-4CCA8BFD8C7C}"/>
              </a:ext>
            </a:extLst>
          </p:cNvPr>
          <p:cNvGrpSpPr>
            <a:grpSpLocks/>
          </p:cNvGrpSpPr>
          <p:nvPr/>
        </p:nvGrpSpPr>
        <p:grpSpPr bwMode="auto">
          <a:xfrm>
            <a:off x="6114343" y="1569616"/>
            <a:ext cx="1143001" cy="1022685"/>
            <a:chOff x="4224" y="1680"/>
            <a:chExt cx="912" cy="816"/>
          </a:xfrm>
          <a:effectLst>
            <a:glow rad="139700">
              <a:schemeClr val="accent3">
                <a:satMod val="175000"/>
                <a:alpha val="40000"/>
              </a:schemeClr>
            </a:glow>
          </a:effectLst>
        </p:grpSpPr>
        <p:sp>
          <p:nvSpPr>
            <p:cNvPr id="23" name="Freeform 7">
              <a:extLst>
                <a:ext uri="{FF2B5EF4-FFF2-40B4-BE49-F238E27FC236}">
                  <a16:creationId xmlns:a16="http://schemas.microsoft.com/office/drawing/2014/main" id="{24A94560-D80D-372B-2FAD-C84CBB6BD538}"/>
                </a:ext>
              </a:extLst>
            </p:cNvPr>
            <p:cNvSpPr>
              <a:spLocks/>
            </p:cNvSpPr>
            <p:nvPr/>
          </p:nvSpPr>
          <p:spPr bwMode="auto">
            <a:xfrm flipH="1">
              <a:off x="4224"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24" name="Freeform 8">
              <a:extLst>
                <a:ext uri="{FF2B5EF4-FFF2-40B4-BE49-F238E27FC236}">
                  <a16:creationId xmlns:a16="http://schemas.microsoft.com/office/drawing/2014/main" id="{69CCF23D-0040-B283-DD9C-07BE920B3D93}"/>
                </a:ext>
              </a:extLst>
            </p:cNvPr>
            <p:cNvSpPr>
              <a:spLocks/>
            </p:cNvSpPr>
            <p:nvPr/>
          </p:nvSpPr>
          <p:spPr bwMode="auto">
            <a:xfrm flipH="1">
              <a:off x="4432"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25" name="Freeform 9">
              <a:extLst>
                <a:ext uri="{FF2B5EF4-FFF2-40B4-BE49-F238E27FC236}">
                  <a16:creationId xmlns:a16="http://schemas.microsoft.com/office/drawing/2014/main" id="{6135D819-9B3E-DD3F-AAB5-4B4B4EC0E1B8}"/>
                </a:ext>
              </a:extLst>
            </p:cNvPr>
            <p:cNvSpPr>
              <a:spLocks/>
            </p:cNvSpPr>
            <p:nvPr/>
          </p:nvSpPr>
          <p:spPr bwMode="auto">
            <a:xfrm flipH="1">
              <a:off x="4656" y="1680"/>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26" name="Freeform 10">
              <a:extLst>
                <a:ext uri="{FF2B5EF4-FFF2-40B4-BE49-F238E27FC236}">
                  <a16:creationId xmlns:a16="http://schemas.microsoft.com/office/drawing/2014/main" id="{AC443B15-7117-05F4-D58B-B138539FB7C5}"/>
                </a:ext>
              </a:extLst>
            </p:cNvPr>
            <p:cNvSpPr>
              <a:spLocks/>
            </p:cNvSpPr>
            <p:nvPr/>
          </p:nvSpPr>
          <p:spPr bwMode="auto">
            <a:xfrm flipH="1">
              <a:off x="4272"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27" name="Freeform 11">
              <a:extLst>
                <a:ext uri="{FF2B5EF4-FFF2-40B4-BE49-F238E27FC236}">
                  <a16:creationId xmlns:a16="http://schemas.microsoft.com/office/drawing/2014/main" id="{79392945-4B7E-3067-677A-58D75DA6BD7C}"/>
                </a:ext>
              </a:extLst>
            </p:cNvPr>
            <p:cNvSpPr>
              <a:spLocks/>
            </p:cNvSpPr>
            <p:nvPr/>
          </p:nvSpPr>
          <p:spPr bwMode="auto">
            <a:xfrm flipH="1">
              <a:off x="4560"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28" name="Freeform 12">
              <a:extLst>
                <a:ext uri="{FF2B5EF4-FFF2-40B4-BE49-F238E27FC236}">
                  <a16:creationId xmlns:a16="http://schemas.microsoft.com/office/drawing/2014/main" id="{D76AB754-7C58-10C6-0DE0-5EC9DBA2231C}"/>
                </a:ext>
              </a:extLst>
            </p:cNvPr>
            <p:cNvSpPr>
              <a:spLocks/>
            </p:cNvSpPr>
            <p:nvPr/>
          </p:nvSpPr>
          <p:spPr bwMode="auto">
            <a:xfrm flipH="1">
              <a:off x="4272"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29" name="Freeform 13">
              <a:extLst>
                <a:ext uri="{FF2B5EF4-FFF2-40B4-BE49-F238E27FC236}">
                  <a16:creationId xmlns:a16="http://schemas.microsoft.com/office/drawing/2014/main" id="{77B49B73-39DD-AE85-F42F-D77878FD85A4}"/>
                </a:ext>
              </a:extLst>
            </p:cNvPr>
            <p:cNvSpPr>
              <a:spLocks/>
            </p:cNvSpPr>
            <p:nvPr/>
          </p:nvSpPr>
          <p:spPr bwMode="auto">
            <a:xfrm flipH="1">
              <a:off x="4560" y="2160"/>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30" name="Freeform 14">
              <a:extLst>
                <a:ext uri="{FF2B5EF4-FFF2-40B4-BE49-F238E27FC236}">
                  <a16:creationId xmlns:a16="http://schemas.microsoft.com/office/drawing/2014/main" id="{8631176C-7EE4-E7B9-4C26-820C498F0496}"/>
                </a:ext>
              </a:extLst>
            </p:cNvPr>
            <p:cNvSpPr>
              <a:spLocks/>
            </p:cNvSpPr>
            <p:nvPr/>
          </p:nvSpPr>
          <p:spPr bwMode="auto">
            <a:xfrm flipH="1">
              <a:off x="4752" y="2016"/>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31" name="Freeform 15">
              <a:extLst>
                <a:ext uri="{FF2B5EF4-FFF2-40B4-BE49-F238E27FC236}">
                  <a16:creationId xmlns:a16="http://schemas.microsoft.com/office/drawing/2014/main" id="{00267BCA-AD37-AABD-ADB3-7D0BCCC9371D}"/>
                </a:ext>
              </a:extLst>
            </p:cNvPr>
            <p:cNvSpPr>
              <a:spLocks/>
            </p:cNvSpPr>
            <p:nvPr/>
          </p:nvSpPr>
          <p:spPr bwMode="auto">
            <a:xfrm flipH="1">
              <a:off x="4944" y="1872"/>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grpSp>
        <p:nvGrpSpPr>
          <p:cNvPr id="32" name="Group 19">
            <a:extLst>
              <a:ext uri="{FF2B5EF4-FFF2-40B4-BE49-F238E27FC236}">
                <a16:creationId xmlns:a16="http://schemas.microsoft.com/office/drawing/2014/main" id="{3997C6A3-16E5-2607-5F61-192FA71F0EBF}"/>
              </a:ext>
            </a:extLst>
          </p:cNvPr>
          <p:cNvGrpSpPr>
            <a:grpSpLocks/>
          </p:cNvGrpSpPr>
          <p:nvPr/>
        </p:nvGrpSpPr>
        <p:grpSpPr bwMode="auto">
          <a:xfrm>
            <a:off x="7791081" y="1226934"/>
            <a:ext cx="1055350" cy="944261"/>
            <a:chOff x="4224" y="1680"/>
            <a:chExt cx="912" cy="816"/>
          </a:xfrm>
          <a:effectLst>
            <a:glow rad="139700">
              <a:schemeClr val="accent3">
                <a:satMod val="175000"/>
                <a:alpha val="40000"/>
              </a:schemeClr>
            </a:glow>
          </a:effectLst>
        </p:grpSpPr>
        <p:sp>
          <p:nvSpPr>
            <p:cNvPr id="33" name="Freeform 7">
              <a:extLst>
                <a:ext uri="{FF2B5EF4-FFF2-40B4-BE49-F238E27FC236}">
                  <a16:creationId xmlns:a16="http://schemas.microsoft.com/office/drawing/2014/main" id="{BBB30F0C-895C-0017-2E42-5C765BC1E51C}"/>
                </a:ext>
              </a:extLst>
            </p:cNvPr>
            <p:cNvSpPr>
              <a:spLocks/>
            </p:cNvSpPr>
            <p:nvPr/>
          </p:nvSpPr>
          <p:spPr bwMode="auto">
            <a:xfrm flipH="1">
              <a:off x="4224"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34" name="Freeform 8">
              <a:extLst>
                <a:ext uri="{FF2B5EF4-FFF2-40B4-BE49-F238E27FC236}">
                  <a16:creationId xmlns:a16="http://schemas.microsoft.com/office/drawing/2014/main" id="{485DB94B-37D7-46C3-03E7-275C8286111F}"/>
                </a:ext>
              </a:extLst>
            </p:cNvPr>
            <p:cNvSpPr>
              <a:spLocks/>
            </p:cNvSpPr>
            <p:nvPr/>
          </p:nvSpPr>
          <p:spPr bwMode="auto">
            <a:xfrm flipH="1">
              <a:off x="4432"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35" name="Freeform 9">
              <a:extLst>
                <a:ext uri="{FF2B5EF4-FFF2-40B4-BE49-F238E27FC236}">
                  <a16:creationId xmlns:a16="http://schemas.microsoft.com/office/drawing/2014/main" id="{0D96751D-3150-657A-AD53-281D83FBA5D1}"/>
                </a:ext>
              </a:extLst>
            </p:cNvPr>
            <p:cNvSpPr>
              <a:spLocks/>
            </p:cNvSpPr>
            <p:nvPr/>
          </p:nvSpPr>
          <p:spPr bwMode="auto">
            <a:xfrm flipH="1">
              <a:off x="4656" y="1680"/>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36" name="Freeform 10">
              <a:extLst>
                <a:ext uri="{FF2B5EF4-FFF2-40B4-BE49-F238E27FC236}">
                  <a16:creationId xmlns:a16="http://schemas.microsoft.com/office/drawing/2014/main" id="{3BF28788-5103-CBBA-AB0D-16BF1028E6E2}"/>
                </a:ext>
              </a:extLst>
            </p:cNvPr>
            <p:cNvSpPr>
              <a:spLocks/>
            </p:cNvSpPr>
            <p:nvPr/>
          </p:nvSpPr>
          <p:spPr bwMode="auto">
            <a:xfrm flipH="1">
              <a:off x="4272"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37" name="Freeform 11">
              <a:extLst>
                <a:ext uri="{FF2B5EF4-FFF2-40B4-BE49-F238E27FC236}">
                  <a16:creationId xmlns:a16="http://schemas.microsoft.com/office/drawing/2014/main" id="{DE6FDBA8-0B31-67F4-75CB-EA64A97EFBE5}"/>
                </a:ext>
              </a:extLst>
            </p:cNvPr>
            <p:cNvSpPr>
              <a:spLocks/>
            </p:cNvSpPr>
            <p:nvPr/>
          </p:nvSpPr>
          <p:spPr bwMode="auto">
            <a:xfrm flipH="1">
              <a:off x="4560"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38" name="Freeform 12">
              <a:extLst>
                <a:ext uri="{FF2B5EF4-FFF2-40B4-BE49-F238E27FC236}">
                  <a16:creationId xmlns:a16="http://schemas.microsoft.com/office/drawing/2014/main" id="{6B590F4B-D4CF-0F2D-78D1-04D72B1C2940}"/>
                </a:ext>
              </a:extLst>
            </p:cNvPr>
            <p:cNvSpPr>
              <a:spLocks/>
            </p:cNvSpPr>
            <p:nvPr/>
          </p:nvSpPr>
          <p:spPr bwMode="auto">
            <a:xfrm flipH="1">
              <a:off x="4272"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39" name="Freeform 13">
              <a:extLst>
                <a:ext uri="{FF2B5EF4-FFF2-40B4-BE49-F238E27FC236}">
                  <a16:creationId xmlns:a16="http://schemas.microsoft.com/office/drawing/2014/main" id="{00509732-640A-626C-D7AD-F37FA0C8CD54}"/>
                </a:ext>
              </a:extLst>
            </p:cNvPr>
            <p:cNvSpPr>
              <a:spLocks/>
            </p:cNvSpPr>
            <p:nvPr/>
          </p:nvSpPr>
          <p:spPr bwMode="auto">
            <a:xfrm flipH="1">
              <a:off x="4560" y="2160"/>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40" name="Freeform 14">
              <a:extLst>
                <a:ext uri="{FF2B5EF4-FFF2-40B4-BE49-F238E27FC236}">
                  <a16:creationId xmlns:a16="http://schemas.microsoft.com/office/drawing/2014/main" id="{A7057977-F1FE-E944-6DB3-D745D753B7E8}"/>
                </a:ext>
              </a:extLst>
            </p:cNvPr>
            <p:cNvSpPr>
              <a:spLocks/>
            </p:cNvSpPr>
            <p:nvPr/>
          </p:nvSpPr>
          <p:spPr bwMode="auto">
            <a:xfrm flipH="1">
              <a:off x="4752" y="2016"/>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41" name="Freeform 15">
              <a:extLst>
                <a:ext uri="{FF2B5EF4-FFF2-40B4-BE49-F238E27FC236}">
                  <a16:creationId xmlns:a16="http://schemas.microsoft.com/office/drawing/2014/main" id="{EFC0B5BD-41C1-46EA-4F10-C6FC17D9888F}"/>
                </a:ext>
              </a:extLst>
            </p:cNvPr>
            <p:cNvSpPr>
              <a:spLocks/>
            </p:cNvSpPr>
            <p:nvPr/>
          </p:nvSpPr>
          <p:spPr bwMode="auto">
            <a:xfrm flipH="1">
              <a:off x="4944" y="1872"/>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100" name="Text Box 3"/>
          <p:cNvSpPr txBox="1">
            <a:spLocks noChangeArrowheads="1"/>
          </p:cNvSpPr>
          <p:nvPr/>
        </p:nvSpPr>
        <p:spPr bwMode="auto">
          <a:xfrm>
            <a:off x="3962400" y="4343400"/>
            <a:ext cx="1905000" cy="769441"/>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lgn="ctr" eaLnBrk="0" hangingPunct="0">
              <a:spcBef>
                <a:spcPct val="50000"/>
              </a:spcBef>
              <a:defRPr/>
            </a:pPr>
            <a:r>
              <a:rPr lang="en-US" sz="4400" dirty="0">
                <a:solidFill>
                  <a:srgbClr val="0000FF"/>
                </a:solidFill>
                <a:latin typeface="Arial" pitchFamily="34" charset="0"/>
                <a:cs typeface="Courier New" pitchFamily="49" charset="0"/>
              </a:rPr>
              <a:t>10011</a:t>
            </a:r>
          </a:p>
        </p:txBody>
      </p:sp>
      <p:sp>
        <p:nvSpPr>
          <p:cNvPr id="2048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6C1F7D3A-3723-4885-9483-AC1E105BB1BB}" type="slidenum">
              <a:rPr lang="x-none" sz="1400">
                <a:solidFill>
                  <a:srgbClr val="FFFF00"/>
                </a:solidFill>
                <a:latin typeface="Arial" pitchFamily="34" charset="0"/>
                <a:cs typeface="Arial" charset="0"/>
              </a:rPr>
              <a:pPr algn="r" eaLnBrk="0" hangingPunct="0"/>
              <a:t>15</a:t>
            </a:fld>
            <a:endParaRPr lang="en-US" sz="1400" dirty="0">
              <a:solidFill>
                <a:srgbClr val="FFFF00"/>
              </a:solidFill>
              <a:latin typeface="Arial" pitchFamily="34" charset="0"/>
              <a:cs typeface="Arial" charset="0"/>
            </a:endParaRPr>
          </a:p>
        </p:txBody>
      </p:sp>
      <p:sp>
        <p:nvSpPr>
          <p:cNvPr id="20484" name="Freeform 150"/>
          <p:cNvSpPr>
            <a:spLocks/>
          </p:cNvSpPr>
          <p:nvPr/>
        </p:nvSpPr>
        <p:spPr bwMode="auto">
          <a:xfrm rot="585974">
            <a:off x="7256463" y="1820863"/>
            <a:ext cx="522287" cy="474662"/>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p>
        </p:txBody>
      </p:sp>
      <p:sp>
        <p:nvSpPr>
          <p:cNvPr id="20485" name="Freeform 151"/>
          <p:cNvSpPr>
            <a:spLocks/>
          </p:cNvSpPr>
          <p:nvPr/>
        </p:nvSpPr>
        <p:spPr bwMode="auto">
          <a:xfrm rot="585974">
            <a:off x="5589588" y="2217738"/>
            <a:ext cx="838200" cy="762000"/>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p>
        </p:txBody>
      </p:sp>
      <p:sp>
        <p:nvSpPr>
          <p:cNvPr id="20486" name="Freeform 152"/>
          <p:cNvSpPr>
            <a:spLocks/>
          </p:cNvSpPr>
          <p:nvPr/>
        </p:nvSpPr>
        <p:spPr bwMode="auto">
          <a:xfrm rot="585974">
            <a:off x="6696075" y="3030538"/>
            <a:ext cx="838200" cy="762000"/>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p>
        </p:txBody>
      </p:sp>
      <p:sp>
        <p:nvSpPr>
          <p:cNvPr id="20487" name="Freeform 153"/>
          <p:cNvSpPr>
            <a:spLocks/>
          </p:cNvSpPr>
          <p:nvPr/>
        </p:nvSpPr>
        <p:spPr bwMode="auto">
          <a:xfrm rot="585974">
            <a:off x="5180013" y="3722688"/>
            <a:ext cx="838200" cy="762000"/>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p>
        </p:txBody>
      </p:sp>
      <p:sp>
        <p:nvSpPr>
          <p:cNvPr id="20488" name="Text Box 148"/>
          <p:cNvSpPr txBox="1">
            <a:spLocks noChangeArrowheads="1"/>
          </p:cNvSpPr>
          <p:nvPr/>
        </p:nvSpPr>
        <p:spPr bwMode="auto">
          <a:xfrm>
            <a:off x="1524367" y="3124200"/>
            <a:ext cx="914033" cy="338554"/>
          </a:xfrm>
          <a:prstGeom prst="rect">
            <a:avLst/>
          </a:prstGeom>
          <a:noFill/>
          <a:ln w="9525">
            <a:solidFill>
              <a:srgbClr val="FF0000"/>
            </a:solidFill>
            <a:prstDash val="dash"/>
            <a:miter lim="800000"/>
            <a:headEnd/>
            <a:tailEnd/>
          </a:ln>
        </p:spPr>
        <p:txBody>
          <a:bodyPr wrap="none">
            <a:spAutoFit/>
          </a:bodyPr>
          <a:lstStyle/>
          <a:p>
            <a:pPr algn="r" eaLnBrk="0" hangingPunct="0"/>
            <a:r>
              <a:rPr lang="en-US" sz="1600" dirty="0">
                <a:solidFill>
                  <a:srgbClr val="FFFF00"/>
                </a:solidFill>
                <a:latin typeface="Arial" pitchFamily="34" charset="0"/>
                <a:cs typeface="Courier New" pitchFamily="49" charset="0"/>
              </a:rPr>
              <a:t>mumble</a:t>
            </a:r>
          </a:p>
        </p:txBody>
      </p:sp>
      <p:sp>
        <p:nvSpPr>
          <p:cNvPr id="20489" name="Text Box 149"/>
          <p:cNvSpPr txBox="1">
            <a:spLocks noChangeArrowheads="1"/>
          </p:cNvSpPr>
          <p:nvPr/>
        </p:nvSpPr>
        <p:spPr bwMode="auto">
          <a:xfrm>
            <a:off x="1273542" y="4572000"/>
            <a:ext cx="914033" cy="338554"/>
          </a:xfrm>
          <a:prstGeom prst="rect">
            <a:avLst/>
          </a:prstGeom>
          <a:noFill/>
          <a:ln w="9525">
            <a:solidFill>
              <a:srgbClr val="FF0000"/>
            </a:solidFill>
            <a:prstDash val="dash"/>
            <a:miter lim="800000"/>
            <a:headEnd/>
            <a:tailEnd/>
          </a:ln>
        </p:spPr>
        <p:txBody>
          <a:bodyPr wrap="none">
            <a:spAutoFit/>
          </a:bodyPr>
          <a:lstStyle/>
          <a:p>
            <a:pPr algn="r" eaLnBrk="0" hangingPunct="0"/>
            <a:r>
              <a:rPr lang="en-US" sz="1600" dirty="0">
                <a:solidFill>
                  <a:srgbClr val="FFFF00"/>
                </a:solidFill>
                <a:latin typeface="Arial" pitchFamily="34" charset="0"/>
                <a:cs typeface="Courier New" pitchFamily="49" charset="0"/>
              </a:rPr>
              <a:t>mumble</a:t>
            </a:r>
          </a:p>
        </p:txBody>
      </p:sp>
      <p:sp>
        <p:nvSpPr>
          <p:cNvPr id="20499" name="Rectangle 126"/>
          <p:cNvSpPr>
            <a:spLocks noChangeArrowheads="1"/>
          </p:cNvSpPr>
          <p:nvPr/>
        </p:nvSpPr>
        <p:spPr bwMode="auto">
          <a:xfrm>
            <a:off x="3409720" y="4876800"/>
            <a:ext cx="1671868" cy="769441"/>
          </a:xfrm>
          <a:prstGeom prst="rect">
            <a:avLst/>
          </a:prstGeom>
          <a:solidFill>
            <a:schemeClr val="tx1">
              <a:alpha val="80000"/>
            </a:schemeClr>
          </a:solidFill>
          <a:ln w="38100">
            <a:solidFill>
              <a:srgbClr val="FF0000"/>
            </a:solidFill>
            <a:prstDash val="dash"/>
            <a:miter lim="800000"/>
            <a:headEnd/>
            <a:tailEnd/>
          </a:ln>
        </p:spPr>
        <p:txBody>
          <a:bodyPr wrap="none">
            <a:spAutoFit/>
          </a:bodyPr>
          <a:lstStyle/>
          <a:p>
            <a:pPr algn="r" eaLnBrk="0" hangingPunct="0"/>
            <a:r>
              <a:rPr lang="en-US" sz="4400" dirty="0">
                <a:solidFill>
                  <a:srgbClr val="FFFF00"/>
                </a:solidFill>
                <a:latin typeface="Arial" pitchFamily="34" charset="0"/>
                <a:cs typeface="Courier New" pitchFamily="49" charset="0"/>
              </a:rPr>
              <a:t>11011</a:t>
            </a:r>
          </a:p>
        </p:txBody>
      </p:sp>
      <p:sp>
        <p:nvSpPr>
          <p:cNvPr id="20501" name="Rectangle 3"/>
          <p:cNvSpPr>
            <a:spLocks noGrp="1" noChangeArrowheads="1"/>
          </p:cNvSpPr>
          <p:nvPr>
            <p:ph type="title" idx="4294967295"/>
          </p:nvPr>
        </p:nvSpPr>
        <p:spPr>
          <a:xfrm>
            <a:off x="609600" y="304800"/>
            <a:ext cx="7772400" cy="1143000"/>
          </a:xfrm>
          <a:noFill/>
        </p:spPr>
        <p:txBody>
          <a:bodyPr/>
          <a:lstStyle/>
          <a:p>
            <a:pPr eaLnBrk="1" hangingPunct="1"/>
            <a:r>
              <a:rPr lang="en-US" sz="4000" dirty="0">
                <a:cs typeface="Arial" charset="0"/>
              </a:rPr>
              <a:t>Multi-Reader/Multi-Writer Register</a:t>
            </a:r>
          </a:p>
        </p:txBody>
      </p:sp>
      <p:sp>
        <p:nvSpPr>
          <p:cNvPr id="20502" name="AutoShape 85"/>
          <p:cNvSpPr>
            <a:spLocks noChangeArrowheads="1"/>
          </p:cNvSpPr>
          <p:nvPr/>
        </p:nvSpPr>
        <p:spPr bwMode="auto">
          <a:xfrm>
            <a:off x="6248400" y="1143000"/>
            <a:ext cx="1143000" cy="625475"/>
          </a:xfrm>
          <a:prstGeom prst="cloudCallout">
            <a:avLst>
              <a:gd name="adj1" fmla="val 84722"/>
              <a:gd name="adj2" fmla="val 44162"/>
            </a:avLst>
          </a:prstGeom>
          <a:solidFill>
            <a:schemeClr val="tx1"/>
          </a:solidFill>
          <a:ln w="19050">
            <a:solidFill>
              <a:schemeClr val="bg1"/>
            </a:solidFill>
            <a:round/>
            <a:headEnd/>
            <a:tailEnd/>
          </a:ln>
        </p:spPr>
        <p:txBody>
          <a:bodyPr anchor="ctr"/>
          <a:lstStyle/>
          <a:p>
            <a:pPr algn="ctr" eaLnBrk="0" hangingPunct="0"/>
            <a:r>
              <a:rPr lang="en-US" sz="1200" dirty="0">
                <a:solidFill>
                  <a:srgbClr val="FFFF00"/>
                </a:solidFill>
                <a:latin typeface="Arial" pitchFamily="34" charset="0"/>
                <a:cs typeface="Courier New" pitchFamily="49" charset="0"/>
              </a:rPr>
              <a:t>mumble</a:t>
            </a:r>
          </a:p>
        </p:txBody>
      </p:sp>
      <p:sp>
        <p:nvSpPr>
          <p:cNvPr id="20508" name="AutoShape 84"/>
          <p:cNvSpPr>
            <a:spLocks noChangeArrowheads="1"/>
          </p:cNvSpPr>
          <p:nvPr/>
        </p:nvSpPr>
        <p:spPr bwMode="auto">
          <a:xfrm>
            <a:off x="5334000" y="1905000"/>
            <a:ext cx="2057400" cy="777875"/>
          </a:xfrm>
          <a:prstGeom prst="cloudCallout">
            <a:avLst>
              <a:gd name="adj1" fmla="val 60801"/>
              <a:gd name="adj2" fmla="val 90000"/>
            </a:avLst>
          </a:prstGeom>
          <a:solidFill>
            <a:schemeClr val="tx1"/>
          </a:solidFill>
          <a:ln w="38100">
            <a:solidFill>
              <a:schemeClr val="bg1"/>
            </a:solidFill>
            <a:round/>
            <a:headEnd/>
            <a:tailEnd/>
          </a:ln>
        </p:spPr>
        <p:txBody>
          <a:bodyPr anchor="ctr"/>
          <a:lstStyle/>
          <a:p>
            <a:pPr algn="ctr" eaLnBrk="0" hangingPunct="0"/>
            <a:r>
              <a:rPr lang="en-US" sz="3200" dirty="0">
                <a:solidFill>
                  <a:srgbClr val="FFFF00"/>
                </a:solidFill>
                <a:latin typeface="Arial" pitchFamily="34" charset="0"/>
                <a:cs typeface="Courier New" pitchFamily="49" charset="0"/>
              </a:rPr>
              <a:t>10011</a:t>
            </a:r>
          </a:p>
        </p:txBody>
      </p:sp>
      <p:sp>
        <p:nvSpPr>
          <p:cNvPr id="20509" name="AutoShape 57"/>
          <p:cNvSpPr>
            <a:spLocks noChangeArrowheads="1"/>
          </p:cNvSpPr>
          <p:nvPr/>
        </p:nvSpPr>
        <p:spPr bwMode="auto">
          <a:xfrm>
            <a:off x="3276600" y="1981200"/>
            <a:ext cx="2819400" cy="1066800"/>
          </a:xfrm>
          <a:prstGeom prst="cloudCallout">
            <a:avLst>
              <a:gd name="adj1" fmla="val 44875"/>
              <a:gd name="adj2" fmla="val 75894"/>
            </a:avLst>
          </a:prstGeom>
          <a:solidFill>
            <a:schemeClr val="tx1"/>
          </a:solidFill>
          <a:ln w="38100">
            <a:solidFill>
              <a:schemeClr val="bg1"/>
            </a:solidFill>
            <a:round/>
            <a:headEnd/>
            <a:tailEnd/>
          </a:ln>
        </p:spPr>
        <p:txBody>
          <a:bodyPr anchor="ctr"/>
          <a:lstStyle/>
          <a:p>
            <a:pPr algn="ctr" eaLnBrk="0" hangingPunct="0"/>
            <a:r>
              <a:rPr lang="en-US" sz="4400" dirty="0">
                <a:solidFill>
                  <a:srgbClr val="FFFF00"/>
                </a:solidFill>
                <a:latin typeface="Arial" pitchFamily="34" charset="0"/>
                <a:cs typeface="Courier New" pitchFamily="49" charset="0"/>
              </a:rPr>
              <a:t>10011</a:t>
            </a:r>
          </a:p>
        </p:txBody>
      </p:sp>
      <p:sp>
        <p:nvSpPr>
          <p:cNvPr id="20522" name="Text Box 145"/>
          <p:cNvSpPr txBox="1">
            <a:spLocks noChangeArrowheads="1"/>
          </p:cNvSpPr>
          <p:nvPr/>
        </p:nvSpPr>
        <p:spPr bwMode="auto">
          <a:xfrm>
            <a:off x="2852058" y="3352800"/>
            <a:ext cx="1186542" cy="523220"/>
          </a:xfrm>
          <a:prstGeom prst="rect">
            <a:avLst/>
          </a:prstGeom>
          <a:noFill/>
          <a:ln w="25400">
            <a:solidFill>
              <a:srgbClr val="FF0000"/>
            </a:solidFill>
            <a:prstDash val="dash"/>
            <a:miter lim="800000"/>
            <a:headEnd/>
            <a:tailEnd/>
          </a:ln>
        </p:spPr>
        <p:txBody>
          <a:bodyPr wrap="none">
            <a:spAutoFit/>
          </a:bodyPr>
          <a:lstStyle/>
          <a:p>
            <a:pPr algn="r" eaLnBrk="0" hangingPunct="0"/>
            <a:r>
              <a:rPr lang="en-US" sz="2800" dirty="0">
                <a:solidFill>
                  <a:srgbClr val="FFFF00"/>
                </a:solidFill>
                <a:latin typeface="Arial" pitchFamily="34" charset="0"/>
                <a:cs typeface="Courier New" pitchFamily="49" charset="0"/>
              </a:rPr>
              <a:t>01010</a:t>
            </a:r>
          </a:p>
        </p:txBody>
      </p:sp>
      <p:sp>
        <p:nvSpPr>
          <p:cNvPr id="99" name="Footer Placeholder 98"/>
          <p:cNvSpPr>
            <a:spLocks noGrp="1"/>
          </p:cNvSpPr>
          <p:nvPr>
            <p:ph type="ftr" sz="quarter" idx="10"/>
          </p:nvPr>
        </p:nvSpPr>
        <p:spPr/>
        <p:txBody>
          <a:bodyPr/>
          <a:lstStyle/>
          <a:p>
            <a:pPr>
              <a:defRPr/>
            </a:pPr>
            <a:r>
              <a:rPr lang="en-US" dirty="0"/>
              <a:t>Art of Multiprocessor Programming</a:t>
            </a:r>
          </a:p>
        </p:txBody>
      </p:sp>
      <p:grpSp>
        <p:nvGrpSpPr>
          <p:cNvPr id="54" name="Group 17">
            <a:extLst>
              <a:ext uri="{FF2B5EF4-FFF2-40B4-BE49-F238E27FC236}">
                <a16:creationId xmlns:a16="http://schemas.microsoft.com/office/drawing/2014/main" id="{72ABDF1D-2594-C22B-9C43-3ED0B359D93D}"/>
              </a:ext>
            </a:extLst>
          </p:cNvPr>
          <p:cNvGrpSpPr>
            <a:grpSpLocks/>
          </p:cNvGrpSpPr>
          <p:nvPr/>
        </p:nvGrpSpPr>
        <p:grpSpPr bwMode="auto">
          <a:xfrm>
            <a:off x="1626438" y="3813116"/>
            <a:ext cx="1752600" cy="1524000"/>
            <a:chOff x="1248" y="2016"/>
            <a:chExt cx="1104" cy="960"/>
          </a:xfrm>
          <a:effectLst>
            <a:glow rad="139700">
              <a:schemeClr val="accent3">
                <a:satMod val="175000"/>
                <a:alpha val="40000"/>
              </a:schemeClr>
            </a:glow>
          </a:effectLst>
        </p:grpSpPr>
        <p:grpSp>
          <p:nvGrpSpPr>
            <p:cNvPr id="55" name="Group 18">
              <a:extLst>
                <a:ext uri="{FF2B5EF4-FFF2-40B4-BE49-F238E27FC236}">
                  <a16:creationId xmlns:a16="http://schemas.microsoft.com/office/drawing/2014/main" id="{952B8309-C416-AD77-76F9-06FD4AE31228}"/>
                </a:ext>
              </a:extLst>
            </p:cNvPr>
            <p:cNvGrpSpPr>
              <a:grpSpLocks/>
            </p:cNvGrpSpPr>
            <p:nvPr/>
          </p:nvGrpSpPr>
          <p:grpSpPr bwMode="auto">
            <a:xfrm>
              <a:off x="1248" y="2016"/>
              <a:ext cx="912" cy="816"/>
              <a:chOff x="3168" y="1824"/>
              <a:chExt cx="912" cy="816"/>
            </a:xfrm>
          </p:grpSpPr>
          <p:sp>
            <p:nvSpPr>
              <p:cNvPr id="57" name="Freeform 19">
                <a:extLst>
                  <a:ext uri="{FF2B5EF4-FFF2-40B4-BE49-F238E27FC236}">
                    <a16:creationId xmlns:a16="http://schemas.microsoft.com/office/drawing/2014/main" id="{5EFF6A4B-7668-69E3-0A4A-C4A74A713EC8}"/>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 name="Freeform 20">
                <a:extLst>
                  <a:ext uri="{FF2B5EF4-FFF2-40B4-BE49-F238E27FC236}">
                    <a16:creationId xmlns:a16="http://schemas.microsoft.com/office/drawing/2014/main" id="{435B8D23-2073-D163-109B-AD88C5DFEAD5}"/>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9" name="Freeform 21">
                <a:extLst>
                  <a:ext uri="{FF2B5EF4-FFF2-40B4-BE49-F238E27FC236}">
                    <a16:creationId xmlns:a16="http://schemas.microsoft.com/office/drawing/2014/main" id="{F258B4D2-3DD2-25F5-1A95-E4738174F10B}"/>
                  </a:ext>
                </a:extLst>
              </p:cNvPr>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0" name="Freeform 22">
                <a:extLst>
                  <a:ext uri="{FF2B5EF4-FFF2-40B4-BE49-F238E27FC236}">
                    <a16:creationId xmlns:a16="http://schemas.microsoft.com/office/drawing/2014/main" id="{AD2E2ECB-3F81-6F7D-625B-810601E27FB2}"/>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61" name="Freeform 23">
                <a:extLst>
                  <a:ext uri="{FF2B5EF4-FFF2-40B4-BE49-F238E27FC236}">
                    <a16:creationId xmlns:a16="http://schemas.microsoft.com/office/drawing/2014/main" id="{4E9D4069-3179-A6AC-3508-D88B408AB4B4}"/>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62" name="Freeform 24">
                <a:extLst>
                  <a:ext uri="{FF2B5EF4-FFF2-40B4-BE49-F238E27FC236}">
                    <a16:creationId xmlns:a16="http://schemas.microsoft.com/office/drawing/2014/main" id="{82FA57D3-0F7F-318E-C9AD-B69E4BD1407A}"/>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63" name="Freeform 25">
                <a:extLst>
                  <a:ext uri="{FF2B5EF4-FFF2-40B4-BE49-F238E27FC236}">
                    <a16:creationId xmlns:a16="http://schemas.microsoft.com/office/drawing/2014/main" id="{DCEBC87E-FC43-4137-9FC8-6ED76AB55748}"/>
                  </a:ext>
                </a:extLst>
              </p:cNvPr>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64" name="Freeform 26">
                <a:extLst>
                  <a:ext uri="{FF2B5EF4-FFF2-40B4-BE49-F238E27FC236}">
                    <a16:creationId xmlns:a16="http://schemas.microsoft.com/office/drawing/2014/main" id="{F2B325AB-92B0-4BCB-7FF6-76902384A532}"/>
                  </a:ext>
                </a:extLst>
              </p:cNvPr>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65" name="Freeform 27">
                <a:extLst>
                  <a:ext uri="{FF2B5EF4-FFF2-40B4-BE49-F238E27FC236}">
                    <a16:creationId xmlns:a16="http://schemas.microsoft.com/office/drawing/2014/main" id="{EB0E10CE-D161-E9DB-EFE1-856DEEE53FC3}"/>
                  </a:ext>
                </a:extLst>
              </p:cNvPr>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56" name="Freeform 28">
              <a:extLst>
                <a:ext uri="{FF2B5EF4-FFF2-40B4-BE49-F238E27FC236}">
                  <a16:creationId xmlns:a16="http://schemas.microsoft.com/office/drawing/2014/main" id="{C9EB5EAA-EE8A-A6A6-B297-1EF9B2868E10}"/>
                </a:ext>
              </a:extLst>
            </p:cNvPr>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grpSp>
        <p:nvGrpSpPr>
          <p:cNvPr id="66" name="Group 17">
            <a:extLst>
              <a:ext uri="{FF2B5EF4-FFF2-40B4-BE49-F238E27FC236}">
                <a16:creationId xmlns:a16="http://schemas.microsoft.com/office/drawing/2014/main" id="{457C720B-D76C-5ABD-B1CD-954C5B2F7076}"/>
              </a:ext>
            </a:extLst>
          </p:cNvPr>
          <p:cNvGrpSpPr>
            <a:grpSpLocks/>
          </p:cNvGrpSpPr>
          <p:nvPr/>
        </p:nvGrpSpPr>
        <p:grpSpPr bwMode="auto">
          <a:xfrm>
            <a:off x="55607" y="3410700"/>
            <a:ext cx="1371600" cy="1192696"/>
            <a:chOff x="1248" y="2016"/>
            <a:chExt cx="1104" cy="960"/>
          </a:xfrm>
          <a:effectLst>
            <a:glow rad="139700">
              <a:schemeClr val="accent3">
                <a:satMod val="175000"/>
                <a:alpha val="40000"/>
              </a:schemeClr>
            </a:glow>
          </a:effectLst>
        </p:grpSpPr>
        <p:grpSp>
          <p:nvGrpSpPr>
            <p:cNvPr id="67" name="Group 18">
              <a:extLst>
                <a:ext uri="{FF2B5EF4-FFF2-40B4-BE49-F238E27FC236}">
                  <a16:creationId xmlns:a16="http://schemas.microsoft.com/office/drawing/2014/main" id="{06DC5121-038F-83C5-D626-F01774F53C80}"/>
                </a:ext>
              </a:extLst>
            </p:cNvPr>
            <p:cNvGrpSpPr>
              <a:grpSpLocks/>
            </p:cNvGrpSpPr>
            <p:nvPr/>
          </p:nvGrpSpPr>
          <p:grpSpPr bwMode="auto">
            <a:xfrm>
              <a:off x="1248" y="2016"/>
              <a:ext cx="912" cy="816"/>
              <a:chOff x="3168" y="1824"/>
              <a:chExt cx="912" cy="816"/>
            </a:xfrm>
          </p:grpSpPr>
          <p:sp>
            <p:nvSpPr>
              <p:cNvPr id="69" name="Freeform 19">
                <a:extLst>
                  <a:ext uri="{FF2B5EF4-FFF2-40B4-BE49-F238E27FC236}">
                    <a16:creationId xmlns:a16="http://schemas.microsoft.com/office/drawing/2014/main" id="{5FF97576-E06F-6601-F135-EA5C707FCD6E}"/>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70" name="Freeform 20">
                <a:extLst>
                  <a:ext uri="{FF2B5EF4-FFF2-40B4-BE49-F238E27FC236}">
                    <a16:creationId xmlns:a16="http://schemas.microsoft.com/office/drawing/2014/main" id="{61D33352-2E87-8C48-B4CC-46210996A25E}"/>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71" name="Freeform 21">
                <a:extLst>
                  <a:ext uri="{FF2B5EF4-FFF2-40B4-BE49-F238E27FC236}">
                    <a16:creationId xmlns:a16="http://schemas.microsoft.com/office/drawing/2014/main" id="{AB307CCE-0B03-0795-0A9F-B57BB2669444}"/>
                  </a:ext>
                </a:extLst>
              </p:cNvPr>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72" name="Freeform 22">
                <a:extLst>
                  <a:ext uri="{FF2B5EF4-FFF2-40B4-BE49-F238E27FC236}">
                    <a16:creationId xmlns:a16="http://schemas.microsoft.com/office/drawing/2014/main" id="{8E5421EF-7201-489F-C7BC-898F4B62C92E}"/>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73" name="Freeform 23">
                <a:extLst>
                  <a:ext uri="{FF2B5EF4-FFF2-40B4-BE49-F238E27FC236}">
                    <a16:creationId xmlns:a16="http://schemas.microsoft.com/office/drawing/2014/main" id="{B1170DAE-3A47-504D-406D-569529EE0098}"/>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74" name="Freeform 24">
                <a:extLst>
                  <a:ext uri="{FF2B5EF4-FFF2-40B4-BE49-F238E27FC236}">
                    <a16:creationId xmlns:a16="http://schemas.microsoft.com/office/drawing/2014/main" id="{44083F47-79CE-A764-FB37-7D82877056F5}"/>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75" name="Freeform 25">
                <a:extLst>
                  <a:ext uri="{FF2B5EF4-FFF2-40B4-BE49-F238E27FC236}">
                    <a16:creationId xmlns:a16="http://schemas.microsoft.com/office/drawing/2014/main" id="{19ABF199-A0FD-D519-BB7B-8013B611AC64}"/>
                  </a:ext>
                </a:extLst>
              </p:cNvPr>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76" name="Freeform 26">
                <a:extLst>
                  <a:ext uri="{FF2B5EF4-FFF2-40B4-BE49-F238E27FC236}">
                    <a16:creationId xmlns:a16="http://schemas.microsoft.com/office/drawing/2014/main" id="{BFC75002-30CC-27C0-72A1-684A6AD575C4}"/>
                  </a:ext>
                </a:extLst>
              </p:cNvPr>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77" name="Freeform 27">
                <a:extLst>
                  <a:ext uri="{FF2B5EF4-FFF2-40B4-BE49-F238E27FC236}">
                    <a16:creationId xmlns:a16="http://schemas.microsoft.com/office/drawing/2014/main" id="{59F8D748-B546-EFB1-AA06-0B2763D8EEFC}"/>
                  </a:ext>
                </a:extLst>
              </p:cNvPr>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68" name="Freeform 28">
              <a:extLst>
                <a:ext uri="{FF2B5EF4-FFF2-40B4-BE49-F238E27FC236}">
                  <a16:creationId xmlns:a16="http://schemas.microsoft.com/office/drawing/2014/main" id="{5D98F07E-56D0-0918-2278-FDEE192B24A9}"/>
                </a:ext>
              </a:extLst>
            </p:cNvPr>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grpSp>
        <p:nvGrpSpPr>
          <p:cNvPr id="78" name="Group 17">
            <a:extLst>
              <a:ext uri="{FF2B5EF4-FFF2-40B4-BE49-F238E27FC236}">
                <a16:creationId xmlns:a16="http://schemas.microsoft.com/office/drawing/2014/main" id="{059474C7-E56F-E380-9901-15252ABAAC63}"/>
              </a:ext>
            </a:extLst>
          </p:cNvPr>
          <p:cNvGrpSpPr>
            <a:grpSpLocks/>
          </p:cNvGrpSpPr>
          <p:nvPr/>
        </p:nvGrpSpPr>
        <p:grpSpPr bwMode="auto">
          <a:xfrm>
            <a:off x="578848" y="2441833"/>
            <a:ext cx="908822" cy="790280"/>
            <a:chOff x="1248" y="2016"/>
            <a:chExt cx="1104" cy="960"/>
          </a:xfrm>
          <a:effectLst>
            <a:glow rad="139700">
              <a:schemeClr val="accent3">
                <a:satMod val="175000"/>
                <a:alpha val="40000"/>
              </a:schemeClr>
            </a:glow>
          </a:effectLst>
        </p:grpSpPr>
        <p:grpSp>
          <p:nvGrpSpPr>
            <p:cNvPr id="79" name="Group 18">
              <a:extLst>
                <a:ext uri="{FF2B5EF4-FFF2-40B4-BE49-F238E27FC236}">
                  <a16:creationId xmlns:a16="http://schemas.microsoft.com/office/drawing/2014/main" id="{8CD5C401-797C-CABE-3085-416EF7D74155}"/>
                </a:ext>
              </a:extLst>
            </p:cNvPr>
            <p:cNvGrpSpPr>
              <a:grpSpLocks/>
            </p:cNvGrpSpPr>
            <p:nvPr/>
          </p:nvGrpSpPr>
          <p:grpSpPr bwMode="auto">
            <a:xfrm>
              <a:off x="1248" y="2016"/>
              <a:ext cx="912" cy="816"/>
              <a:chOff x="3168" y="1824"/>
              <a:chExt cx="912" cy="816"/>
            </a:xfrm>
          </p:grpSpPr>
          <p:sp>
            <p:nvSpPr>
              <p:cNvPr id="81" name="Freeform 19">
                <a:extLst>
                  <a:ext uri="{FF2B5EF4-FFF2-40B4-BE49-F238E27FC236}">
                    <a16:creationId xmlns:a16="http://schemas.microsoft.com/office/drawing/2014/main" id="{5C537802-A47B-BF5A-3C54-A64A6B47D77E}"/>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82" name="Freeform 20">
                <a:extLst>
                  <a:ext uri="{FF2B5EF4-FFF2-40B4-BE49-F238E27FC236}">
                    <a16:creationId xmlns:a16="http://schemas.microsoft.com/office/drawing/2014/main" id="{ACBEB2F1-DC4E-B2D1-1F99-C2266718165C}"/>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83" name="Freeform 21">
                <a:extLst>
                  <a:ext uri="{FF2B5EF4-FFF2-40B4-BE49-F238E27FC236}">
                    <a16:creationId xmlns:a16="http://schemas.microsoft.com/office/drawing/2014/main" id="{4C8C9E39-B9AB-5964-4497-9C960E7465C3}"/>
                  </a:ext>
                </a:extLst>
              </p:cNvPr>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84" name="Freeform 22">
                <a:extLst>
                  <a:ext uri="{FF2B5EF4-FFF2-40B4-BE49-F238E27FC236}">
                    <a16:creationId xmlns:a16="http://schemas.microsoft.com/office/drawing/2014/main" id="{2BF9B4B5-7442-B0AF-2854-236A3424856B}"/>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85" name="Freeform 23">
                <a:extLst>
                  <a:ext uri="{FF2B5EF4-FFF2-40B4-BE49-F238E27FC236}">
                    <a16:creationId xmlns:a16="http://schemas.microsoft.com/office/drawing/2014/main" id="{6D8A30A2-A108-A1DD-A96B-246EBD4EF3F2}"/>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86" name="Freeform 24">
                <a:extLst>
                  <a:ext uri="{FF2B5EF4-FFF2-40B4-BE49-F238E27FC236}">
                    <a16:creationId xmlns:a16="http://schemas.microsoft.com/office/drawing/2014/main" id="{AE332EBC-ECC3-BC17-C04A-6C61DBE22EB6}"/>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87" name="Freeform 25">
                <a:extLst>
                  <a:ext uri="{FF2B5EF4-FFF2-40B4-BE49-F238E27FC236}">
                    <a16:creationId xmlns:a16="http://schemas.microsoft.com/office/drawing/2014/main" id="{EE8425B3-982E-28AB-A207-E1F05D97A86C}"/>
                  </a:ext>
                </a:extLst>
              </p:cNvPr>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88" name="Freeform 26">
                <a:extLst>
                  <a:ext uri="{FF2B5EF4-FFF2-40B4-BE49-F238E27FC236}">
                    <a16:creationId xmlns:a16="http://schemas.microsoft.com/office/drawing/2014/main" id="{49B4A8C5-889D-D15E-1F2D-B57D238B6B09}"/>
                  </a:ext>
                </a:extLst>
              </p:cNvPr>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89" name="Freeform 27">
                <a:extLst>
                  <a:ext uri="{FF2B5EF4-FFF2-40B4-BE49-F238E27FC236}">
                    <a16:creationId xmlns:a16="http://schemas.microsoft.com/office/drawing/2014/main" id="{30197673-618D-FE0F-ED97-36723BCA0323}"/>
                  </a:ext>
                </a:extLst>
              </p:cNvPr>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80" name="Freeform 28">
              <a:extLst>
                <a:ext uri="{FF2B5EF4-FFF2-40B4-BE49-F238E27FC236}">
                  <a16:creationId xmlns:a16="http://schemas.microsoft.com/office/drawing/2014/main" id="{179DDD87-4479-71CB-8123-4AA1AF70C971}"/>
                </a:ext>
              </a:extLst>
            </p:cNvPr>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grpSp>
        <p:nvGrpSpPr>
          <p:cNvPr id="90" name="Group 17">
            <a:extLst>
              <a:ext uri="{FF2B5EF4-FFF2-40B4-BE49-F238E27FC236}">
                <a16:creationId xmlns:a16="http://schemas.microsoft.com/office/drawing/2014/main" id="{DFB96F6A-A05E-3CBD-7E12-6459B7B4FD91}"/>
              </a:ext>
            </a:extLst>
          </p:cNvPr>
          <p:cNvGrpSpPr>
            <a:grpSpLocks/>
          </p:cNvGrpSpPr>
          <p:nvPr/>
        </p:nvGrpSpPr>
        <p:grpSpPr bwMode="auto">
          <a:xfrm>
            <a:off x="1586066" y="2181424"/>
            <a:ext cx="1458558" cy="1268311"/>
            <a:chOff x="1248" y="2016"/>
            <a:chExt cx="1104" cy="960"/>
          </a:xfrm>
          <a:effectLst>
            <a:glow rad="139700">
              <a:schemeClr val="accent3">
                <a:satMod val="175000"/>
                <a:alpha val="40000"/>
              </a:schemeClr>
            </a:glow>
          </a:effectLst>
        </p:grpSpPr>
        <p:grpSp>
          <p:nvGrpSpPr>
            <p:cNvPr id="91" name="Group 18">
              <a:extLst>
                <a:ext uri="{FF2B5EF4-FFF2-40B4-BE49-F238E27FC236}">
                  <a16:creationId xmlns:a16="http://schemas.microsoft.com/office/drawing/2014/main" id="{C5FD1E19-E00D-CD18-B49C-F72244EC6DE1}"/>
                </a:ext>
              </a:extLst>
            </p:cNvPr>
            <p:cNvGrpSpPr>
              <a:grpSpLocks/>
            </p:cNvGrpSpPr>
            <p:nvPr/>
          </p:nvGrpSpPr>
          <p:grpSpPr bwMode="auto">
            <a:xfrm>
              <a:off x="1248" y="2016"/>
              <a:ext cx="912" cy="816"/>
              <a:chOff x="3168" y="1824"/>
              <a:chExt cx="912" cy="816"/>
            </a:xfrm>
          </p:grpSpPr>
          <p:sp>
            <p:nvSpPr>
              <p:cNvPr id="93" name="Freeform 19">
                <a:extLst>
                  <a:ext uri="{FF2B5EF4-FFF2-40B4-BE49-F238E27FC236}">
                    <a16:creationId xmlns:a16="http://schemas.microsoft.com/office/drawing/2014/main" id="{A54A0530-0465-2263-4F1B-CDD3235A2113}"/>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4" name="Freeform 20">
                <a:extLst>
                  <a:ext uri="{FF2B5EF4-FFF2-40B4-BE49-F238E27FC236}">
                    <a16:creationId xmlns:a16="http://schemas.microsoft.com/office/drawing/2014/main" id="{75FAC6A0-22A6-7885-CFB7-C4CD13522AA0}"/>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5" name="Freeform 21">
                <a:extLst>
                  <a:ext uri="{FF2B5EF4-FFF2-40B4-BE49-F238E27FC236}">
                    <a16:creationId xmlns:a16="http://schemas.microsoft.com/office/drawing/2014/main" id="{D96E7809-0B4B-DBD6-6A02-8AAC5530F316}"/>
                  </a:ext>
                </a:extLst>
              </p:cNvPr>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6" name="Freeform 22">
                <a:extLst>
                  <a:ext uri="{FF2B5EF4-FFF2-40B4-BE49-F238E27FC236}">
                    <a16:creationId xmlns:a16="http://schemas.microsoft.com/office/drawing/2014/main" id="{77F38ADF-280C-13BE-9770-62F53E526C76}"/>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97" name="Freeform 23">
                <a:extLst>
                  <a:ext uri="{FF2B5EF4-FFF2-40B4-BE49-F238E27FC236}">
                    <a16:creationId xmlns:a16="http://schemas.microsoft.com/office/drawing/2014/main" id="{CFC8EC53-298B-35E7-5881-7D3F37620E10}"/>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98" name="Freeform 24">
                <a:extLst>
                  <a:ext uri="{FF2B5EF4-FFF2-40B4-BE49-F238E27FC236}">
                    <a16:creationId xmlns:a16="http://schemas.microsoft.com/office/drawing/2014/main" id="{D2D840B6-19BB-51F1-CC74-403827480FC0}"/>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101" name="Freeform 25">
                <a:extLst>
                  <a:ext uri="{FF2B5EF4-FFF2-40B4-BE49-F238E27FC236}">
                    <a16:creationId xmlns:a16="http://schemas.microsoft.com/office/drawing/2014/main" id="{615C6113-7988-D3E5-6038-608C5F9D1994}"/>
                  </a:ext>
                </a:extLst>
              </p:cNvPr>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02" name="Freeform 26">
                <a:extLst>
                  <a:ext uri="{FF2B5EF4-FFF2-40B4-BE49-F238E27FC236}">
                    <a16:creationId xmlns:a16="http://schemas.microsoft.com/office/drawing/2014/main" id="{E62BE807-B7FF-E98D-D511-BF1B202868C3}"/>
                  </a:ext>
                </a:extLst>
              </p:cNvPr>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03" name="Freeform 27">
                <a:extLst>
                  <a:ext uri="{FF2B5EF4-FFF2-40B4-BE49-F238E27FC236}">
                    <a16:creationId xmlns:a16="http://schemas.microsoft.com/office/drawing/2014/main" id="{2490F71A-2687-7591-6E84-2F7ECB902240}"/>
                  </a:ext>
                </a:extLst>
              </p:cNvPr>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92" name="Freeform 28">
              <a:extLst>
                <a:ext uri="{FF2B5EF4-FFF2-40B4-BE49-F238E27FC236}">
                  <a16:creationId xmlns:a16="http://schemas.microsoft.com/office/drawing/2014/main" id="{3FF1915D-B711-0EA9-2207-7F5500963990}"/>
                </a:ext>
              </a:extLst>
            </p:cNvPr>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92A8B15C-1B4B-4A25-A519-6877D25BB719}" type="slidenum">
              <a:rPr lang="x-none" sz="1400">
                <a:solidFill>
                  <a:srgbClr val="FFFF00"/>
                </a:solidFill>
                <a:latin typeface="Arial" pitchFamily="34" charset="0"/>
                <a:cs typeface="Arial" charset="0"/>
              </a:rPr>
              <a:pPr algn="r" eaLnBrk="0" hangingPunct="0"/>
              <a:t>16</a:t>
            </a:fld>
            <a:endParaRPr lang="en-US" sz="1400" dirty="0">
              <a:solidFill>
                <a:srgbClr val="FFFF00"/>
              </a:solidFill>
              <a:latin typeface="Arial" pitchFamily="34" charset="0"/>
              <a:cs typeface="Arial" charset="0"/>
            </a:endParaRPr>
          </a:p>
        </p:txBody>
      </p:sp>
      <p:sp>
        <p:nvSpPr>
          <p:cNvPr id="21508" name="Rectangle 2"/>
          <p:cNvSpPr>
            <a:spLocks noGrp="1" noChangeArrowheads="1"/>
          </p:cNvSpPr>
          <p:nvPr>
            <p:ph type="title" idx="4294967295"/>
          </p:nvPr>
        </p:nvSpPr>
        <p:spPr/>
        <p:txBody>
          <a:bodyPr/>
          <a:lstStyle/>
          <a:p>
            <a:pPr eaLnBrk="1" hangingPunct="1"/>
            <a:r>
              <a:rPr lang="en-US" dirty="0">
                <a:cs typeface="Arial" charset="0"/>
              </a:rPr>
              <a:t>Jargon Watch</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
        <p:nvSpPr>
          <p:cNvPr id="7" name="TextBox 6">
            <a:extLst>
              <a:ext uri="{FF2B5EF4-FFF2-40B4-BE49-F238E27FC236}">
                <a16:creationId xmlns:a16="http://schemas.microsoft.com/office/drawing/2014/main" id="{37A0B73E-2A71-3867-FB09-BE8DBEDA1C56}"/>
              </a:ext>
            </a:extLst>
          </p:cNvPr>
          <p:cNvSpPr txBox="1"/>
          <p:nvPr/>
        </p:nvSpPr>
        <p:spPr bwMode="auto">
          <a:xfrm>
            <a:off x="762000" y="1156028"/>
            <a:ext cx="1594645"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SRSW</a:t>
            </a:r>
            <a:endParaRPr lang="en-US" sz="2800" i="1" dirty="0">
              <a:solidFill>
                <a:srgbClr val="FFFF0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15769126-A082-7E56-F675-5D8039FB94DC}"/>
              </a:ext>
            </a:extLst>
          </p:cNvPr>
          <p:cNvSpPr txBox="1"/>
          <p:nvPr/>
        </p:nvSpPr>
        <p:spPr bwMode="auto">
          <a:xfrm>
            <a:off x="762000" y="2788192"/>
            <a:ext cx="132119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MRSW</a:t>
            </a:r>
            <a:endParaRPr lang="en-US" sz="2800" dirty="0">
              <a:solidFill>
                <a:srgbClr val="FFFF00"/>
              </a:solidFill>
              <a:latin typeface="Arial" panose="020B0604020202020204" pitchFamily="34" charset="0"/>
              <a:cs typeface="Arial" panose="020B0604020202020204" pitchFamily="34" charset="0"/>
            </a:endParaRPr>
          </a:p>
        </p:txBody>
      </p:sp>
      <p:sp>
        <p:nvSpPr>
          <p:cNvPr id="9" name="TextBox 3">
            <a:extLst>
              <a:ext uri="{FF2B5EF4-FFF2-40B4-BE49-F238E27FC236}">
                <a16:creationId xmlns:a16="http://schemas.microsoft.com/office/drawing/2014/main" id="{356D89CB-BDF9-4BE6-4162-80C2F6EFF458}"/>
              </a:ext>
            </a:extLst>
          </p:cNvPr>
          <p:cNvSpPr txBox="1"/>
          <p:nvPr/>
        </p:nvSpPr>
        <p:spPr bwMode="auto">
          <a:xfrm>
            <a:off x="1333867" y="1972110"/>
            <a:ext cx="4572000"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Single-reader single-writer</a:t>
            </a:r>
            <a:endParaRPr lang="en-US" sz="2800" dirty="0">
              <a:solidFill>
                <a:srgbClr val="FFFF00"/>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85D2FE36-E26C-8BB4-41E4-F9B27244EF6B}"/>
              </a:ext>
            </a:extLst>
          </p:cNvPr>
          <p:cNvSpPr txBox="1"/>
          <p:nvPr/>
        </p:nvSpPr>
        <p:spPr bwMode="auto">
          <a:xfrm>
            <a:off x="1333867" y="3604274"/>
            <a:ext cx="4147290"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Multi-reader single-writer</a:t>
            </a:r>
            <a:endParaRPr lang="en-US" sz="2800" dirty="0">
              <a:solidFill>
                <a:srgbClr val="FFFF00"/>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1455EB0C-2D54-ACEA-17E0-0250689263A6}"/>
              </a:ext>
            </a:extLst>
          </p:cNvPr>
          <p:cNvSpPr txBox="1"/>
          <p:nvPr/>
        </p:nvSpPr>
        <p:spPr bwMode="auto">
          <a:xfrm>
            <a:off x="762000" y="4420356"/>
            <a:ext cx="138211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MRMW</a:t>
            </a:r>
          </a:p>
        </p:txBody>
      </p:sp>
      <p:sp>
        <p:nvSpPr>
          <p:cNvPr id="12" name="TextBox 11">
            <a:extLst>
              <a:ext uri="{FF2B5EF4-FFF2-40B4-BE49-F238E27FC236}">
                <a16:creationId xmlns:a16="http://schemas.microsoft.com/office/drawing/2014/main" id="{1902DB14-71F4-7644-6AC8-AF69A0878987}"/>
              </a:ext>
            </a:extLst>
          </p:cNvPr>
          <p:cNvSpPr txBox="1"/>
          <p:nvPr/>
        </p:nvSpPr>
        <p:spPr bwMode="auto">
          <a:xfrm>
            <a:off x="1333867" y="5236440"/>
            <a:ext cx="3966150" cy="523220"/>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Multi-reader multi-writer</a:t>
            </a:r>
            <a:endParaRPr lang="en-US" sz="2800"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6781D813-0253-4E4F-920A-9AEAB70B0855}" type="slidenum">
              <a:rPr lang="x-none" sz="1400">
                <a:solidFill>
                  <a:srgbClr val="FFFF00"/>
                </a:solidFill>
                <a:latin typeface="Arial" pitchFamily="34" charset="0"/>
                <a:cs typeface="Arial" charset="0"/>
              </a:rPr>
              <a:pPr algn="r" eaLnBrk="0" hangingPunct="0"/>
              <a:t>17</a:t>
            </a:fld>
            <a:endParaRPr lang="en-US" sz="1400" dirty="0">
              <a:solidFill>
                <a:srgbClr val="FFFF00"/>
              </a:solidFill>
              <a:latin typeface="Arial" pitchFamily="34" charset="0"/>
              <a:cs typeface="Arial" charset="0"/>
            </a:endParaRPr>
          </a:p>
        </p:txBody>
      </p:sp>
      <p:sp>
        <p:nvSpPr>
          <p:cNvPr id="22532" name="Rectangle 2"/>
          <p:cNvSpPr>
            <a:spLocks noGrp="1" noChangeArrowheads="1"/>
          </p:cNvSpPr>
          <p:nvPr>
            <p:ph type="title" idx="4294967295"/>
          </p:nvPr>
        </p:nvSpPr>
        <p:spPr/>
        <p:txBody>
          <a:bodyPr/>
          <a:lstStyle/>
          <a:p>
            <a:pPr eaLnBrk="1" hangingPunct="1"/>
            <a:r>
              <a:rPr lang="en-US" dirty="0">
                <a:cs typeface="Arial" charset="0"/>
              </a:rPr>
              <a:t>Safe Register</a:t>
            </a:r>
          </a:p>
        </p:txBody>
      </p:sp>
      <p:sp>
        <p:nvSpPr>
          <p:cNvPr id="397316" name="AutoShape 4"/>
          <p:cNvSpPr>
            <a:spLocks noChangeArrowheads="1"/>
          </p:cNvSpPr>
          <p:nvPr/>
        </p:nvSpPr>
        <p:spPr bwMode="auto">
          <a:xfrm>
            <a:off x="1828800" y="2743200"/>
            <a:ext cx="2514600" cy="990600"/>
          </a:xfrm>
          <a:prstGeom prst="leftRightArrow">
            <a:avLst>
              <a:gd name="adj1" fmla="val 50000"/>
              <a:gd name="adj2" fmla="val 50769"/>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write(</a:t>
            </a:r>
            <a:r>
              <a:rPr lang="en-US" sz="2400" b="1" dirty="0">
                <a:solidFill>
                  <a:srgbClr val="FF0000"/>
                </a:solidFill>
                <a:latin typeface="Arial" pitchFamily="34" charset="0"/>
                <a:cs typeface="Courier New" pitchFamily="49" charset="0"/>
              </a:rPr>
              <a:t>1001</a:t>
            </a:r>
            <a:r>
              <a:rPr lang="en-US" sz="2400" b="1" dirty="0">
                <a:latin typeface="Arial" pitchFamily="34" charset="0"/>
                <a:cs typeface="Courier New" pitchFamily="49" charset="0"/>
              </a:rPr>
              <a:t>)</a:t>
            </a:r>
          </a:p>
        </p:txBody>
      </p:sp>
      <p:sp>
        <p:nvSpPr>
          <p:cNvPr id="397317" name="AutoShape 5"/>
          <p:cNvSpPr>
            <a:spLocks noChangeArrowheads="1"/>
          </p:cNvSpPr>
          <p:nvPr/>
        </p:nvSpPr>
        <p:spPr bwMode="auto">
          <a:xfrm>
            <a:off x="4800600" y="3657600"/>
            <a:ext cx="2286000" cy="990600"/>
          </a:xfrm>
          <a:prstGeom prst="leftRightArrow">
            <a:avLst>
              <a:gd name="adj1" fmla="val 50000"/>
              <a:gd name="adj2" fmla="val 46154"/>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read(</a:t>
            </a:r>
            <a:r>
              <a:rPr lang="en-US" sz="2400" b="1" dirty="0">
                <a:solidFill>
                  <a:srgbClr val="FF0000"/>
                </a:solidFill>
                <a:latin typeface="Arial" pitchFamily="34" charset="0"/>
                <a:cs typeface="Courier New" pitchFamily="49" charset="0"/>
              </a:rPr>
              <a:t>1001</a:t>
            </a:r>
            <a:r>
              <a:rPr lang="en-US" sz="2400" b="1" dirty="0">
                <a:latin typeface="Arial" pitchFamily="34" charset="0"/>
                <a:cs typeface="Courier New" pitchFamily="49" charset="0"/>
              </a:rPr>
              <a:t>)</a:t>
            </a:r>
          </a:p>
        </p:txBody>
      </p:sp>
      <p:sp>
        <p:nvSpPr>
          <p:cNvPr id="397318" name="Text Box 6"/>
          <p:cNvSpPr txBox="1">
            <a:spLocks noChangeArrowheads="1"/>
          </p:cNvSpPr>
          <p:nvPr/>
        </p:nvSpPr>
        <p:spPr bwMode="auto">
          <a:xfrm>
            <a:off x="4724400" y="1660525"/>
            <a:ext cx="3581400" cy="1569660"/>
          </a:xfrm>
          <a:prstGeom prst="rect">
            <a:avLst/>
          </a:prstGeom>
          <a:noFill/>
          <a:ln w="76200">
            <a:solidFill>
              <a:srgbClr val="00FFFF"/>
            </a:solidFill>
            <a:miter lim="800000"/>
            <a:headEnd/>
            <a:tailEnd/>
          </a:ln>
        </p:spPr>
        <p:txBody>
          <a:bodyPr wrap="square">
            <a:spAutoFit/>
          </a:bodyPr>
          <a:lstStyle/>
          <a:p>
            <a:pPr algn="ctr" eaLnBrk="0" hangingPunct="0"/>
            <a:r>
              <a:rPr lang="en-US" sz="3200" dirty="0">
                <a:solidFill>
                  <a:srgbClr val="FFFF00"/>
                </a:solidFill>
                <a:latin typeface="Arial" pitchFamily="34" charset="0"/>
                <a:cs typeface="Courier New" pitchFamily="49" charset="0"/>
              </a:rPr>
              <a:t>OK as long as reads and writes don’t overlap</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97318"/>
                                        </p:tgtEl>
                                        <p:attrNameLst>
                                          <p:attrName>style.visibility</p:attrName>
                                        </p:attrNameLst>
                                      </p:cBhvr>
                                      <p:to>
                                        <p:strVal val="visible"/>
                                      </p:to>
                                    </p:set>
                                    <p:animEffect transition="in" filter="blinds(horizontal)">
                                      <p:cBhvr>
                                        <p:cTn id="7" dur="500"/>
                                        <p:tgtEl>
                                          <p:spTgt spid="397318"/>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97316"/>
                                        </p:tgtEl>
                                        <p:attrNameLst>
                                          <p:attrName>style.visibility</p:attrName>
                                        </p:attrNameLst>
                                      </p:cBhvr>
                                      <p:to>
                                        <p:strVal val="visible"/>
                                      </p:to>
                                    </p:set>
                                    <p:animEffect transition="in" filter="blinds(horizontal)">
                                      <p:cBhvr>
                                        <p:cTn id="11" dur="500"/>
                                        <p:tgtEl>
                                          <p:spTgt spid="397316"/>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397317"/>
                                        </p:tgtEl>
                                        <p:attrNameLst>
                                          <p:attrName>style.visibility</p:attrName>
                                        </p:attrNameLst>
                                      </p:cBhvr>
                                      <p:to>
                                        <p:strVal val="visible"/>
                                      </p:to>
                                    </p:set>
                                    <p:animEffect transition="in" filter="blinds(horizontal)">
                                      <p:cBhvr>
                                        <p:cTn id="15" dur="500"/>
                                        <p:tgtEl>
                                          <p:spTgt spid="397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16" grpId="0" animBg="1"/>
      <p:bldP spid="397317" grpId="0" animBg="1"/>
      <p:bldP spid="3973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B821A398-9A80-42B3-8F4C-3883A36FA557}" type="slidenum">
              <a:rPr lang="x-none" sz="1400">
                <a:latin typeface="Arial" pitchFamily="34" charset="0"/>
                <a:cs typeface="Arial" charset="0"/>
              </a:rPr>
              <a:pPr algn="r" eaLnBrk="0" hangingPunct="0"/>
              <a:t>18</a:t>
            </a:fld>
            <a:endParaRPr lang="en-US" sz="1400" dirty="0">
              <a:latin typeface="Arial" pitchFamily="34" charset="0"/>
              <a:cs typeface="Arial" charset="0"/>
            </a:endParaRPr>
          </a:p>
        </p:txBody>
      </p:sp>
      <p:sp>
        <p:nvSpPr>
          <p:cNvPr id="23556" name="Rectangle 2"/>
          <p:cNvSpPr>
            <a:spLocks noGrp="1" noChangeArrowheads="1"/>
          </p:cNvSpPr>
          <p:nvPr>
            <p:ph type="title" idx="4294967295"/>
          </p:nvPr>
        </p:nvSpPr>
        <p:spPr/>
        <p:txBody>
          <a:bodyPr/>
          <a:lstStyle/>
          <a:p>
            <a:pPr eaLnBrk="1" hangingPunct="1"/>
            <a:r>
              <a:rPr lang="en-US" dirty="0">
                <a:cs typeface="Arial" charset="0"/>
              </a:rPr>
              <a:t>Safe Register</a:t>
            </a:r>
          </a:p>
        </p:txBody>
      </p:sp>
      <p:sp>
        <p:nvSpPr>
          <p:cNvPr id="23557" name="AutoShape 3"/>
          <p:cNvSpPr>
            <a:spLocks noChangeArrowheads="1"/>
          </p:cNvSpPr>
          <p:nvPr/>
        </p:nvSpPr>
        <p:spPr bwMode="auto">
          <a:xfrm>
            <a:off x="2362200" y="2819400"/>
            <a:ext cx="2514600" cy="990600"/>
          </a:xfrm>
          <a:prstGeom prst="leftRightArrow">
            <a:avLst>
              <a:gd name="adj1" fmla="val 50000"/>
              <a:gd name="adj2" fmla="val 50769"/>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write(</a:t>
            </a:r>
            <a:r>
              <a:rPr lang="en-US" sz="2400" b="1" dirty="0">
                <a:solidFill>
                  <a:srgbClr val="FF0000"/>
                </a:solidFill>
                <a:latin typeface="Arial" pitchFamily="34" charset="0"/>
                <a:cs typeface="Courier New" pitchFamily="49" charset="0"/>
              </a:rPr>
              <a:t>1001</a:t>
            </a:r>
            <a:r>
              <a:rPr lang="en-US" sz="2400" b="1" dirty="0">
                <a:latin typeface="Arial" pitchFamily="34" charset="0"/>
                <a:cs typeface="Courier New" pitchFamily="49" charset="0"/>
              </a:rPr>
              <a:t>)</a:t>
            </a:r>
          </a:p>
        </p:txBody>
      </p:sp>
      <p:sp>
        <p:nvSpPr>
          <p:cNvPr id="23558" name="Text Box 4"/>
          <p:cNvSpPr txBox="1">
            <a:spLocks noChangeArrowheads="1"/>
          </p:cNvSpPr>
          <p:nvPr/>
        </p:nvSpPr>
        <p:spPr bwMode="auto">
          <a:xfrm>
            <a:off x="4546600" y="1809750"/>
            <a:ext cx="4038600" cy="1569660"/>
          </a:xfrm>
          <a:prstGeom prst="rect">
            <a:avLst/>
          </a:prstGeom>
          <a:solidFill>
            <a:schemeClr val="tx1"/>
          </a:solidFill>
          <a:ln w="76200">
            <a:solidFill>
              <a:srgbClr val="00FFFF"/>
            </a:solidFill>
            <a:miter lim="800000"/>
            <a:headEnd/>
            <a:tailEnd/>
          </a:ln>
        </p:spPr>
        <p:txBody>
          <a:bodyPr>
            <a:spAutoFit/>
          </a:bodyPr>
          <a:lstStyle/>
          <a:p>
            <a:pPr algn="ctr" eaLnBrk="0" hangingPunct="0"/>
            <a:r>
              <a:rPr lang="en-US" sz="3200" dirty="0">
                <a:solidFill>
                  <a:srgbClr val="FFFF00"/>
                </a:solidFill>
                <a:latin typeface="Arial" pitchFamily="34" charset="0"/>
                <a:cs typeface="Courier New" pitchFamily="49" charset="0"/>
              </a:rPr>
              <a:t>Some valid value if reads and writes do overlap</a:t>
            </a:r>
          </a:p>
        </p:txBody>
      </p:sp>
      <p:sp>
        <p:nvSpPr>
          <p:cNvPr id="23559" name="AutoShape 7"/>
          <p:cNvSpPr>
            <a:spLocks noChangeArrowheads="1"/>
          </p:cNvSpPr>
          <p:nvPr/>
        </p:nvSpPr>
        <p:spPr bwMode="auto">
          <a:xfrm>
            <a:off x="3581400" y="3733800"/>
            <a:ext cx="2286000" cy="990600"/>
          </a:xfrm>
          <a:prstGeom prst="leftRightArrow">
            <a:avLst>
              <a:gd name="adj1" fmla="val 50000"/>
              <a:gd name="adj2" fmla="val 46154"/>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read(</a:t>
            </a:r>
            <a:r>
              <a:rPr lang="en-US" sz="2400" b="1" dirty="0">
                <a:solidFill>
                  <a:srgbClr val="6666FF"/>
                </a:solidFill>
                <a:latin typeface="Arial" pitchFamily="34" charset="0"/>
                <a:cs typeface="Courier New" pitchFamily="49" charset="0"/>
              </a:rPr>
              <a:t>????</a:t>
            </a:r>
            <a:r>
              <a:rPr lang="en-US" sz="2400" b="1" dirty="0">
                <a:latin typeface="Arial" pitchFamily="34" charset="0"/>
                <a:cs typeface="Courier New" pitchFamily="49" charset="0"/>
              </a:rPr>
              <a:t>)</a:t>
            </a:r>
          </a:p>
        </p:txBody>
      </p:sp>
      <p:sp>
        <p:nvSpPr>
          <p:cNvPr id="23560" name="AutoShape 8"/>
          <p:cNvSpPr>
            <a:spLocks noChangeArrowheads="1"/>
          </p:cNvSpPr>
          <p:nvPr/>
        </p:nvSpPr>
        <p:spPr bwMode="auto">
          <a:xfrm>
            <a:off x="922338" y="5219700"/>
            <a:ext cx="1784350" cy="758825"/>
          </a:xfrm>
          <a:prstGeom prst="cloudCallout">
            <a:avLst>
              <a:gd name="adj1" fmla="val 97685"/>
              <a:gd name="adj2" fmla="val -118199"/>
            </a:avLst>
          </a:prstGeom>
          <a:solidFill>
            <a:schemeClr val="tx1"/>
          </a:solidFill>
          <a:ln w="38100">
            <a:solidFill>
              <a:schemeClr val="bg1"/>
            </a:solidFill>
            <a:round/>
            <a:headEnd/>
            <a:tailEnd/>
          </a:ln>
        </p:spPr>
        <p:txBody>
          <a:bodyPr anchor="ctr"/>
          <a:lstStyle/>
          <a:p>
            <a:pPr algn="ctr" eaLnBrk="0" hangingPunct="0"/>
            <a:r>
              <a:rPr lang="en-US" sz="2800" dirty="0">
                <a:solidFill>
                  <a:srgbClr val="FFFF00"/>
                </a:solidFill>
                <a:latin typeface="Arial" pitchFamily="34" charset="0"/>
                <a:cs typeface="Courier New" pitchFamily="49" charset="0"/>
              </a:rPr>
              <a:t>0000</a:t>
            </a:r>
          </a:p>
        </p:txBody>
      </p:sp>
      <p:sp>
        <p:nvSpPr>
          <p:cNvPr id="23561" name="AutoShape 9"/>
          <p:cNvSpPr>
            <a:spLocks noChangeArrowheads="1"/>
          </p:cNvSpPr>
          <p:nvPr/>
        </p:nvSpPr>
        <p:spPr bwMode="auto">
          <a:xfrm>
            <a:off x="3051175" y="5197475"/>
            <a:ext cx="1784350" cy="758825"/>
          </a:xfrm>
          <a:prstGeom prst="cloudCallout">
            <a:avLst>
              <a:gd name="adj1" fmla="val 18593"/>
              <a:gd name="adj2" fmla="val -119875"/>
            </a:avLst>
          </a:prstGeom>
          <a:solidFill>
            <a:schemeClr val="tx1"/>
          </a:solidFill>
          <a:ln w="38100">
            <a:solidFill>
              <a:schemeClr val="bg1"/>
            </a:solidFill>
            <a:round/>
            <a:headEnd/>
            <a:tailEnd/>
          </a:ln>
        </p:spPr>
        <p:txBody>
          <a:bodyPr anchor="ctr"/>
          <a:lstStyle/>
          <a:p>
            <a:pPr algn="ctr" eaLnBrk="0" hangingPunct="0"/>
            <a:r>
              <a:rPr lang="en-US" sz="2800" dirty="0">
                <a:solidFill>
                  <a:srgbClr val="FFFF00"/>
                </a:solidFill>
                <a:latin typeface="Arial" pitchFamily="34" charset="0"/>
                <a:cs typeface="Courier New" pitchFamily="49" charset="0"/>
              </a:rPr>
              <a:t>1001</a:t>
            </a:r>
          </a:p>
        </p:txBody>
      </p:sp>
      <p:sp>
        <p:nvSpPr>
          <p:cNvPr id="23562" name="AutoShape 10"/>
          <p:cNvSpPr>
            <a:spLocks noChangeArrowheads="1"/>
          </p:cNvSpPr>
          <p:nvPr/>
        </p:nvSpPr>
        <p:spPr bwMode="auto">
          <a:xfrm>
            <a:off x="6308725" y="5189538"/>
            <a:ext cx="1784350" cy="758825"/>
          </a:xfrm>
          <a:prstGeom prst="cloudCallout">
            <a:avLst>
              <a:gd name="adj1" fmla="val -86120"/>
              <a:gd name="adj2" fmla="val -118199"/>
            </a:avLst>
          </a:prstGeom>
          <a:solidFill>
            <a:schemeClr val="tx1"/>
          </a:solidFill>
          <a:ln w="38100">
            <a:solidFill>
              <a:schemeClr val="bg1"/>
            </a:solidFill>
            <a:round/>
            <a:headEnd/>
            <a:tailEnd/>
          </a:ln>
        </p:spPr>
        <p:txBody>
          <a:bodyPr anchor="ctr"/>
          <a:lstStyle/>
          <a:p>
            <a:pPr algn="ctr" eaLnBrk="0" hangingPunct="0"/>
            <a:r>
              <a:rPr lang="en-US" sz="2800" dirty="0">
                <a:solidFill>
                  <a:srgbClr val="FFFF00"/>
                </a:solidFill>
                <a:latin typeface="Arial" pitchFamily="34" charset="0"/>
                <a:cs typeface="Courier New" pitchFamily="49" charset="0"/>
              </a:rPr>
              <a:t>1111</a:t>
            </a:r>
          </a:p>
        </p:txBody>
      </p:sp>
      <p:sp>
        <p:nvSpPr>
          <p:cNvPr id="23563" name="AutoShape 11"/>
          <p:cNvSpPr>
            <a:spLocks noChangeArrowheads="1"/>
          </p:cNvSpPr>
          <p:nvPr/>
        </p:nvSpPr>
        <p:spPr bwMode="auto">
          <a:xfrm>
            <a:off x="6878638" y="3903663"/>
            <a:ext cx="1784350" cy="758825"/>
          </a:xfrm>
          <a:prstGeom prst="cloudCallout">
            <a:avLst>
              <a:gd name="adj1" fmla="val -100444"/>
              <a:gd name="adj2" fmla="val -27824"/>
            </a:avLst>
          </a:prstGeom>
          <a:solidFill>
            <a:schemeClr val="tx1"/>
          </a:solidFill>
          <a:ln w="38100">
            <a:solidFill>
              <a:schemeClr val="bg1"/>
            </a:solidFill>
            <a:round/>
            <a:headEnd/>
            <a:tailEnd/>
          </a:ln>
        </p:spPr>
        <p:txBody>
          <a:bodyPr anchor="ctr"/>
          <a:lstStyle/>
          <a:p>
            <a:pPr algn="ctr" eaLnBrk="0" hangingPunct="0"/>
            <a:r>
              <a:rPr lang="en-US" sz="2800" dirty="0">
                <a:solidFill>
                  <a:srgbClr val="FFFF00"/>
                </a:solidFill>
                <a:latin typeface="Arial" pitchFamily="34" charset="0"/>
                <a:cs typeface="Courier New" pitchFamily="49" charset="0"/>
              </a:rPr>
              <a:t>“meh”</a:t>
            </a:r>
          </a:p>
        </p:txBody>
      </p:sp>
      <p:sp>
        <p:nvSpPr>
          <p:cNvPr id="660492" name="Line 12"/>
          <p:cNvSpPr>
            <a:spLocks noChangeShapeType="1"/>
          </p:cNvSpPr>
          <p:nvPr/>
        </p:nvSpPr>
        <p:spPr bwMode="auto">
          <a:xfrm flipV="1">
            <a:off x="7126288" y="3724275"/>
            <a:ext cx="1265237" cy="1049338"/>
          </a:xfrm>
          <a:prstGeom prst="line">
            <a:avLst/>
          </a:prstGeom>
          <a:noFill/>
          <a:ln w="57150">
            <a:solidFill>
              <a:srgbClr val="FF3300"/>
            </a:solidFill>
            <a:round/>
            <a:headEnd/>
            <a:tailEnd/>
          </a:ln>
        </p:spPr>
        <p:txBody>
          <a:bodyPr wrap="none" anchor="ctr"/>
          <a:lstStyle/>
          <a:p>
            <a:endParaRPr lang="en-US" dirty="0"/>
          </a:p>
        </p:txBody>
      </p:sp>
      <p:sp>
        <p:nvSpPr>
          <p:cNvPr id="660493" name="Line 13"/>
          <p:cNvSpPr>
            <a:spLocks noChangeShapeType="1"/>
          </p:cNvSpPr>
          <p:nvPr/>
        </p:nvSpPr>
        <p:spPr bwMode="auto">
          <a:xfrm flipH="1" flipV="1">
            <a:off x="7186613" y="3741738"/>
            <a:ext cx="1382712" cy="1076325"/>
          </a:xfrm>
          <a:prstGeom prst="line">
            <a:avLst/>
          </a:prstGeom>
          <a:noFill/>
          <a:ln w="57150">
            <a:solidFill>
              <a:srgbClr val="FF3300"/>
            </a:solidFill>
            <a:round/>
            <a:headEnd/>
            <a:tailEnd/>
          </a:ln>
        </p:spPr>
        <p:txBody>
          <a:bodyPr wrap="none" anchor="ctr"/>
          <a:lstStyle/>
          <a:p>
            <a:endParaRPr lang="en-US" dirty="0"/>
          </a:p>
        </p:txBody>
      </p:sp>
      <p:sp>
        <p:nvSpPr>
          <p:cNvPr id="23566" name="Oval 14"/>
          <p:cNvSpPr>
            <a:spLocks noChangeAspect="1" noChangeArrowheads="1"/>
          </p:cNvSpPr>
          <p:nvPr/>
        </p:nvSpPr>
        <p:spPr bwMode="auto">
          <a:xfrm>
            <a:off x="5126038" y="5461000"/>
            <a:ext cx="169862" cy="100013"/>
          </a:xfrm>
          <a:prstGeom prst="ellipse">
            <a:avLst/>
          </a:prstGeom>
          <a:noFill/>
          <a:ln w="28575">
            <a:solidFill>
              <a:schemeClr val="tx1"/>
            </a:solidFill>
            <a:round/>
            <a:headEnd/>
            <a:tailEnd/>
          </a:ln>
        </p:spPr>
        <p:txBody>
          <a:bodyPr wrap="none" anchor="ctr"/>
          <a:lstStyle/>
          <a:p>
            <a:pP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23567" name="Oval 15"/>
          <p:cNvSpPr>
            <a:spLocks noChangeAspect="1" noChangeArrowheads="1"/>
          </p:cNvSpPr>
          <p:nvPr/>
        </p:nvSpPr>
        <p:spPr bwMode="auto">
          <a:xfrm>
            <a:off x="5457825" y="5461000"/>
            <a:ext cx="169863" cy="100013"/>
          </a:xfrm>
          <a:prstGeom prst="ellipse">
            <a:avLst/>
          </a:prstGeom>
          <a:noFill/>
          <a:ln w="28575">
            <a:solidFill>
              <a:schemeClr val="tx1"/>
            </a:solidFill>
            <a:round/>
            <a:headEnd/>
            <a:tailEnd/>
          </a:ln>
        </p:spPr>
        <p:txBody>
          <a:bodyPr wrap="none" anchor="ctr"/>
          <a:lstStyle/>
          <a:p>
            <a:pP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23568" name="Oval 16"/>
          <p:cNvSpPr>
            <a:spLocks noChangeAspect="1" noChangeArrowheads="1"/>
          </p:cNvSpPr>
          <p:nvPr/>
        </p:nvSpPr>
        <p:spPr bwMode="auto">
          <a:xfrm>
            <a:off x="5773738" y="5461000"/>
            <a:ext cx="169862" cy="100013"/>
          </a:xfrm>
          <a:prstGeom prst="ellipse">
            <a:avLst/>
          </a:prstGeom>
          <a:noFill/>
          <a:ln w="28575">
            <a:solidFill>
              <a:schemeClr val="tx1"/>
            </a:solidFill>
            <a:round/>
            <a:headEnd/>
            <a:tailEnd/>
          </a:ln>
        </p:spPr>
        <p:txBody>
          <a:bodyPr wrap="none" anchor="ctr"/>
          <a:lstStyle/>
          <a:p>
            <a:pP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17" name="Footer Placeholder 16"/>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049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04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492" grpId="0" animBg="1"/>
      <p:bldP spid="66049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CA8F59E0-76D0-494A-BEAE-FE4F64448B1C}" type="slidenum">
              <a:rPr lang="x-none" sz="1400">
                <a:solidFill>
                  <a:srgbClr val="FFFF00"/>
                </a:solidFill>
                <a:latin typeface="Arial" pitchFamily="34" charset="0"/>
                <a:cs typeface="Arial" charset="0"/>
              </a:rPr>
              <a:pPr algn="r" eaLnBrk="0" hangingPunct="0"/>
              <a:t>19</a:t>
            </a:fld>
            <a:endParaRPr lang="en-US" sz="1400" dirty="0">
              <a:solidFill>
                <a:srgbClr val="FFFF00"/>
              </a:solidFill>
              <a:latin typeface="Arial" pitchFamily="34" charset="0"/>
              <a:cs typeface="Arial" charset="0"/>
            </a:endParaRPr>
          </a:p>
        </p:txBody>
      </p:sp>
      <p:sp>
        <p:nvSpPr>
          <p:cNvPr id="24580" name="Rectangle 2"/>
          <p:cNvSpPr>
            <a:spLocks noGrp="1" noChangeArrowheads="1"/>
          </p:cNvSpPr>
          <p:nvPr>
            <p:ph type="title" idx="4294967295"/>
          </p:nvPr>
        </p:nvSpPr>
        <p:spPr/>
        <p:txBody>
          <a:bodyPr/>
          <a:lstStyle/>
          <a:p>
            <a:pPr eaLnBrk="1" hangingPunct="1"/>
            <a:r>
              <a:rPr lang="en-US" dirty="0">
                <a:cs typeface="Arial" charset="0"/>
              </a:rPr>
              <a:t>Regular Register</a:t>
            </a:r>
          </a:p>
        </p:txBody>
      </p:sp>
      <p:sp>
        <p:nvSpPr>
          <p:cNvPr id="403459" name="AutoShape 3"/>
          <p:cNvSpPr>
            <a:spLocks noChangeArrowheads="1"/>
          </p:cNvSpPr>
          <p:nvPr/>
        </p:nvSpPr>
        <p:spPr bwMode="auto">
          <a:xfrm>
            <a:off x="685800" y="2209800"/>
            <a:ext cx="2514600" cy="990600"/>
          </a:xfrm>
          <a:prstGeom prst="leftRightArrow">
            <a:avLst>
              <a:gd name="adj1" fmla="val 50000"/>
              <a:gd name="adj2" fmla="val 50769"/>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write(</a:t>
            </a:r>
            <a:r>
              <a:rPr lang="en-US" sz="2400" b="1" dirty="0">
                <a:solidFill>
                  <a:srgbClr val="FF0000"/>
                </a:solidFill>
                <a:latin typeface="Arial" pitchFamily="34" charset="0"/>
                <a:cs typeface="Courier New" pitchFamily="49" charset="0"/>
              </a:rPr>
              <a:t>0</a:t>
            </a:r>
            <a:r>
              <a:rPr lang="en-US" sz="2400" b="1" dirty="0">
                <a:latin typeface="Arial" pitchFamily="34" charset="0"/>
                <a:cs typeface="Courier New" pitchFamily="49" charset="0"/>
              </a:rPr>
              <a:t>)</a:t>
            </a:r>
          </a:p>
        </p:txBody>
      </p:sp>
      <p:sp>
        <p:nvSpPr>
          <p:cNvPr id="403460" name="AutoShape 4"/>
          <p:cNvSpPr>
            <a:spLocks noChangeArrowheads="1"/>
          </p:cNvSpPr>
          <p:nvPr/>
        </p:nvSpPr>
        <p:spPr bwMode="auto">
          <a:xfrm>
            <a:off x="2133600" y="3048000"/>
            <a:ext cx="2362200" cy="990600"/>
          </a:xfrm>
          <a:prstGeom prst="leftRightArrow">
            <a:avLst>
              <a:gd name="adj1" fmla="val 50000"/>
              <a:gd name="adj2" fmla="val 47692"/>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read(</a:t>
            </a:r>
            <a:r>
              <a:rPr lang="en-US" sz="2400" b="1" dirty="0">
                <a:solidFill>
                  <a:schemeClr val="accent2"/>
                </a:solidFill>
                <a:latin typeface="Arial" pitchFamily="34" charset="0"/>
                <a:cs typeface="Courier New" pitchFamily="49" charset="0"/>
              </a:rPr>
              <a:t>1</a:t>
            </a:r>
            <a:r>
              <a:rPr lang="en-US" sz="2400" b="1" dirty="0">
                <a:latin typeface="Arial" pitchFamily="34" charset="0"/>
                <a:cs typeface="Courier New" pitchFamily="49" charset="0"/>
              </a:rPr>
              <a:t>)</a:t>
            </a:r>
          </a:p>
        </p:txBody>
      </p:sp>
      <p:sp>
        <p:nvSpPr>
          <p:cNvPr id="403462" name="AutoShape 6"/>
          <p:cNvSpPr>
            <a:spLocks noChangeArrowheads="1"/>
          </p:cNvSpPr>
          <p:nvPr/>
        </p:nvSpPr>
        <p:spPr bwMode="auto">
          <a:xfrm>
            <a:off x="3352800" y="2209800"/>
            <a:ext cx="2514600" cy="990600"/>
          </a:xfrm>
          <a:prstGeom prst="leftRightArrow">
            <a:avLst>
              <a:gd name="adj1" fmla="val 50000"/>
              <a:gd name="adj2" fmla="val 50769"/>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write(</a:t>
            </a:r>
            <a:r>
              <a:rPr lang="en-US" sz="2400" b="1" dirty="0">
                <a:solidFill>
                  <a:schemeClr val="accent2"/>
                </a:solidFill>
                <a:latin typeface="Arial" pitchFamily="34" charset="0"/>
                <a:cs typeface="Courier New" pitchFamily="49" charset="0"/>
              </a:rPr>
              <a:t>1</a:t>
            </a:r>
            <a:r>
              <a:rPr lang="en-US" sz="2400" b="1" dirty="0">
                <a:latin typeface="Arial" pitchFamily="34" charset="0"/>
                <a:cs typeface="Courier New" pitchFamily="49" charset="0"/>
              </a:rPr>
              <a:t>)</a:t>
            </a:r>
          </a:p>
        </p:txBody>
      </p:sp>
      <p:sp>
        <p:nvSpPr>
          <p:cNvPr id="403463" name="AutoShape 7"/>
          <p:cNvSpPr>
            <a:spLocks noChangeArrowheads="1"/>
          </p:cNvSpPr>
          <p:nvPr/>
        </p:nvSpPr>
        <p:spPr bwMode="auto">
          <a:xfrm>
            <a:off x="4724400" y="3048000"/>
            <a:ext cx="2362200" cy="990600"/>
          </a:xfrm>
          <a:prstGeom prst="leftRightArrow">
            <a:avLst>
              <a:gd name="adj1" fmla="val 50000"/>
              <a:gd name="adj2" fmla="val 47692"/>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read(</a:t>
            </a:r>
            <a:r>
              <a:rPr lang="en-US" sz="2400" b="1" dirty="0">
                <a:solidFill>
                  <a:srgbClr val="FF0000"/>
                </a:solidFill>
                <a:latin typeface="Arial" pitchFamily="34" charset="0"/>
                <a:cs typeface="Courier New" pitchFamily="49" charset="0"/>
              </a:rPr>
              <a:t>0</a:t>
            </a:r>
            <a:r>
              <a:rPr lang="en-US" sz="2400" b="1" dirty="0">
                <a:latin typeface="Arial" pitchFamily="34" charset="0"/>
                <a:cs typeface="Courier New" pitchFamily="49" charset="0"/>
              </a:rPr>
              <a:t>)</a:t>
            </a:r>
          </a:p>
        </p:txBody>
      </p:sp>
      <p:sp>
        <p:nvSpPr>
          <p:cNvPr id="10" name="Footer Placeholder 9"/>
          <p:cNvSpPr>
            <a:spLocks noGrp="1"/>
          </p:cNvSpPr>
          <p:nvPr>
            <p:ph type="ftr" sz="quarter" idx="10"/>
          </p:nvPr>
        </p:nvSpPr>
        <p:spPr/>
        <p:txBody>
          <a:bodyPr/>
          <a:lstStyle/>
          <a:p>
            <a:pPr>
              <a:defRPr/>
            </a:pPr>
            <a:r>
              <a:rPr lang="en-US" dirty="0"/>
              <a:t>Art of Multiprocessor Programming</a:t>
            </a:r>
          </a:p>
        </p:txBody>
      </p:sp>
      <p:sp>
        <p:nvSpPr>
          <p:cNvPr id="2" name="TextBox 1">
            <a:extLst>
              <a:ext uri="{FF2B5EF4-FFF2-40B4-BE49-F238E27FC236}">
                <a16:creationId xmlns:a16="http://schemas.microsoft.com/office/drawing/2014/main" id="{B0963F5C-538B-D1AE-4DA5-10697E585AEF}"/>
              </a:ext>
            </a:extLst>
          </p:cNvPr>
          <p:cNvSpPr txBox="1"/>
          <p:nvPr/>
        </p:nvSpPr>
        <p:spPr bwMode="auto">
          <a:xfrm>
            <a:off x="2150866" y="4006198"/>
            <a:ext cx="2783542"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Only one writer</a:t>
            </a:r>
            <a:endParaRPr lang="en-US" sz="280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A34FA1DB-7753-588D-0891-38FD44411A9A}"/>
              </a:ext>
            </a:extLst>
          </p:cNvPr>
          <p:cNvSpPr txBox="1"/>
          <p:nvPr/>
        </p:nvSpPr>
        <p:spPr bwMode="auto">
          <a:xfrm>
            <a:off x="2590801" y="5400536"/>
            <a:ext cx="548419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i="1" dirty="0">
                <a:solidFill>
                  <a:schemeClr val="bg1"/>
                </a:solidFill>
              </a:rPr>
              <a:t>No overlap with writer?</a:t>
            </a:r>
            <a:r>
              <a:rPr lang="en-US" sz="2800" dirty="0">
                <a:solidFill>
                  <a:srgbClr val="FFFF00"/>
                </a:solidFill>
              </a:rPr>
              <a:t> old value</a:t>
            </a:r>
            <a:endParaRPr lang="en-US" sz="280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F047C181-21A1-A4BF-B953-B5BB965F975E}"/>
              </a:ext>
            </a:extLst>
          </p:cNvPr>
          <p:cNvSpPr txBox="1"/>
          <p:nvPr/>
        </p:nvSpPr>
        <p:spPr bwMode="auto">
          <a:xfrm>
            <a:off x="2150866" y="4703367"/>
            <a:ext cx="2592675"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Readers read:</a:t>
            </a:r>
            <a:endParaRPr lang="en-US" sz="2800" dirty="0">
              <a:solidFill>
                <a:srgbClr val="FFFF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9CFB2813-6345-0FEC-A4DF-FA749A51C47A}"/>
              </a:ext>
            </a:extLst>
          </p:cNvPr>
          <p:cNvSpPr txBox="1"/>
          <p:nvPr/>
        </p:nvSpPr>
        <p:spPr bwMode="auto">
          <a:xfrm>
            <a:off x="2590801" y="6097704"/>
            <a:ext cx="6123792"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i="1" dirty="0">
                <a:solidFill>
                  <a:schemeClr val="bg1"/>
                </a:solidFill>
              </a:rPr>
              <a:t>Overlap with writer?</a:t>
            </a:r>
            <a:r>
              <a:rPr lang="en-US" sz="2800" dirty="0">
                <a:solidFill>
                  <a:srgbClr val="FFFF00"/>
                </a:solidFill>
              </a:rPr>
              <a:t> either old or new</a:t>
            </a:r>
            <a:endParaRPr lang="en-US" sz="2800"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3459"/>
                                        </p:tgtEl>
                                        <p:attrNameLst>
                                          <p:attrName>style.visibility</p:attrName>
                                        </p:attrNameLst>
                                      </p:cBhvr>
                                      <p:to>
                                        <p:strVal val="visible"/>
                                      </p:to>
                                    </p:set>
                                    <p:animEffect transition="in" filter="blinds(horizontal)">
                                      <p:cBhvr>
                                        <p:cTn id="7" dur="500"/>
                                        <p:tgtEl>
                                          <p:spTgt spid="403459"/>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403462"/>
                                        </p:tgtEl>
                                        <p:attrNameLst>
                                          <p:attrName>style.visibility</p:attrName>
                                        </p:attrNameLst>
                                      </p:cBhvr>
                                      <p:to>
                                        <p:strVal val="visible"/>
                                      </p:to>
                                    </p:set>
                                    <p:animEffect transition="in" filter="blinds(horizontal)">
                                      <p:cBhvr>
                                        <p:cTn id="11" dur="500"/>
                                        <p:tgtEl>
                                          <p:spTgt spid="403462"/>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403460"/>
                                        </p:tgtEl>
                                        <p:attrNameLst>
                                          <p:attrName>style.visibility</p:attrName>
                                        </p:attrNameLst>
                                      </p:cBhvr>
                                      <p:to>
                                        <p:strVal val="visible"/>
                                      </p:to>
                                    </p:set>
                                    <p:animEffect transition="in" filter="blinds(horizontal)">
                                      <p:cBhvr>
                                        <p:cTn id="16" dur="500"/>
                                        <p:tgtEl>
                                          <p:spTgt spid="403460"/>
                                        </p:tgtEl>
                                      </p:cBhvr>
                                    </p:animEffect>
                                  </p:childTnLst>
                                </p:cTn>
                              </p:par>
                            </p:childTnLst>
                          </p:cTn>
                        </p:par>
                        <p:par>
                          <p:cTn id="17" fill="hold">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403463"/>
                                        </p:tgtEl>
                                        <p:attrNameLst>
                                          <p:attrName>style.visibility</p:attrName>
                                        </p:attrNameLst>
                                      </p:cBhvr>
                                      <p:to>
                                        <p:strVal val="visible"/>
                                      </p:to>
                                    </p:set>
                                    <p:animEffect transition="in" filter="blinds(horizontal)">
                                      <p:cBhvr>
                                        <p:cTn id="20" dur="500"/>
                                        <p:tgtEl>
                                          <p:spTgt spid="403463"/>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59" grpId="0" animBg="1"/>
      <p:bldP spid="403460" grpId="0" animBg="1"/>
      <p:bldP spid="403462" grpId="0" animBg="1"/>
      <p:bldP spid="403463" grpId="0" animBg="1"/>
      <p:bldP spid="2" grpId="0" animBg="1"/>
      <p:bldP spid="3" grpId="0" animBg="1"/>
      <p:bldP spid="4"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29FF53A7-53C5-443E-A641-78FDF5B2D95F}" type="slidenum">
              <a:rPr lang="x-none" sz="1400">
                <a:solidFill>
                  <a:srgbClr val="FFFF00"/>
                </a:solidFill>
                <a:latin typeface="Arial" pitchFamily="34" charset="0"/>
                <a:cs typeface="Arial" charset="0"/>
              </a:rPr>
              <a:pPr algn="r" eaLnBrk="0" hangingPunct="0"/>
              <a:t>20</a:t>
            </a:fld>
            <a:endParaRPr lang="en-US" sz="1400" dirty="0">
              <a:solidFill>
                <a:srgbClr val="FFFF00"/>
              </a:solidFill>
              <a:latin typeface="Arial" pitchFamily="34" charset="0"/>
              <a:cs typeface="Arial" charset="0"/>
            </a:endParaRPr>
          </a:p>
        </p:txBody>
      </p:sp>
      <p:sp>
        <p:nvSpPr>
          <p:cNvPr id="25604" name="Rectangle 2"/>
          <p:cNvSpPr>
            <a:spLocks noGrp="1" noChangeArrowheads="1"/>
          </p:cNvSpPr>
          <p:nvPr>
            <p:ph type="title" idx="4294967295"/>
          </p:nvPr>
        </p:nvSpPr>
        <p:spPr/>
        <p:txBody>
          <a:bodyPr/>
          <a:lstStyle/>
          <a:p>
            <a:pPr eaLnBrk="1" hangingPunct="1"/>
            <a:r>
              <a:rPr lang="en-US" dirty="0">
                <a:cs typeface="Arial" charset="0"/>
              </a:rPr>
              <a:t>Regular or Not?</a:t>
            </a:r>
          </a:p>
        </p:txBody>
      </p:sp>
      <p:sp>
        <p:nvSpPr>
          <p:cNvPr id="25605" name="AutoShape 3"/>
          <p:cNvSpPr>
            <a:spLocks noChangeArrowheads="1"/>
          </p:cNvSpPr>
          <p:nvPr/>
        </p:nvSpPr>
        <p:spPr bwMode="auto">
          <a:xfrm>
            <a:off x="685800" y="2209800"/>
            <a:ext cx="2514600" cy="990600"/>
          </a:xfrm>
          <a:prstGeom prst="leftRightArrow">
            <a:avLst>
              <a:gd name="adj1" fmla="val 50000"/>
              <a:gd name="adj2" fmla="val 50769"/>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write(</a:t>
            </a:r>
            <a:r>
              <a:rPr lang="en-US" sz="2400" b="1" dirty="0">
                <a:solidFill>
                  <a:srgbClr val="FF0000"/>
                </a:solidFill>
                <a:latin typeface="Arial" pitchFamily="34" charset="0"/>
                <a:cs typeface="Courier New" pitchFamily="49" charset="0"/>
              </a:rPr>
              <a:t>0</a:t>
            </a:r>
            <a:r>
              <a:rPr lang="en-US" sz="2400" b="1" dirty="0">
                <a:latin typeface="Arial" pitchFamily="34" charset="0"/>
                <a:cs typeface="Courier New" pitchFamily="49" charset="0"/>
              </a:rPr>
              <a:t>)</a:t>
            </a:r>
          </a:p>
        </p:txBody>
      </p:sp>
      <p:sp>
        <p:nvSpPr>
          <p:cNvPr id="25606" name="AutoShape 4"/>
          <p:cNvSpPr>
            <a:spLocks noChangeArrowheads="1"/>
          </p:cNvSpPr>
          <p:nvPr/>
        </p:nvSpPr>
        <p:spPr bwMode="auto">
          <a:xfrm>
            <a:off x="2133600" y="3048000"/>
            <a:ext cx="2362200" cy="990600"/>
          </a:xfrm>
          <a:prstGeom prst="leftRightArrow">
            <a:avLst>
              <a:gd name="adj1" fmla="val 50000"/>
              <a:gd name="adj2" fmla="val 47692"/>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read(</a:t>
            </a:r>
            <a:r>
              <a:rPr lang="en-US" sz="2400" b="1" dirty="0">
                <a:solidFill>
                  <a:schemeClr val="accent2"/>
                </a:solidFill>
                <a:latin typeface="Arial" pitchFamily="34" charset="0"/>
                <a:cs typeface="Courier New" pitchFamily="49" charset="0"/>
              </a:rPr>
              <a:t>1</a:t>
            </a:r>
            <a:r>
              <a:rPr lang="en-US" sz="2400" b="1" dirty="0">
                <a:latin typeface="Arial" pitchFamily="34" charset="0"/>
                <a:cs typeface="Courier New" pitchFamily="49" charset="0"/>
              </a:rPr>
              <a:t>)</a:t>
            </a:r>
          </a:p>
        </p:txBody>
      </p:sp>
      <p:sp>
        <p:nvSpPr>
          <p:cNvPr id="25607" name="AutoShape 6"/>
          <p:cNvSpPr>
            <a:spLocks noChangeArrowheads="1"/>
          </p:cNvSpPr>
          <p:nvPr/>
        </p:nvSpPr>
        <p:spPr bwMode="auto">
          <a:xfrm>
            <a:off x="3352800" y="2209800"/>
            <a:ext cx="2514600" cy="990600"/>
          </a:xfrm>
          <a:prstGeom prst="leftRightArrow">
            <a:avLst>
              <a:gd name="adj1" fmla="val 50000"/>
              <a:gd name="adj2" fmla="val 50769"/>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write(</a:t>
            </a:r>
            <a:r>
              <a:rPr lang="en-US" sz="2400" b="1" dirty="0">
                <a:solidFill>
                  <a:schemeClr val="accent2"/>
                </a:solidFill>
                <a:latin typeface="Arial" pitchFamily="34" charset="0"/>
                <a:cs typeface="Courier New" pitchFamily="49" charset="0"/>
              </a:rPr>
              <a:t>1</a:t>
            </a:r>
            <a:r>
              <a:rPr lang="en-US" sz="2400" b="1" dirty="0">
                <a:latin typeface="Arial" pitchFamily="34" charset="0"/>
                <a:cs typeface="Courier New" pitchFamily="49" charset="0"/>
              </a:rPr>
              <a:t>)</a:t>
            </a:r>
          </a:p>
        </p:txBody>
      </p:sp>
      <p:sp>
        <p:nvSpPr>
          <p:cNvPr id="25608" name="AutoShape 7"/>
          <p:cNvSpPr>
            <a:spLocks noChangeArrowheads="1"/>
          </p:cNvSpPr>
          <p:nvPr/>
        </p:nvSpPr>
        <p:spPr bwMode="auto">
          <a:xfrm>
            <a:off x="4724400" y="3048000"/>
            <a:ext cx="2362200" cy="990600"/>
          </a:xfrm>
          <a:prstGeom prst="leftRightArrow">
            <a:avLst>
              <a:gd name="adj1" fmla="val 50000"/>
              <a:gd name="adj2" fmla="val 47692"/>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read(</a:t>
            </a:r>
            <a:r>
              <a:rPr lang="en-US" sz="2400" b="1" dirty="0">
                <a:solidFill>
                  <a:srgbClr val="FF0000"/>
                </a:solidFill>
                <a:latin typeface="Arial" pitchFamily="34" charset="0"/>
                <a:cs typeface="Courier New" pitchFamily="49" charset="0"/>
              </a:rPr>
              <a:t>0</a:t>
            </a:r>
            <a:r>
              <a:rPr lang="en-US" sz="2400" b="1" dirty="0">
                <a:latin typeface="Arial" pitchFamily="34" charset="0"/>
                <a:cs typeface="Courier New" pitchFamily="49" charset="0"/>
              </a:rPr>
              <a:t>)</a:t>
            </a:r>
          </a:p>
        </p:txBody>
      </p:sp>
      <p:sp>
        <p:nvSpPr>
          <p:cNvPr id="25609" name="AutoShape 8"/>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lnSpc>
                <a:spcPct val="80000"/>
              </a:lnSpc>
              <a:spcBef>
                <a:spcPct val="20000"/>
              </a:spcBef>
            </a:pPr>
            <a:r>
              <a:rPr lang="en-US" sz="2400" b="1" dirty="0">
                <a:solidFill>
                  <a:srgbClr val="FFFF00"/>
                </a:solidFill>
                <a:latin typeface="Arial" pitchFamily="34" charset="0"/>
                <a:cs typeface="Courier New" pitchFamily="49" charset="0"/>
              </a:rPr>
              <a:t>time</a:t>
            </a:r>
          </a:p>
        </p:txBody>
      </p:sp>
      <p:sp>
        <p:nvSpPr>
          <p:cNvPr id="10" name="Footer Placeholder 9"/>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793DDB9A-5ED8-4763-8C74-C5EE7CC10B86}" type="slidenum">
              <a:rPr lang="x-none" sz="1400">
                <a:solidFill>
                  <a:srgbClr val="FFFF00"/>
                </a:solidFill>
                <a:latin typeface="Arial" pitchFamily="34" charset="0"/>
                <a:cs typeface="Arial" charset="0"/>
              </a:rPr>
              <a:pPr algn="r" eaLnBrk="0" hangingPunct="0"/>
              <a:t>21</a:t>
            </a:fld>
            <a:endParaRPr lang="en-US" sz="1400" dirty="0">
              <a:solidFill>
                <a:srgbClr val="FFFF00"/>
              </a:solidFill>
              <a:latin typeface="Arial" pitchFamily="34" charset="0"/>
              <a:cs typeface="Arial" charset="0"/>
            </a:endParaRPr>
          </a:p>
        </p:txBody>
      </p:sp>
      <p:sp>
        <p:nvSpPr>
          <p:cNvPr id="26628" name="Rectangle 2"/>
          <p:cNvSpPr>
            <a:spLocks noGrp="1" noChangeArrowheads="1"/>
          </p:cNvSpPr>
          <p:nvPr>
            <p:ph type="title" idx="4294967295"/>
          </p:nvPr>
        </p:nvSpPr>
        <p:spPr/>
        <p:txBody>
          <a:bodyPr/>
          <a:lstStyle/>
          <a:p>
            <a:pPr eaLnBrk="1" hangingPunct="1"/>
            <a:r>
              <a:rPr lang="en-US" dirty="0">
                <a:cs typeface="Arial" charset="0"/>
              </a:rPr>
              <a:t>Regular or Not?</a:t>
            </a:r>
          </a:p>
        </p:txBody>
      </p:sp>
      <p:sp>
        <p:nvSpPr>
          <p:cNvPr id="26629" name="AutoShape 3"/>
          <p:cNvSpPr>
            <a:spLocks noChangeArrowheads="1"/>
          </p:cNvSpPr>
          <p:nvPr/>
        </p:nvSpPr>
        <p:spPr bwMode="auto">
          <a:xfrm>
            <a:off x="685800" y="2209800"/>
            <a:ext cx="2514600" cy="990600"/>
          </a:xfrm>
          <a:prstGeom prst="leftRightArrow">
            <a:avLst>
              <a:gd name="adj1" fmla="val 50000"/>
              <a:gd name="adj2" fmla="val 50769"/>
            </a:avLst>
          </a:prstGeom>
          <a:solidFill>
            <a:schemeClr val="folHlink"/>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write(</a:t>
            </a:r>
            <a:r>
              <a:rPr lang="en-US" sz="2400" b="1" dirty="0">
                <a:solidFill>
                  <a:srgbClr val="FF0000"/>
                </a:solidFill>
                <a:latin typeface="Arial" pitchFamily="34" charset="0"/>
                <a:cs typeface="Courier New" pitchFamily="49" charset="0"/>
              </a:rPr>
              <a:t>0</a:t>
            </a:r>
            <a:r>
              <a:rPr lang="en-US" sz="2400" b="1" dirty="0">
                <a:latin typeface="Arial" pitchFamily="34" charset="0"/>
                <a:cs typeface="Courier New" pitchFamily="49" charset="0"/>
              </a:rPr>
              <a:t>)</a:t>
            </a:r>
          </a:p>
        </p:txBody>
      </p:sp>
      <p:sp>
        <p:nvSpPr>
          <p:cNvPr id="26630" name="AutoShape 4"/>
          <p:cNvSpPr>
            <a:spLocks noChangeArrowheads="1"/>
          </p:cNvSpPr>
          <p:nvPr/>
        </p:nvSpPr>
        <p:spPr bwMode="auto">
          <a:xfrm>
            <a:off x="2133600" y="3048000"/>
            <a:ext cx="2362200" cy="990600"/>
          </a:xfrm>
          <a:prstGeom prst="leftRightArrow">
            <a:avLst>
              <a:gd name="adj1" fmla="val 50000"/>
              <a:gd name="adj2" fmla="val 47692"/>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read(</a:t>
            </a:r>
            <a:r>
              <a:rPr lang="en-US" sz="2400" b="1" dirty="0">
                <a:solidFill>
                  <a:schemeClr val="accent2"/>
                </a:solidFill>
                <a:latin typeface="Arial" pitchFamily="34" charset="0"/>
                <a:cs typeface="Courier New" pitchFamily="49" charset="0"/>
              </a:rPr>
              <a:t>1</a:t>
            </a:r>
            <a:r>
              <a:rPr lang="en-US" sz="2400" b="1" dirty="0">
                <a:latin typeface="Arial" pitchFamily="34" charset="0"/>
                <a:cs typeface="Courier New" pitchFamily="49" charset="0"/>
              </a:rPr>
              <a:t>)</a:t>
            </a:r>
          </a:p>
        </p:txBody>
      </p:sp>
      <p:sp>
        <p:nvSpPr>
          <p:cNvPr id="26631" name="AutoShape 5"/>
          <p:cNvSpPr>
            <a:spLocks noChangeArrowheads="1"/>
          </p:cNvSpPr>
          <p:nvPr/>
        </p:nvSpPr>
        <p:spPr bwMode="auto">
          <a:xfrm>
            <a:off x="3352800" y="2209800"/>
            <a:ext cx="2514600" cy="990600"/>
          </a:xfrm>
          <a:prstGeom prst="leftRightArrow">
            <a:avLst>
              <a:gd name="adj1" fmla="val 50000"/>
              <a:gd name="adj2" fmla="val 50769"/>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write(</a:t>
            </a:r>
            <a:r>
              <a:rPr lang="en-US" sz="2400" b="1" dirty="0">
                <a:solidFill>
                  <a:schemeClr val="accent2"/>
                </a:solidFill>
                <a:latin typeface="Arial" pitchFamily="34" charset="0"/>
                <a:cs typeface="Courier New" pitchFamily="49" charset="0"/>
              </a:rPr>
              <a:t>1</a:t>
            </a:r>
            <a:r>
              <a:rPr lang="en-US" sz="2400" b="1" dirty="0">
                <a:latin typeface="Arial" pitchFamily="34" charset="0"/>
                <a:cs typeface="Courier New" pitchFamily="49" charset="0"/>
              </a:rPr>
              <a:t>)</a:t>
            </a:r>
          </a:p>
        </p:txBody>
      </p:sp>
      <p:sp>
        <p:nvSpPr>
          <p:cNvPr id="26632" name="AutoShape 6"/>
          <p:cNvSpPr>
            <a:spLocks noChangeArrowheads="1"/>
          </p:cNvSpPr>
          <p:nvPr/>
        </p:nvSpPr>
        <p:spPr bwMode="auto">
          <a:xfrm>
            <a:off x="4724400" y="3048000"/>
            <a:ext cx="2362200" cy="990600"/>
          </a:xfrm>
          <a:prstGeom prst="leftRightArrow">
            <a:avLst>
              <a:gd name="adj1" fmla="val 50000"/>
              <a:gd name="adj2" fmla="val 47692"/>
            </a:avLst>
          </a:prstGeom>
          <a:solidFill>
            <a:schemeClr val="folHlink"/>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read(0)</a:t>
            </a:r>
          </a:p>
        </p:txBody>
      </p:sp>
      <p:sp>
        <p:nvSpPr>
          <p:cNvPr id="26634" name="AutoShape 9"/>
          <p:cNvSpPr>
            <a:spLocks noChangeArrowheads="1"/>
          </p:cNvSpPr>
          <p:nvPr/>
        </p:nvSpPr>
        <p:spPr bwMode="auto">
          <a:xfrm>
            <a:off x="2135204" y="1807475"/>
            <a:ext cx="3898900" cy="2590800"/>
          </a:xfrm>
          <a:prstGeom prst="wedgeRoundRectCallout">
            <a:avLst>
              <a:gd name="adj1" fmla="val -32166"/>
              <a:gd name="adj2" fmla="val 76664"/>
              <a:gd name="adj3" fmla="val 16667"/>
            </a:avLst>
          </a:prstGeom>
          <a:noFill/>
          <a:ln w="38100" algn="ctr">
            <a:solidFill>
              <a:srgbClr val="00FFFF"/>
            </a:solidFill>
            <a:miter lim="800000"/>
            <a:headEnd/>
            <a:tailEnd/>
          </a:ln>
        </p:spPr>
        <p:txBody>
          <a:bodyPr/>
          <a:lstStyle/>
          <a:p>
            <a:pPr marL="231775" indent="-231775" algn="ctr" eaLnBrk="0" hangingPunct="0">
              <a:lnSpc>
                <a:spcPct val="80000"/>
              </a:lnSpc>
              <a:spcBef>
                <a:spcPct val="20000"/>
              </a:spcBef>
            </a:pPr>
            <a:endParaRPr lang="en-US" sz="2400" b="1" dirty="0">
              <a:solidFill>
                <a:srgbClr val="0066CC"/>
              </a:solidFill>
              <a:latin typeface="Courier New" pitchFamily="49" charset="0"/>
              <a:cs typeface="Courier New" pitchFamily="49" charset="0"/>
            </a:endParaRPr>
          </a:p>
        </p:txBody>
      </p:sp>
      <p:sp>
        <p:nvSpPr>
          <p:cNvPr id="12" name="Footer Placeholder 11"/>
          <p:cNvSpPr>
            <a:spLocks noGrp="1"/>
          </p:cNvSpPr>
          <p:nvPr>
            <p:ph type="ftr" sz="quarter" idx="10"/>
          </p:nvPr>
        </p:nvSpPr>
        <p:spPr/>
        <p:txBody>
          <a:bodyPr/>
          <a:lstStyle/>
          <a:p>
            <a:pPr>
              <a:defRPr/>
            </a:pPr>
            <a:r>
              <a:rPr lang="en-US" dirty="0"/>
              <a:t>Art of Multiprocessor Programming</a:t>
            </a:r>
          </a:p>
        </p:txBody>
      </p:sp>
      <p:sp>
        <p:nvSpPr>
          <p:cNvPr id="3" name="AutoShape 8">
            <a:extLst>
              <a:ext uri="{FF2B5EF4-FFF2-40B4-BE49-F238E27FC236}">
                <a16:creationId xmlns:a16="http://schemas.microsoft.com/office/drawing/2014/main" id="{AD3DA9D2-7DE6-8620-AC00-5604CA9F47E5}"/>
              </a:ext>
            </a:extLst>
          </p:cNvPr>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lnSpc>
                <a:spcPct val="80000"/>
              </a:lnSpc>
              <a:spcBef>
                <a:spcPct val="20000"/>
              </a:spcBef>
            </a:pPr>
            <a:r>
              <a:rPr lang="en-US" sz="2400" b="1" dirty="0">
                <a:solidFill>
                  <a:srgbClr val="FFFF00"/>
                </a:solidFill>
                <a:latin typeface="Arial" pitchFamily="34" charset="0"/>
                <a:cs typeface="Courier New" pitchFamily="49" charset="0"/>
              </a:rPr>
              <a:t>time</a:t>
            </a:r>
          </a:p>
        </p:txBody>
      </p:sp>
      <p:sp>
        <p:nvSpPr>
          <p:cNvPr id="26635" name="Text Box 10"/>
          <p:cNvSpPr txBox="1">
            <a:spLocks noChangeArrowheads="1"/>
          </p:cNvSpPr>
          <p:nvPr/>
        </p:nvSpPr>
        <p:spPr bwMode="auto">
          <a:xfrm>
            <a:off x="1115419" y="5193164"/>
            <a:ext cx="3865161" cy="387798"/>
          </a:xfrm>
          <a:prstGeom prst="rect">
            <a:avLst/>
          </a:prstGeom>
          <a:solidFill>
            <a:schemeClr val="tx1"/>
          </a:solidFill>
          <a:ln w="38100" algn="ctr">
            <a:solidFill>
              <a:srgbClr val="00FFFF"/>
            </a:solidFill>
            <a:miter lim="800000"/>
            <a:headEnd/>
            <a:tailEnd/>
          </a:ln>
        </p:spPr>
        <p:txBody>
          <a:bodyPr wrap="none">
            <a:spAutoFit/>
          </a:bodyPr>
          <a:lstStyle/>
          <a:p>
            <a:pPr marL="231775" indent="-231775" eaLnBrk="0" hangingPunct="0">
              <a:lnSpc>
                <a:spcPct val="80000"/>
              </a:lnSpc>
              <a:spcBef>
                <a:spcPct val="20000"/>
              </a:spcBef>
            </a:pPr>
            <a:r>
              <a:rPr lang="en-US" sz="2400" dirty="0">
                <a:solidFill>
                  <a:srgbClr val="FFFF00"/>
                </a:solidFill>
                <a:latin typeface="Arial" pitchFamily="34" charset="0"/>
                <a:cs typeface="Courier New" pitchFamily="49" charset="0"/>
              </a:rPr>
              <a:t>Overlap: returns new value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A7608AE9-EF64-44C4-B673-E18A3EEC1B9C}" type="slidenum">
              <a:rPr lang="x-none" sz="1400">
                <a:latin typeface="Arial" pitchFamily="34" charset="0"/>
                <a:cs typeface="Arial" charset="0"/>
              </a:rPr>
              <a:pPr algn="r" eaLnBrk="0" hangingPunct="0"/>
              <a:t>22</a:t>
            </a:fld>
            <a:endParaRPr lang="en-US" sz="1400" dirty="0">
              <a:latin typeface="Arial" pitchFamily="34" charset="0"/>
              <a:cs typeface="Arial" charset="0"/>
            </a:endParaRPr>
          </a:p>
        </p:txBody>
      </p:sp>
      <p:sp>
        <p:nvSpPr>
          <p:cNvPr id="27652" name="Rectangle 2"/>
          <p:cNvSpPr>
            <a:spLocks noGrp="1" noChangeArrowheads="1"/>
          </p:cNvSpPr>
          <p:nvPr>
            <p:ph type="title" idx="4294967295"/>
          </p:nvPr>
        </p:nvSpPr>
        <p:spPr/>
        <p:txBody>
          <a:bodyPr/>
          <a:lstStyle/>
          <a:p>
            <a:pPr eaLnBrk="1" hangingPunct="1"/>
            <a:r>
              <a:rPr lang="en-US" dirty="0">
                <a:cs typeface="Arial" charset="0"/>
              </a:rPr>
              <a:t>Regular or Not?</a:t>
            </a:r>
          </a:p>
        </p:txBody>
      </p:sp>
      <p:sp>
        <p:nvSpPr>
          <p:cNvPr id="27653" name="AutoShape 3"/>
          <p:cNvSpPr>
            <a:spLocks noChangeArrowheads="1"/>
          </p:cNvSpPr>
          <p:nvPr/>
        </p:nvSpPr>
        <p:spPr bwMode="auto">
          <a:xfrm>
            <a:off x="685800" y="2209800"/>
            <a:ext cx="2514600" cy="990600"/>
          </a:xfrm>
          <a:prstGeom prst="leftRightArrow">
            <a:avLst>
              <a:gd name="adj1" fmla="val 50000"/>
              <a:gd name="adj2" fmla="val 50769"/>
            </a:avLst>
          </a:prstGeom>
          <a:solidFill>
            <a:schemeClr val="folHlink"/>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write(</a:t>
            </a:r>
            <a:r>
              <a:rPr lang="en-US" sz="2400" b="1" dirty="0">
                <a:solidFill>
                  <a:srgbClr val="FF0000"/>
                </a:solidFill>
                <a:latin typeface="Arial" pitchFamily="34" charset="0"/>
                <a:cs typeface="Courier New" pitchFamily="49" charset="0"/>
              </a:rPr>
              <a:t>0</a:t>
            </a:r>
            <a:r>
              <a:rPr lang="en-US" sz="2400" b="1" dirty="0">
                <a:latin typeface="Arial" pitchFamily="34" charset="0"/>
                <a:cs typeface="Courier New" pitchFamily="49" charset="0"/>
              </a:rPr>
              <a:t>)</a:t>
            </a:r>
          </a:p>
        </p:txBody>
      </p:sp>
      <p:sp>
        <p:nvSpPr>
          <p:cNvPr id="27654" name="AutoShape 4"/>
          <p:cNvSpPr>
            <a:spLocks noChangeArrowheads="1"/>
          </p:cNvSpPr>
          <p:nvPr/>
        </p:nvSpPr>
        <p:spPr bwMode="auto">
          <a:xfrm>
            <a:off x="2133600" y="3048000"/>
            <a:ext cx="2362200" cy="990600"/>
          </a:xfrm>
          <a:prstGeom prst="leftRightArrow">
            <a:avLst>
              <a:gd name="adj1" fmla="val 50000"/>
              <a:gd name="adj2" fmla="val 47692"/>
            </a:avLst>
          </a:prstGeom>
          <a:solidFill>
            <a:schemeClr val="folHlink"/>
          </a:solidFill>
          <a:ln w="38100">
            <a:solidFill>
              <a:schemeClr val="tx1"/>
            </a:solidFill>
            <a:miter lim="800000"/>
            <a:headEnd/>
            <a:tailEnd/>
          </a:ln>
        </p:spPr>
        <p:txBody>
          <a:bodyPr wrap="none" anchor="ctr"/>
          <a:lstStyle/>
          <a:p>
            <a:pPr algn="ctr" eaLnBrk="0" hangingPunct="0"/>
            <a:endParaRPr lang="en-US" sz="2400" b="1" dirty="0">
              <a:latin typeface="Arial" pitchFamily="34" charset="0"/>
              <a:cs typeface="Courier New" pitchFamily="49" charset="0"/>
            </a:endParaRPr>
          </a:p>
        </p:txBody>
      </p:sp>
      <p:sp>
        <p:nvSpPr>
          <p:cNvPr id="27655" name="AutoShape 5"/>
          <p:cNvSpPr>
            <a:spLocks noChangeArrowheads="1"/>
          </p:cNvSpPr>
          <p:nvPr/>
        </p:nvSpPr>
        <p:spPr bwMode="auto">
          <a:xfrm>
            <a:off x="3352800" y="2209800"/>
            <a:ext cx="2514600" cy="990600"/>
          </a:xfrm>
          <a:prstGeom prst="leftRightArrow">
            <a:avLst>
              <a:gd name="adj1" fmla="val 50000"/>
              <a:gd name="adj2" fmla="val 50769"/>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write(</a:t>
            </a:r>
            <a:r>
              <a:rPr lang="en-US" sz="2400" b="1" dirty="0">
                <a:solidFill>
                  <a:schemeClr val="accent2"/>
                </a:solidFill>
                <a:latin typeface="Arial" pitchFamily="34" charset="0"/>
                <a:cs typeface="Courier New" pitchFamily="49" charset="0"/>
              </a:rPr>
              <a:t>1</a:t>
            </a:r>
            <a:r>
              <a:rPr lang="en-US" sz="2400" b="1" dirty="0">
                <a:latin typeface="Arial" pitchFamily="34" charset="0"/>
                <a:cs typeface="Courier New" pitchFamily="49" charset="0"/>
              </a:rPr>
              <a:t>)</a:t>
            </a:r>
          </a:p>
        </p:txBody>
      </p:sp>
      <p:sp>
        <p:nvSpPr>
          <p:cNvPr id="27656" name="AutoShape 6"/>
          <p:cNvSpPr>
            <a:spLocks noChangeArrowheads="1"/>
          </p:cNvSpPr>
          <p:nvPr/>
        </p:nvSpPr>
        <p:spPr bwMode="auto">
          <a:xfrm>
            <a:off x="4724400" y="3048000"/>
            <a:ext cx="2362200" cy="990600"/>
          </a:xfrm>
          <a:prstGeom prst="leftRightArrow">
            <a:avLst>
              <a:gd name="adj1" fmla="val 50000"/>
              <a:gd name="adj2" fmla="val 47692"/>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read(</a:t>
            </a:r>
            <a:r>
              <a:rPr lang="en-US" sz="2400" b="1" dirty="0">
                <a:solidFill>
                  <a:srgbClr val="FF0000"/>
                </a:solidFill>
                <a:latin typeface="Arial" pitchFamily="34" charset="0"/>
                <a:cs typeface="Courier New" pitchFamily="49" charset="0"/>
              </a:rPr>
              <a:t>0</a:t>
            </a:r>
            <a:r>
              <a:rPr lang="en-US" sz="2400" b="1" dirty="0">
                <a:latin typeface="Arial" pitchFamily="34" charset="0"/>
                <a:cs typeface="Courier New" pitchFamily="49" charset="0"/>
              </a:rPr>
              <a:t>)</a:t>
            </a:r>
          </a:p>
        </p:txBody>
      </p:sp>
      <p:sp>
        <p:nvSpPr>
          <p:cNvPr id="27657" name="AutoShape 7"/>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lnSpc>
                <a:spcPct val="80000"/>
              </a:lnSpc>
              <a:spcBef>
                <a:spcPct val="20000"/>
              </a:spcBef>
            </a:pPr>
            <a:r>
              <a:rPr lang="en-US" sz="2400" b="1" dirty="0">
                <a:solidFill>
                  <a:srgbClr val="FFFF00"/>
                </a:solidFill>
                <a:latin typeface="Arial" pitchFamily="34" charset="0"/>
                <a:cs typeface="Courier New" pitchFamily="49" charset="0"/>
              </a:rPr>
              <a:t>time</a:t>
            </a:r>
          </a:p>
        </p:txBody>
      </p:sp>
      <p:sp>
        <p:nvSpPr>
          <p:cNvPr id="27658" name="AutoShape 9"/>
          <p:cNvSpPr>
            <a:spLocks noChangeArrowheads="1"/>
          </p:cNvSpPr>
          <p:nvPr/>
        </p:nvSpPr>
        <p:spPr bwMode="auto">
          <a:xfrm>
            <a:off x="3289300" y="1854200"/>
            <a:ext cx="3898900" cy="2590800"/>
          </a:xfrm>
          <a:prstGeom prst="wedgeRoundRectCallout">
            <a:avLst>
              <a:gd name="adj1" fmla="val -18852"/>
              <a:gd name="adj2" fmla="val 70954"/>
              <a:gd name="adj3" fmla="val 16667"/>
            </a:avLst>
          </a:prstGeom>
          <a:noFill/>
          <a:ln w="38100" algn="ctr">
            <a:solidFill>
              <a:srgbClr val="00FFFF"/>
            </a:solidFill>
            <a:miter lim="800000"/>
            <a:headEnd/>
            <a:tailEnd/>
          </a:ln>
        </p:spPr>
        <p:txBody>
          <a:bodyPr/>
          <a:lstStyle/>
          <a:p>
            <a:pPr marL="231775" indent="-231775" algn="ctr" eaLnBrk="0" hangingPunct="0">
              <a:lnSpc>
                <a:spcPct val="80000"/>
              </a:lnSpc>
              <a:spcBef>
                <a:spcPct val="20000"/>
              </a:spcBef>
            </a:pPr>
            <a:endParaRPr lang="en-US" sz="2400" b="1" dirty="0">
              <a:solidFill>
                <a:srgbClr val="0066CC"/>
              </a:solidFill>
              <a:latin typeface="Courier New" pitchFamily="49" charset="0"/>
              <a:cs typeface="Courier New" pitchFamily="49" charset="0"/>
            </a:endParaRPr>
          </a:p>
        </p:txBody>
      </p:sp>
      <p:sp>
        <p:nvSpPr>
          <p:cNvPr id="12" name="Footer Placeholder 11"/>
          <p:cNvSpPr>
            <a:spLocks noGrp="1"/>
          </p:cNvSpPr>
          <p:nvPr>
            <p:ph type="ftr" sz="quarter" idx="10"/>
          </p:nvPr>
        </p:nvSpPr>
        <p:spPr/>
        <p:txBody>
          <a:bodyPr/>
          <a:lstStyle/>
          <a:p>
            <a:pPr>
              <a:defRPr/>
            </a:pPr>
            <a:r>
              <a:rPr lang="en-US" dirty="0"/>
              <a:t>Art of Multiprocessor Programming</a:t>
            </a:r>
          </a:p>
        </p:txBody>
      </p:sp>
      <p:sp>
        <p:nvSpPr>
          <p:cNvPr id="3" name="Text Box 10">
            <a:extLst>
              <a:ext uri="{FF2B5EF4-FFF2-40B4-BE49-F238E27FC236}">
                <a16:creationId xmlns:a16="http://schemas.microsoft.com/office/drawing/2014/main" id="{0635BC55-6BC3-EDF0-2D86-30F5ADAF3A6B}"/>
              </a:ext>
            </a:extLst>
          </p:cNvPr>
          <p:cNvSpPr txBox="1">
            <a:spLocks noChangeArrowheads="1"/>
          </p:cNvSpPr>
          <p:nvPr/>
        </p:nvSpPr>
        <p:spPr bwMode="auto">
          <a:xfrm>
            <a:off x="4114800" y="5232400"/>
            <a:ext cx="3711272" cy="387798"/>
          </a:xfrm>
          <a:prstGeom prst="rect">
            <a:avLst/>
          </a:prstGeom>
          <a:solidFill>
            <a:schemeClr val="tx1"/>
          </a:solidFill>
          <a:ln w="38100" algn="ctr">
            <a:solidFill>
              <a:srgbClr val="00FFFF"/>
            </a:solidFill>
            <a:miter lim="800000"/>
            <a:headEnd/>
            <a:tailEnd/>
          </a:ln>
        </p:spPr>
        <p:txBody>
          <a:bodyPr wrap="none">
            <a:spAutoFit/>
          </a:bodyPr>
          <a:lstStyle/>
          <a:p>
            <a:pPr marL="231775" indent="-231775" eaLnBrk="0" hangingPunct="0">
              <a:lnSpc>
                <a:spcPct val="80000"/>
              </a:lnSpc>
              <a:spcBef>
                <a:spcPct val="20000"/>
              </a:spcBef>
            </a:pPr>
            <a:r>
              <a:rPr lang="en-US" sz="2400" dirty="0">
                <a:solidFill>
                  <a:srgbClr val="FFFF00"/>
                </a:solidFill>
                <a:latin typeface="Arial" pitchFamily="34" charset="0"/>
                <a:cs typeface="Courier New" pitchFamily="49" charset="0"/>
              </a:rPr>
              <a:t>Overlap: returns old value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F5CE9C4B-722B-4AD8-B33B-E10DA7CC8C72}" type="slidenum">
              <a:rPr lang="x-none" sz="1400">
                <a:latin typeface="Arial" pitchFamily="34" charset="0"/>
                <a:cs typeface="Arial" charset="0"/>
              </a:rPr>
              <a:pPr algn="r" eaLnBrk="0" hangingPunct="0"/>
              <a:t>23</a:t>
            </a:fld>
            <a:endParaRPr lang="en-US" sz="1400" dirty="0">
              <a:latin typeface="Arial" pitchFamily="34" charset="0"/>
              <a:cs typeface="Arial" charset="0"/>
            </a:endParaRPr>
          </a:p>
        </p:txBody>
      </p:sp>
      <p:sp>
        <p:nvSpPr>
          <p:cNvPr id="28676" name="Rectangle 2"/>
          <p:cNvSpPr>
            <a:spLocks noGrp="1" noChangeArrowheads="1"/>
          </p:cNvSpPr>
          <p:nvPr>
            <p:ph type="title" idx="4294967295"/>
          </p:nvPr>
        </p:nvSpPr>
        <p:spPr/>
        <p:txBody>
          <a:bodyPr/>
          <a:lstStyle/>
          <a:p>
            <a:pPr eaLnBrk="1" hangingPunct="1"/>
            <a:r>
              <a:rPr lang="en-US" dirty="0">
                <a:cs typeface="Arial" charset="0"/>
              </a:rPr>
              <a:t>Regular or Not?</a:t>
            </a:r>
          </a:p>
        </p:txBody>
      </p:sp>
      <p:sp>
        <p:nvSpPr>
          <p:cNvPr id="28677" name="AutoShape 3"/>
          <p:cNvSpPr>
            <a:spLocks noChangeArrowheads="1"/>
          </p:cNvSpPr>
          <p:nvPr/>
        </p:nvSpPr>
        <p:spPr bwMode="auto">
          <a:xfrm>
            <a:off x="685800" y="2209800"/>
            <a:ext cx="2514600" cy="990600"/>
          </a:xfrm>
          <a:prstGeom prst="leftRightArrow">
            <a:avLst>
              <a:gd name="adj1" fmla="val 50000"/>
              <a:gd name="adj2" fmla="val 50769"/>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write(</a:t>
            </a:r>
            <a:r>
              <a:rPr lang="en-US" sz="2400" b="1" dirty="0">
                <a:solidFill>
                  <a:srgbClr val="FF0000"/>
                </a:solidFill>
                <a:latin typeface="Arial" pitchFamily="34" charset="0"/>
                <a:cs typeface="Courier New" pitchFamily="49" charset="0"/>
              </a:rPr>
              <a:t>0</a:t>
            </a:r>
            <a:r>
              <a:rPr lang="en-US" sz="2400" b="1" dirty="0">
                <a:latin typeface="Arial" pitchFamily="34" charset="0"/>
                <a:cs typeface="Courier New" pitchFamily="49" charset="0"/>
              </a:rPr>
              <a:t>)</a:t>
            </a:r>
          </a:p>
        </p:txBody>
      </p:sp>
      <p:sp>
        <p:nvSpPr>
          <p:cNvPr id="28678" name="AutoShape 4"/>
          <p:cNvSpPr>
            <a:spLocks noChangeArrowheads="1"/>
          </p:cNvSpPr>
          <p:nvPr/>
        </p:nvSpPr>
        <p:spPr bwMode="auto">
          <a:xfrm>
            <a:off x="2133600" y="3048000"/>
            <a:ext cx="2362200" cy="990600"/>
          </a:xfrm>
          <a:prstGeom prst="leftRightArrow">
            <a:avLst>
              <a:gd name="adj1" fmla="val 50000"/>
              <a:gd name="adj2" fmla="val 47692"/>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read(</a:t>
            </a:r>
            <a:r>
              <a:rPr lang="en-US" sz="2400" b="1" dirty="0">
                <a:solidFill>
                  <a:schemeClr val="accent2"/>
                </a:solidFill>
                <a:latin typeface="Arial" pitchFamily="34" charset="0"/>
                <a:cs typeface="Courier New" pitchFamily="49" charset="0"/>
              </a:rPr>
              <a:t>1</a:t>
            </a:r>
            <a:r>
              <a:rPr lang="en-US" sz="2400" b="1" dirty="0">
                <a:latin typeface="Arial" pitchFamily="34" charset="0"/>
                <a:cs typeface="Courier New" pitchFamily="49" charset="0"/>
              </a:rPr>
              <a:t>)</a:t>
            </a:r>
          </a:p>
        </p:txBody>
      </p:sp>
      <p:sp>
        <p:nvSpPr>
          <p:cNvPr id="28679" name="AutoShape 5"/>
          <p:cNvSpPr>
            <a:spLocks noChangeArrowheads="1"/>
          </p:cNvSpPr>
          <p:nvPr/>
        </p:nvSpPr>
        <p:spPr bwMode="auto">
          <a:xfrm>
            <a:off x="3352800" y="2209800"/>
            <a:ext cx="2514600" cy="990600"/>
          </a:xfrm>
          <a:prstGeom prst="leftRightArrow">
            <a:avLst>
              <a:gd name="adj1" fmla="val 50000"/>
              <a:gd name="adj2" fmla="val 50769"/>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write(</a:t>
            </a:r>
            <a:r>
              <a:rPr lang="en-US" sz="2400" b="1" dirty="0">
                <a:solidFill>
                  <a:schemeClr val="accent2"/>
                </a:solidFill>
                <a:latin typeface="Arial" pitchFamily="34" charset="0"/>
                <a:cs typeface="Courier New" pitchFamily="49" charset="0"/>
              </a:rPr>
              <a:t>1</a:t>
            </a:r>
            <a:r>
              <a:rPr lang="en-US" sz="2400" b="1" dirty="0">
                <a:latin typeface="Arial" pitchFamily="34" charset="0"/>
                <a:cs typeface="Courier New" pitchFamily="49" charset="0"/>
              </a:rPr>
              <a:t>)</a:t>
            </a:r>
          </a:p>
        </p:txBody>
      </p:sp>
      <p:sp>
        <p:nvSpPr>
          <p:cNvPr id="28680" name="AutoShape 6"/>
          <p:cNvSpPr>
            <a:spLocks noChangeArrowheads="1"/>
          </p:cNvSpPr>
          <p:nvPr/>
        </p:nvSpPr>
        <p:spPr bwMode="auto">
          <a:xfrm>
            <a:off x="4724400" y="3048000"/>
            <a:ext cx="2362200" cy="990600"/>
          </a:xfrm>
          <a:prstGeom prst="leftRightArrow">
            <a:avLst>
              <a:gd name="adj1" fmla="val 50000"/>
              <a:gd name="adj2" fmla="val 47692"/>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read(</a:t>
            </a:r>
            <a:r>
              <a:rPr lang="en-US" sz="2400" b="1" dirty="0">
                <a:solidFill>
                  <a:srgbClr val="FF0000"/>
                </a:solidFill>
                <a:latin typeface="Arial" pitchFamily="34" charset="0"/>
                <a:cs typeface="Courier New" pitchFamily="49" charset="0"/>
              </a:rPr>
              <a:t>0</a:t>
            </a:r>
            <a:r>
              <a:rPr lang="en-US" sz="2400" b="1" dirty="0">
                <a:latin typeface="Arial" pitchFamily="34" charset="0"/>
                <a:cs typeface="Courier New" pitchFamily="49" charset="0"/>
              </a:rPr>
              <a:t>)</a:t>
            </a:r>
          </a:p>
        </p:txBody>
      </p:sp>
      <p:sp>
        <p:nvSpPr>
          <p:cNvPr id="28681" name="AutoShape 7"/>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589833" name="Text Box 9"/>
          <p:cNvSpPr txBox="1">
            <a:spLocks noChangeArrowheads="1"/>
          </p:cNvSpPr>
          <p:nvPr/>
        </p:nvSpPr>
        <p:spPr bwMode="auto">
          <a:xfrm rot="1956617">
            <a:off x="5372100" y="2029331"/>
            <a:ext cx="2117725" cy="584775"/>
          </a:xfrm>
          <a:prstGeom prst="rect">
            <a:avLst/>
          </a:prstGeom>
          <a:noFill/>
          <a:ln w="38100" algn="ctr">
            <a:solidFill>
              <a:srgbClr val="FF0000"/>
            </a:solidFill>
            <a:miter lim="800000"/>
            <a:headEnd/>
            <a:tailEnd/>
          </a:ln>
        </p:spPr>
        <p:txBody>
          <a:bodyPr>
            <a:spAutoFit/>
          </a:bodyPr>
          <a:lstStyle/>
          <a:p>
            <a:pPr marL="231775" indent="-231775" algn="ctr" eaLnBrk="0" hangingPunct="0">
              <a:lnSpc>
                <a:spcPct val="80000"/>
              </a:lnSpc>
              <a:spcBef>
                <a:spcPct val="50000"/>
              </a:spcBef>
            </a:pPr>
            <a:r>
              <a:rPr lang="en-US" sz="4000" dirty="0">
                <a:solidFill>
                  <a:srgbClr val="FFFF00"/>
                </a:solidFill>
                <a:latin typeface="Arial" pitchFamily="34" charset="0"/>
                <a:cs typeface="Courier New" pitchFamily="49" charset="0"/>
              </a:rPr>
              <a:t>regular</a:t>
            </a:r>
          </a:p>
        </p:txBody>
      </p:sp>
      <p:sp>
        <p:nvSpPr>
          <p:cNvPr id="11" name="Footer Placeholder 10"/>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D668AF1C-088A-488D-BB48-12B65C76C774}" type="slidenum">
              <a:rPr lang="x-none" sz="1400">
                <a:latin typeface="Arial" pitchFamily="34" charset="0"/>
                <a:cs typeface="Arial" charset="0"/>
              </a:rPr>
              <a:pPr algn="r" eaLnBrk="0" hangingPunct="0"/>
              <a:t>24</a:t>
            </a:fld>
            <a:endParaRPr lang="en-US" sz="1400" dirty="0">
              <a:latin typeface="Arial" pitchFamily="34" charset="0"/>
              <a:cs typeface="Arial" charset="0"/>
            </a:endParaRPr>
          </a:p>
        </p:txBody>
      </p:sp>
      <p:sp>
        <p:nvSpPr>
          <p:cNvPr id="29700" name="Rectangle 2"/>
          <p:cNvSpPr>
            <a:spLocks noGrp="1" noChangeArrowheads="1"/>
          </p:cNvSpPr>
          <p:nvPr>
            <p:ph type="title" idx="4294967295"/>
          </p:nvPr>
        </p:nvSpPr>
        <p:spPr/>
        <p:txBody>
          <a:bodyPr/>
          <a:lstStyle/>
          <a:p>
            <a:pPr eaLnBrk="1" hangingPunct="1"/>
            <a:r>
              <a:rPr lang="en-US" dirty="0">
                <a:cs typeface="Arial" charset="0"/>
              </a:rPr>
              <a:t>Regular ≠ Linearizable</a:t>
            </a:r>
          </a:p>
        </p:txBody>
      </p:sp>
      <p:sp>
        <p:nvSpPr>
          <p:cNvPr id="586755" name="AutoShape 3"/>
          <p:cNvSpPr>
            <a:spLocks noChangeArrowheads="1"/>
          </p:cNvSpPr>
          <p:nvPr/>
        </p:nvSpPr>
        <p:spPr bwMode="auto">
          <a:xfrm>
            <a:off x="685800" y="2209800"/>
            <a:ext cx="2514600" cy="990600"/>
          </a:xfrm>
          <a:prstGeom prst="leftRightArrow">
            <a:avLst>
              <a:gd name="adj1" fmla="val 50000"/>
              <a:gd name="adj2" fmla="val 50769"/>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write(</a:t>
            </a:r>
            <a:r>
              <a:rPr lang="en-US" sz="2400" b="1" dirty="0">
                <a:solidFill>
                  <a:srgbClr val="FF0000"/>
                </a:solidFill>
                <a:latin typeface="Arial" pitchFamily="34" charset="0"/>
                <a:cs typeface="Courier New" pitchFamily="49" charset="0"/>
              </a:rPr>
              <a:t>0</a:t>
            </a:r>
            <a:r>
              <a:rPr lang="en-US" sz="2400" b="1" dirty="0">
                <a:latin typeface="Arial" pitchFamily="34" charset="0"/>
                <a:cs typeface="Courier New" pitchFamily="49" charset="0"/>
              </a:rPr>
              <a:t>)</a:t>
            </a:r>
          </a:p>
        </p:txBody>
      </p:sp>
      <p:sp>
        <p:nvSpPr>
          <p:cNvPr id="586756" name="AutoShape 4"/>
          <p:cNvSpPr>
            <a:spLocks noChangeArrowheads="1"/>
          </p:cNvSpPr>
          <p:nvPr/>
        </p:nvSpPr>
        <p:spPr bwMode="auto">
          <a:xfrm>
            <a:off x="2133600" y="3048000"/>
            <a:ext cx="2362200" cy="990600"/>
          </a:xfrm>
          <a:prstGeom prst="leftRightArrow">
            <a:avLst>
              <a:gd name="adj1" fmla="val 50000"/>
              <a:gd name="adj2" fmla="val 47692"/>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read(</a:t>
            </a:r>
            <a:r>
              <a:rPr lang="en-US" sz="2400" b="1" dirty="0">
                <a:solidFill>
                  <a:schemeClr val="accent2"/>
                </a:solidFill>
                <a:latin typeface="Arial" pitchFamily="34" charset="0"/>
                <a:cs typeface="Courier New" pitchFamily="49" charset="0"/>
              </a:rPr>
              <a:t>1</a:t>
            </a:r>
            <a:r>
              <a:rPr lang="en-US" sz="2400" b="1" dirty="0">
                <a:latin typeface="Arial" pitchFamily="34" charset="0"/>
                <a:cs typeface="Courier New" pitchFamily="49" charset="0"/>
              </a:rPr>
              <a:t>)</a:t>
            </a:r>
          </a:p>
        </p:txBody>
      </p:sp>
      <p:sp>
        <p:nvSpPr>
          <p:cNvPr id="586757" name="AutoShape 5"/>
          <p:cNvSpPr>
            <a:spLocks noChangeArrowheads="1"/>
          </p:cNvSpPr>
          <p:nvPr/>
        </p:nvSpPr>
        <p:spPr bwMode="auto">
          <a:xfrm>
            <a:off x="3352800" y="2209800"/>
            <a:ext cx="2514600" cy="990600"/>
          </a:xfrm>
          <a:prstGeom prst="leftRightArrow">
            <a:avLst>
              <a:gd name="adj1" fmla="val 50000"/>
              <a:gd name="adj2" fmla="val 50769"/>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write(</a:t>
            </a:r>
            <a:r>
              <a:rPr lang="en-US" sz="2400" b="1" dirty="0">
                <a:solidFill>
                  <a:schemeClr val="accent2"/>
                </a:solidFill>
                <a:latin typeface="Arial" pitchFamily="34" charset="0"/>
                <a:cs typeface="Courier New" pitchFamily="49" charset="0"/>
              </a:rPr>
              <a:t>1</a:t>
            </a:r>
            <a:r>
              <a:rPr lang="en-US" sz="2400" b="1" dirty="0">
                <a:latin typeface="Arial" pitchFamily="34" charset="0"/>
                <a:cs typeface="Courier New" pitchFamily="49" charset="0"/>
              </a:rPr>
              <a:t>)</a:t>
            </a:r>
          </a:p>
        </p:txBody>
      </p:sp>
      <p:sp>
        <p:nvSpPr>
          <p:cNvPr id="586758" name="AutoShape 6"/>
          <p:cNvSpPr>
            <a:spLocks noChangeArrowheads="1"/>
          </p:cNvSpPr>
          <p:nvPr/>
        </p:nvSpPr>
        <p:spPr bwMode="auto">
          <a:xfrm>
            <a:off x="4724400" y="3048000"/>
            <a:ext cx="2362200" cy="990600"/>
          </a:xfrm>
          <a:prstGeom prst="leftRightArrow">
            <a:avLst>
              <a:gd name="adj1" fmla="val 50000"/>
              <a:gd name="adj2" fmla="val 47692"/>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read(</a:t>
            </a:r>
            <a:r>
              <a:rPr lang="en-US" sz="2400" b="1" dirty="0">
                <a:solidFill>
                  <a:srgbClr val="FF0000"/>
                </a:solidFill>
                <a:latin typeface="Arial" pitchFamily="34" charset="0"/>
                <a:cs typeface="Courier New" pitchFamily="49" charset="0"/>
              </a:rPr>
              <a:t>0</a:t>
            </a:r>
            <a:r>
              <a:rPr lang="en-US" sz="2400" b="1" dirty="0">
                <a:latin typeface="Arial" pitchFamily="34" charset="0"/>
                <a:cs typeface="Courier New" pitchFamily="49" charset="0"/>
              </a:rPr>
              <a:t>)</a:t>
            </a:r>
          </a:p>
        </p:txBody>
      </p:sp>
      <p:sp>
        <p:nvSpPr>
          <p:cNvPr id="29705" name="AutoShape 7"/>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586760" name="Line 8"/>
          <p:cNvSpPr>
            <a:spLocks noChangeShapeType="1"/>
          </p:cNvSpPr>
          <p:nvPr/>
        </p:nvSpPr>
        <p:spPr bwMode="auto">
          <a:xfrm>
            <a:off x="4548188" y="3513138"/>
            <a:ext cx="0" cy="2354262"/>
          </a:xfrm>
          <a:prstGeom prst="line">
            <a:avLst/>
          </a:prstGeom>
          <a:noFill/>
          <a:ln w="76200">
            <a:solidFill>
              <a:srgbClr val="FFFF00"/>
            </a:solidFill>
            <a:prstDash val="sysDot"/>
            <a:round/>
            <a:headEnd/>
            <a:tailEnd/>
          </a:ln>
        </p:spPr>
        <p:txBody>
          <a:bodyPr wrap="none" anchor="ctr"/>
          <a:lstStyle/>
          <a:p>
            <a:endParaRPr lang="en-US" dirty="0"/>
          </a:p>
        </p:txBody>
      </p:sp>
      <p:sp>
        <p:nvSpPr>
          <p:cNvPr id="586761" name="AutoShape 9"/>
          <p:cNvSpPr>
            <a:spLocks noChangeArrowheads="1"/>
          </p:cNvSpPr>
          <p:nvPr/>
        </p:nvSpPr>
        <p:spPr bwMode="auto">
          <a:xfrm>
            <a:off x="438150" y="4997450"/>
            <a:ext cx="3430588" cy="976313"/>
          </a:xfrm>
          <a:prstGeom prst="wedgeRoundRectCallout">
            <a:avLst>
              <a:gd name="adj1" fmla="val 67861"/>
              <a:gd name="adj2" fmla="val 15204"/>
              <a:gd name="adj3" fmla="val 16667"/>
            </a:avLst>
          </a:prstGeom>
          <a:solidFill>
            <a:schemeClr val="tx1"/>
          </a:solidFill>
          <a:ln w="38100">
            <a:solidFill>
              <a:srgbClr val="FF0000"/>
            </a:solidFill>
            <a:miter lim="800000"/>
            <a:headEnd/>
            <a:tailEnd/>
          </a:ln>
        </p:spPr>
        <p:txBody>
          <a:bodyPr anchor="ctr"/>
          <a:lstStyle/>
          <a:p>
            <a:pPr algn="ctr" eaLnBrk="0" hangingPunct="0"/>
            <a:r>
              <a:rPr lang="en-US" sz="2800" dirty="0">
                <a:solidFill>
                  <a:srgbClr val="FFFF00"/>
                </a:solidFill>
                <a:latin typeface="Arial" pitchFamily="34" charset="0"/>
                <a:cs typeface="Courier New" pitchFamily="49" charset="0"/>
              </a:rPr>
              <a:t>write(1) already happened</a:t>
            </a:r>
          </a:p>
        </p:txBody>
      </p:sp>
      <p:sp>
        <p:nvSpPr>
          <p:cNvPr id="586762" name="AutoShape 10"/>
          <p:cNvSpPr>
            <a:spLocks noChangeArrowheads="1"/>
          </p:cNvSpPr>
          <p:nvPr/>
        </p:nvSpPr>
        <p:spPr bwMode="auto">
          <a:xfrm>
            <a:off x="5162550" y="4287838"/>
            <a:ext cx="3430588" cy="665162"/>
          </a:xfrm>
          <a:prstGeom prst="wedgeRoundRectCallout">
            <a:avLst>
              <a:gd name="adj1" fmla="val -29731"/>
              <a:gd name="adj2" fmla="val -115157"/>
              <a:gd name="adj3" fmla="val 16667"/>
            </a:avLst>
          </a:prstGeom>
          <a:solidFill>
            <a:schemeClr val="tx1"/>
          </a:solidFill>
          <a:ln w="38100">
            <a:solidFill>
              <a:srgbClr val="FF0000"/>
            </a:solidFill>
            <a:miter lim="800000"/>
            <a:headEnd/>
            <a:tailEnd/>
          </a:ln>
        </p:spPr>
        <p:txBody>
          <a:bodyPr anchor="ctr"/>
          <a:lstStyle/>
          <a:p>
            <a:pPr algn="ctr" eaLnBrk="0" hangingPunct="0"/>
            <a:r>
              <a:rPr lang="en-US" sz="2800" dirty="0">
                <a:solidFill>
                  <a:srgbClr val="FFFF00"/>
                </a:solidFill>
                <a:latin typeface="Arial" pitchFamily="34" charset="0"/>
                <a:cs typeface="Courier New" pitchFamily="49" charset="0"/>
              </a:rPr>
              <a:t>Not linearizable!</a:t>
            </a:r>
          </a:p>
        </p:txBody>
      </p:sp>
      <p:sp>
        <p:nvSpPr>
          <p:cNvPr id="13" name="Footer Placeholder 12"/>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86755"/>
                                        </p:tgtEl>
                                        <p:attrNameLst>
                                          <p:attrName>style.visibility</p:attrName>
                                        </p:attrNameLst>
                                      </p:cBhvr>
                                      <p:to>
                                        <p:strVal val="visible"/>
                                      </p:to>
                                    </p:set>
                                    <p:animEffect transition="in" filter="blinds(horizontal)">
                                      <p:cBhvr>
                                        <p:cTn id="7" dur="500"/>
                                        <p:tgtEl>
                                          <p:spTgt spid="586755"/>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86757"/>
                                        </p:tgtEl>
                                        <p:attrNameLst>
                                          <p:attrName>style.visibility</p:attrName>
                                        </p:attrNameLst>
                                      </p:cBhvr>
                                      <p:to>
                                        <p:strVal val="visible"/>
                                      </p:to>
                                    </p:set>
                                    <p:animEffect transition="in" filter="blinds(horizontal)">
                                      <p:cBhvr>
                                        <p:cTn id="11" dur="500"/>
                                        <p:tgtEl>
                                          <p:spTgt spid="586757"/>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586756"/>
                                        </p:tgtEl>
                                        <p:attrNameLst>
                                          <p:attrName>style.visibility</p:attrName>
                                        </p:attrNameLst>
                                      </p:cBhvr>
                                      <p:to>
                                        <p:strVal val="visible"/>
                                      </p:to>
                                    </p:set>
                                    <p:animEffect transition="in" filter="blinds(horizontal)">
                                      <p:cBhvr>
                                        <p:cTn id="15" dur="500"/>
                                        <p:tgtEl>
                                          <p:spTgt spid="586756"/>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586758"/>
                                        </p:tgtEl>
                                        <p:attrNameLst>
                                          <p:attrName>style.visibility</p:attrName>
                                        </p:attrNameLst>
                                      </p:cBhvr>
                                      <p:to>
                                        <p:strVal val="visible"/>
                                      </p:to>
                                    </p:set>
                                    <p:animEffect transition="in" filter="blinds(horizontal)">
                                      <p:cBhvr>
                                        <p:cTn id="19" dur="500"/>
                                        <p:tgtEl>
                                          <p:spTgt spid="586758"/>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586760"/>
                                        </p:tgtEl>
                                        <p:attrNameLst>
                                          <p:attrName>style.visibility</p:attrName>
                                        </p:attrNameLst>
                                      </p:cBhvr>
                                      <p:to>
                                        <p:strVal val="visible"/>
                                      </p:to>
                                    </p:set>
                                    <p:animEffect transition="in" filter="blinds(horizontal)">
                                      <p:cBhvr>
                                        <p:cTn id="24" dur="500"/>
                                        <p:tgtEl>
                                          <p:spTgt spid="586760"/>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586761"/>
                                        </p:tgtEl>
                                        <p:attrNameLst>
                                          <p:attrName>style.visibility</p:attrName>
                                        </p:attrNameLst>
                                      </p:cBhvr>
                                      <p:to>
                                        <p:strVal val="visible"/>
                                      </p:to>
                                    </p:set>
                                    <p:animEffect transition="in" filter="blinds(horizontal)">
                                      <p:cBhvr>
                                        <p:cTn id="27" dur="500"/>
                                        <p:tgtEl>
                                          <p:spTgt spid="58676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86762"/>
                                        </p:tgtEl>
                                        <p:attrNameLst>
                                          <p:attrName>style.visibility</p:attrName>
                                        </p:attrNameLst>
                                      </p:cBhvr>
                                      <p:to>
                                        <p:strVal val="visible"/>
                                      </p:to>
                                    </p:set>
                                    <p:animEffect transition="in" filter="blinds(horizontal)">
                                      <p:cBhvr>
                                        <p:cTn id="32" dur="500"/>
                                        <p:tgtEl>
                                          <p:spTgt spid="5867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6755" grpId="0" animBg="1"/>
      <p:bldP spid="586756" grpId="0" animBg="1"/>
      <p:bldP spid="586757" grpId="0" animBg="1"/>
      <p:bldP spid="586758" grpId="0" animBg="1"/>
      <p:bldP spid="586760" grpId="0" animBg="1"/>
      <p:bldP spid="586761" grpId="0" animBg="1"/>
      <p:bldP spid="58676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F8E11BCB-CD13-433B-8F80-ABB53A48F507}" type="slidenum">
              <a:rPr lang="x-none" sz="1400">
                <a:latin typeface="Arial" pitchFamily="34" charset="0"/>
                <a:cs typeface="Arial" charset="0"/>
              </a:rPr>
              <a:pPr algn="r" eaLnBrk="0" hangingPunct="0"/>
              <a:t>25</a:t>
            </a:fld>
            <a:endParaRPr lang="en-US" sz="1400" dirty="0">
              <a:latin typeface="Arial" pitchFamily="34" charset="0"/>
              <a:cs typeface="Arial" charset="0"/>
            </a:endParaRPr>
          </a:p>
        </p:txBody>
      </p:sp>
      <p:sp>
        <p:nvSpPr>
          <p:cNvPr id="30724" name="Rectangle 2"/>
          <p:cNvSpPr>
            <a:spLocks noGrp="1" noChangeArrowheads="1"/>
          </p:cNvSpPr>
          <p:nvPr>
            <p:ph type="title" idx="4294967295"/>
          </p:nvPr>
        </p:nvSpPr>
        <p:spPr/>
        <p:txBody>
          <a:bodyPr/>
          <a:lstStyle/>
          <a:p>
            <a:pPr eaLnBrk="1" hangingPunct="1"/>
            <a:r>
              <a:rPr lang="en-US" dirty="0">
                <a:cs typeface="Arial" charset="0"/>
              </a:rPr>
              <a:t>Atomic Register</a:t>
            </a:r>
          </a:p>
        </p:txBody>
      </p:sp>
      <p:sp>
        <p:nvSpPr>
          <p:cNvPr id="404483" name="AutoShape 3"/>
          <p:cNvSpPr>
            <a:spLocks noChangeArrowheads="1"/>
          </p:cNvSpPr>
          <p:nvPr/>
        </p:nvSpPr>
        <p:spPr bwMode="auto">
          <a:xfrm>
            <a:off x="685800" y="2209800"/>
            <a:ext cx="2514600" cy="990600"/>
          </a:xfrm>
          <a:prstGeom prst="leftRightArrow">
            <a:avLst>
              <a:gd name="adj1" fmla="val 50000"/>
              <a:gd name="adj2" fmla="val 50769"/>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write(</a:t>
            </a:r>
            <a:r>
              <a:rPr lang="en-US" sz="2400" b="1" dirty="0">
                <a:solidFill>
                  <a:srgbClr val="FF0000"/>
                </a:solidFill>
                <a:latin typeface="Arial" pitchFamily="34" charset="0"/>
                <a:cs typeface="Courier New" pitchFamily="49" charset="0"/>
              </a:rPr>
              <a:t>1001</a:t>
            </a:r>
            <a:r>
              <a:rPr lang="en-US" sz="2400" b="1" dirty="0">
                <a:latin typeface="Arial" pitchFamily="34" charset="0"/>
                <a:cs typeface="Courier New" pitchFamily="49" charset="0"/>
              </a:rPr>
              <a:t>)</a:t>
            </a:r>
          </a:p>
        </p:txBody>
      </p:sp>
      <p:sp>
        <p:nvSpPr>
          <p:cNvPr id="404484" name="AutoShape 4"/>
          <p:cNvSpPr>
            <a:spLocks noChangeArrowheads="1"/>
          </p:cNvSpPr>
          <p:nvPr/>
        </p:nvSpPr>
        <p:spPr bwMode="auto">
          <a:xfrm>
            <a:off x="2133600" y="3048000"/>
            <a:ext cx="2362200" cy="990600"/>
          </a:xfrm>
          <a:prstGeom prst="leftRightArrow">
            <a:avLst>
              <a:gd name="adj1" fmla="val 50000"/>
              <a:gd name="adj2" fmla="val 47692"/>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read(</a:t>
            </a:r>
            <a:r>
              <a:rPr lang="en-US" sz="2400" b="1" dirty="0">
                <a:solidFill>
                  <a:srgbClr val="FF0000"/>
                </a:solidFill>
                <a:latin typeface="Arial" pitchFamily="34" charset="0"/>
                <a:cs typeface="Courier New" pitchFamily="49" charset="0"/>
              </a:rPr>
              <a:t>1001</a:t>
            </a:r>
            <a:r>
              <a:rPr lang="en-US" sz="2400" b="1" dirty="0">
                <a:latin typeface="Arial" pitchFamily="34" charset="0"/>
                <a:cs typeface="Courier New" pitchFamily="49" charset="0"/>
              </a:rPr>
              <a:t>)</a:t>
            </a:r>
          </a:p>
        </p:txBody>
      </p:sp>
      <p:sp>
        <p:nvSpPr>
          <p:cNvPr id="404485" name="Text Box 5"/>
          <p:cNvSpPr txBox="1">
            <a:spLocks noChangeArrowheads="1"/>
          </p:cNvSpPr>
          <p:nvPr/>
        </p:nvSpPr>
        <p:spPr bwMode="auto">
          <a:xfrm>
            <a:off x="914400" y="4953000"/>
            <a:ext cx="7315200" cy="1077218"/>
          </a:xfrm>
          <a:prstGeom prst="rect">
            <a:avLst/>
          </a:prstGeom>
          <a:noFill/>
          <a:ln w="76200">
            <a:solidFill>
              <a:srgbClr val="FF0000"/>
            </a:solidFill>
            <a:miter lim="800000"/>
            <a:headEnd/>
            <a:tailEnd/>
          </a:ln>
        </p:spPr>
        <p:txBody>
          <a:bodyPr wrap="square">
            <a:spAutoFit/>
          </a:bodyPr>
          <a:lstStyle/>
          <a:p>
            <a:pPr algn="ctr" eaLnBrk="0" hangingPunct="0"/>
            <a:r>
              <a:rPr lang="en-US" sz="3200" dirty="0">
                <a:solidFill>
                  <a:srgbClr val="FFFF00"/>
                </a:solidFill>
                <a:latin typeface="Arial" pitchFamily="34" charset="0"/>
                <a:cs typeface="Courier New" pitchFamily="49" charset="0"/>
              </a:rPr>
              <a:t>Linearizable to safe (common-sense) register</a:t>
            </a:r>
          </a:p>
        </p:txBody>
      </p:sp>
      <p:sp>
        <p:nvSpPr>
          <p:cNvPr id="404486" name="AutoShape 6"/>
          <p:cNvSpPr>
            <a:spLocks noChangeArrowheads="1"/>
          </p:cNvSpPr>
          <p:nvPr/>
        </p:nvSpPr>
        <p:spPr bwMode="auto">
          <a:xfrm>
            <a:off x="3352800" y="2209800"/>
            <a:ext cx="2514600" cy="990600"/>
          </a:xfrm>
          <a:prstGeom prst="leftRightArrow">
            <a:avLst>
              <a:gd name="adj1" fmla="val 50000"/>
              <a:gd name="adj2" fmla="val 50769"/>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write(</a:t>
            </a:r>
            <a:r>
              <a:rPr lang="en-US" sz="2400" b="1" dirty="0">
                <a:solidFill>
                  <a:schemeClr val="accent2"/>
                </a:solidFill>
                <a:latin typeface="Arial" pitchFamily="34" charset="0"/>
                <a:cs typeface="Courier New" pitchFamily="49" charset="0"/>
              </a:rPr>
              <a:t>1010</a:t>
            </a:r>
            <a:r>
              <a:rPr lang="en-US" sz="2400" b="1" dirty="0">
                <a:latin typeface="Arial" pitchFamily="34" charset="0"/>
                <a:cs typeface="Courier New" pitchFamily="49" charset="0"/>
              </a:rPr>
              <a:t>)</a:t>
            </a:r>
          </a:p>
        </p:txBody>
      </p:sp>
      <p:sp>
        <p:nvSpPr>
          <p:cNvPr id="404487" name="AutoShape 7"/>
          <p:cNvSpPr>
            <a:spLocks noChangeArrowheads="1"/>
          </p:cNvSpPr>
          <p:nvPr/>
        </p:nvSpPr>
        <p:spPr bwMode="auto">
          <a:xfrm>
            <a:off x="4724400" y="3048000"/>
            <a:ext cx="2362200" cy="990600"/>
          </a:xfrm>
          <a:prstGeom prst="leftRightArrow">
            <a:avLst>
              <a:gd name="adj1" fmla="val 50000"/>
              <a:gd name="adj2" fmla="val 47692"/>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read(</a:t>
            </a:r>
            <a:r>
              <a:rPr lang="en-US" sz="2400" b="1" dirty="0">
                <a:solidFill>
                  <a:schemeClr val="accent2"/>
                </a:solidFill>
                <a:latin typeface="Arial" pitchFamily="34" charset="0"/>
                <a:cs typeface="Courier New" pitchFamily="49" charset="0"/>
              </a:rPr>
              <a:t>1010</a:t>
            </a:r>
            <a:r>
              <a:rPr lang="en-US" sz="2400" b="1" dirty="0">
                <a:latin typeface="Arial" pitchFamily="34" charset="0"/>
                <a:cs typeface="Courier New" pitchFamily="49" charset="0"/>
              </a:rPr>
              <a:t>)</a:t>
            </a:r>
          </a:p>
        </p:txBody>
      </p:sp>
      <p:sp>
        <p:nvSpPr>
          <p:cNvPr id="404488" name="AutoShape 8"/>
          <p:cNvSpPr>
            <a:spLocks noChangeArrowheads="1"/>
          </p:cNvSpPr>
          <p:nvPr/>
        </p:nvSpPr>
        <p:spPr bwMode="auto">
          <a:xfrm>
            <a:off x="6019800" y="2209800"/>
            <a:ext cx="2362200" cy="990600"/>
          </a:xfrm>
          <a:prstGeom prst="leftRightArrow">
            <a:avLst>
              <a:gd name="adj1" fmla="val 50000"/>
              <a:gd name="adj2" fmla="val 47692"/>
            </a:avLst>
          </a:prstGeom>
          <a:solidFill>
            <a:srgbClr val="CCECFF"/>
          </a:solidFill>
          <a:ln w="38100">
            <a:solidFill>
              <a:schemeClr val="tx1"/>
            </a:solidFill>
            <a:miter lim="800000"/>
            <a:headEnd/>
            <a:tailEnd/>
          </a:ln>
        </p:spPr>
        <p:txBody>
          <a:bodyPr wrap="none" anchor="ctr"/>
          <a:lstStyle/>
          <a:p>
            <a:pPr algn="ctr" eaLnBrk="0" hangingPunct="0"/>
            <a:r>
              <a:rPr lang="en-US" sz="2400" b="1" dirty="0">
                <a:latin typeface="Arial" pitchFamily="34" charset="0"/>
                <a:cs typeface="Courier New" pitchFamily="49" charset="0"/>
              </a:rPr>
              <a:t>read(</a:t>
            </a:r>
            <a:r>
              <a:rPr lang="en-US" sz="2400" b="1" dirty="0">
                <a:solidFill>
                  <a:schemeClr val="accent2"/>
                </a:solidFill>
                <a:latin typeface="Arial" pitchFamily="34" charset="0"/>
                <a:cs typeface="Courier New" pitchFamily="49" charset="0"/>
              </a:rPr>
              <a:t>1010</a:t>
            </a:r>
            <a:r>
              <a:rPr lang="en-US" sz="2400" b="1" dirty="0">
                <a:latin typeface="Arial" pitchFamily="34" charset="0"/>
                <a:cs typeface="Courier New" pitchFamily="49" charset="0"/>
              </a:rPr>
              <a:t>)</a:t>
            </a:r>
          </a:p>
        </p:txBody>
      </p:sp>
      <p:sp>
        <p:nvSpPr>
          <p:cNvPr id="11" name="Footer Placeholder 10"/>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4483"/>
                                        </p:tgtEl>
                                        <p:attrNameLst>
                                          <p:attrName>style.visibility</p:attrName>
                                        </p:attrNameLst>
                                      </p:cBhvr>
                                      <p:to>
                                        <p:strVal val="visible"/>
                                      </p:to>
                                    </p:set>
                                    <p:animEffect transition="in" filter="blinds(horizontal)">
                                      <p:cBhvr>
                                        <p:cTn id="7" dur="500"/>
                                        <p:tgtEl>
                                          <p:spTgt spid="404483"/>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404484"/>
                                        </p:tgtEl>
                                        <p:attrNameLst>
                                          <p:attrName>style.visibility</p:attrName>
                                        </p:attrNameLst>
                                      </p:cBhvr>
                                      <p:to>
                                        <p:strVal val="visible"/>
                                      </p:to>
                                    </p:set>
                                    <p:animEffect transition="in" filter="blinds(horizontal)">
                                      <p:cBhvr>
                                        <p:cTn id="11" dur="500"/>
                                        <p:tgtEl>
                                          <p:spTgt spid="404484"/>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404486"/>
                                        </p:tgtEl>
                                        <p:attrNameLst>
                                          <p:attrName>style.visibility</p:attrName>
                                        </p:attrNameLst>
                                      </p:cBhvr>
                                      <p:to>
                                        <p:strVal val="visible"/>
                                      </p:to>
                                    </p:set>
                                    <p:animEffect transition="in" filter="blinds(horizontal)">
                                      <p:cBhvr>
                                        <p:cTn id="15" dur="500"/>
                                        <p:tgtEl>
                                          <p:spTgt spid="404486"/>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404487"/>
                                        </p:tgtEl>
                                        <p:attrNameLst>
                                          <p:attrName>style.visibility</p:attrName>
                                        </p:attrNameLst>
                                      </p:cBhvr>
                                      <p:to>
                                        <p:strVal val="visible"/>
                                      </p:to>
                                    </p:set>
                                    <p:animEffect transition="in" filter="blinds(horizontal)">
                                      <p:cBhvr>
                                        <p:cTn id="19" dur="500"/>
                                        <p:tgtEl>
                                          <p:spTgt spid="404487"/>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404488"/>
                                        </p:tgtEl>
                                        <p:attrNameLst>
                                          <p:attrName>style.visibility</p:attrName>
                                        </p:attrNameLst>
                                      </p:cBhvr>
                                      <p:to>
                                        <p:strVal val="visible"/>
                                      </p:to>
                                    </p:set>
                                    <p:animEffect transition="in" filter="blinds(horizontal)">
                                      <p:cBhvr>
                                        <p:cTn id="23" dur="500"/>
                                        <p:tgtEl>
                                          <p:spTgt spid="404488"/>
                                        </p:tgtEl>
                                      </p:cBhvr>
                                    </p:animEffect>
                                  </p:childTnLst>
                                </p:cTn>
                              </p:par>
                            </p:childTnLst>
                          </p:cTn>
                        </p:par>
                        <p:par>
                          <p:cTn id="24" fill="hold">
                            <p:stCondLst>
                              <p:cond delay="2500"/>
                            </p:stCondLst>
                            <p:childTnLst>
                              <p:par>
                                <p:cTn id="25" presetID="3" presetClass="entr" presetSubtype="10" fill="hold" grpId="0" nodeType="afterEffect">
                                  <p:stCondLst>
                                    <p:cond delay="0"/>
                                  </p:stCondLst>
                                  <p:childTnLst>
                                    <p:set>
                                      <p:cBhvr>
                                        <p:cTn id="26" dur="1" fill="hold">
                                          <p:stCondLst>
                                            <p:cond delay="0"/>
                                          </p:stCondLst>
                                        </p:cTn>
                                        <p:tgtEl>
                                          <p:spTgt spid="404485"/>
                                        </p:tgtEl>
                                        <p:attrNameLst>
                                          <p:attrName>style.visibility</p:attrName>
                                        </p:attrNameLst>
                                      </p:cBhvr>
                                      <p:to>
                                        <p:strVal val="visible"/>
                                      </p:to>
                                    </p:set>
                                    <p:animEffect transition="in" filter="blinds(horizontal)">
                                      <p:cBhvr>
                                        <p:cTn id="27" dur="500"/>
                                        <p:tgtEl>
                                          <p:spTgt spid="404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3" grpId="0" animBg="1"/>
      <p:bldP spid="404484" grpId="0" animBg="1"/>
      <p:bldP spid="404485" grpId="0" animBg="1"/>
      <p:bldP spid="404486" grpId="0" animBg="1"/>
      <p:bldP spid="404487" grpId="0" animBg="1"/>
      <p:bldP spid="40448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D078AC79-5F15-43B2-9C6F-441F989371D5}" type="slidenum">
              <a:rPr lang="x-none" sz="1400">
                <a:latin typeface="Arial" pitchFamily="34" charset="0"/>
                <a:cs typeface="Arial" charset="0"/>
              </a:rPr>
              <a:pPr algn="r" eaLnBrk="0" hangingPunct="0"/>
              <a:t>26</a:t>
            </a:fld>
            <a:endParaRPr lang="en-US" sz="1400" dirty="0">
              <a:latin typeface="Arial" pitchFamily="34" charset="0"/>
              <a:cs typeface="Arial" charset="0"/>
            </a:endParaRPr>
          </a:p>
        </p:txBody>
      </p:sp>
      <p:sp>
        <p:nvSpPr>
          <p:cNvPr id="31748" name="Rectangle 2"/>
          <p:cNvSpPr>
            <a:spLocks noGrp="1" noChangeArrowheads="1"/>
          </p:cNvSpPr>
          <p:nvPr>
            <p:ph type="title" idx="4294967295"/>
          </p:nvPr>
        </p:nvSpPr>
        <p:spPr/>
        <p:txBody>
          <a:bodyPr/>
          <a:lstStyle/>
          <a:p>
            <a:pPr eaLnBrk="1" hangingPunct="1"/>
            <a:r>
              <a:rPr lang="en-US" dirty="0">
                <a:cs typeface="Arial" charset="0"/>
              </a:rPr>
              <a:t>Atomic Register</a:t>
            </a:r>
          </a:p>
        </p:txBody>
      </p:sp>
      <p:sp>
        <p:nvSpPr>
          <p:cNvPr id="31749" name="AutoShape 3"/>
          <p:cNvSpPr>
            <a:spLocks noChangeArrowheads="1"/>
          </p:cNvSpPr>
          <p:nvPr/>
        </p:nvSpPr>
        <p:spPr bwMode="auto">
          <a:xfrm>
            <a:off x="685800" y="2209800"/>
            <a:ext cx="2514600" cy="990600"/>
          </a:xfrm>
          <a:prstGeom prst="leftRightArrow">
            <a:avLst>
              <a:gd name="adj1" fmla="val 50000"/>
              <a:gd name="adj2" fmla="val 50769"/>
            </a:avLst>
          </a:prstGeom>
          <a:solidFill>
            <a:srgbClr val="CCECFF"/>
          </a:solidFill>
          <a:ln w="38100">
            <a:solidFill>
              <a:schemeClr val="tx1"/>
            </a:solidFill>
            <a:miter lim="800000"/>
            <a:headEnd/>
            <a:tailEnd/>
          </a:ln>
        </p:spPr>
        <p:txBody>
          <a:bodyPr wrap="none" anchor="ctr"/>
          <a:lstStyle/>
          <a:p>
            <a:pPr algn="ctr" eaLnBrk="0" hangingPunct="0"/>
            <a:r>
              <a:rPr lang="en-US" sz="2400" b="1" dirty="0">
                <a:solidFill>
                  <a:schemeClr val="folHlink"/>
                </a:solidFill>
                <a:latin typeface="Arial" pitchFamily="34" charset="0"/>
                <a:cs typeface="Courier New" pitchFamily="49" charset="0"/>
              </a:rPr>
              <a:t>write(1001)</a:t>
            </a:r>
          </a:p>
        </p:txBody>
      </p:sp>
      <p:sp>
        <p:nvSpPr>
          <p:cNvPr id="31750" name="AutoShape 4"/>
          <p:cNvSpPr>
            <a:spLocks noChangeArrowheads="1"/>
          </p:cNvSpPr>
          <p:nvPr/>
        </p:nvSpPr>
        <p:spPr bwMode="auto">
          <a:xfrm>
            <a:off x="2133600" y="3048000"/>
            <a:ext cx="2362200" cy="990600"/>
          </a:xfrm>
          <a:prstGeom prst="leftRightArrow">
            <a:avLst>
              <a:gd name="adj1" fmla="val 50000"/>
              <a:gd name="adj2" fmla="val 47692"/>
            </a:avLst>
          </a:prstGeom>
          <a:solidFill>
            <a:srgbClr val="CCECFF"/>
          </a:solidFill>
          <a:ln w="38100">
            <a:solidFill>
              <a:schemeClr val="tx1"/>
            </a:solidFill>
            <a:miter lim="800000"/>
            <a:headEnd/>
            <a:tailEnd/>
          </a:ln>
        </p:spPr>
        <p:txBody>
          <a:bodyPr wrap="none" anchor="ctr"/>
          <a:lstStyle/>
          <a:p>
            <a:pPr algn="ctr" eaLnBrk="0" hangingPunct="0"/>
            <a:r>
              <a:rPr lang="en-US" sz="2400" b="1" dirty="0">
                <a:solidFill>
                  <a:schemeClr val="folHlink"/>
                </a:solidFill>
                <a:latin typeface="Arial" pitchFamily="34" charset="0"/>
                <a:cs typeface="Courier New" pitchFamily="49" charset="0"/>
              </a:rPr>
              <a:t>read(1001)</a:t>
            </a:r>
          </a:p>
        </p:txBody>
      </p:sp>
      <p:sp>
        <p:nvSpPr>
          <p:cNvPr id="31751" name="AutoShape 6"/>
          <p:cNvSpPr>
            <a:spLocks noChangeArrowheads="1"/>
          </p:cNvSpPr>
          <p:nvPr/>
        </p:nvSpPr>
        <p:spPr bwMode="auto">
          <a:xfrm>
            <a:off x="3352800" y="2209800"/>
            <a:ext cx="2514600" cy="990600"/>
          </a:xfrm>
          <a:prstGeom prst="leftRightArrow">
            <a:avLst>
              <a:gd name="adj1" fmla="val 50000"/>
              <a:gd name="adj2" fmla="val 50769"/>
            </a:avLst>
          </a:prstGeom>
          <a:solidFill>
            <a:srgbClr val="CCECFF"/>
          </a:solidFill>
          <a:ln w="38100">
            <a:solidFill>
              <a:schemeClr val="tx1"/>
            </a:solidFill>
            <a:miter lim="800000"/>
            <a:headEnd/>
            <a:tailEnd/>
          </a:ln>
        </p:spPr>
        <p:txBody>
          <a:bodyPr wrap="none" anchor="ctr"/>
          <a:lstStyle/>
          <a:p>
            <a:pPr algn="ctr" eaLnBrk="0" hangingPunct="0"/>
            <a:r>
              <a:rPr lang="en-US" sz="2400" b="1" dirty="0">
                <a:solidFill>
                  <a:schemeClr val="folHlink"/>
                </a:solidFill>
                <a:latin typeface="Arial" pitchFamily="34" charset="0"/>
                <a:cs typeface="Courier New" pitchFamily="49" charset="0"/>
              </a:rPr>
              <a:t>write(1010)</a:t>
            </a:r>
          </a:p>
        </p:txBody>
      </p:sp>
      <p:sp>
        <p:nvSpPr>
          <p:cNvPr id="31752" name="AutoShape 7"/>
          <p:cNvSpPr>
            <a:spLocks noChangeArrowheads="1"/>
          </p:cNvSpPr>
          <p:nvPr/>
        </p:nvSpPr>
        <p:spPr bwMode="auto">
          <a:xfrm>
            <a:off x="4724400" y="3048000"/>
            <a:ext cx="2362200" cy="990600"/>
          </a:xfrm>
          <a:prstGeom prst="leftRightArrow">
            <a:avLst>
              <a:gd name="adj1" fmla="val 50000"/>
              <a:gd name="adj2" fmla="val 47692"/>
            </a:avLst>
          </a:prstGeom>
          <a:solidFill>
            <a:srgbClr val="CCECFF"/>
          </a:solidFill>
          <a:ln w="38100">
            <a:solidFill>
              <a:schemeClr val="tx1"/>
            </a:solidFill>
            <a:miter lim="800000"/>
            <a:headEnd/>
            <a:tailEnd/>
          </a:ln>
        </p:spPr>
        <p:txBody>
          <a:bodyPr wrap="none" anchor="ctr"/>
          <a:lstStyle/>
          <a:p>
            <a:pPr algn="ctr" eaLnBrk="0" hangingPunct="0"/>
            <a:r>
              <a:rPr lang="en-US" sz="2400" b="1" dirty="0">
                <a:solidFill>
                  <a:schemeClr val="folHlink"/>
                </a:solidFill>
                <a:latin typeface="Arial" pitchFamily="34" charset="0"/>
                <a:cs typeface="Courier New" pitchFamily="49" charset="0"/>
              </a:rPr>
              <a:t>read(1010)</a:t>
            </a:r>
          </a:p>
        </p:txBody>
      </p:sp>
      <p:sp>
        <p:nvSpPr>
          <p:cNvPr id="31753" name="AutoShape 8"/>
          <p:cNvSpPr>
            <a:spLocks noChangeArrowheads="1"/>
          </p:cNvSpPr>
          <p:nvPr/>
        </p:nvSpPr>
        <p:spPr bwMode="auto">
          <a:xfrm>
            <a:off x="6019800" y="2209800"/>
            <a:ext cx="2362200" cy="990600"/>
          </a:xfrm>
          <a:prstGeom prst="leftRightArrow">
            <a:avLst>
              <a:gd name="adj1" fmla="val 50000"/>
              <a:gd name="adj2" fmla="val 47692"/>
            </a:avLst>
          </a:prstGeom>
          <a:solidFill>
            <a:srgbClr val="CCECFF"/>
          </a:solidFill>
          <a:ln w="38100">
            <a:solidFill>
              <a:schemeClr val="tx1"/>
            </a:solidFill>
            <a:miter lim="800000"/>
            <a:headEnd/>
            <a:tailEnd/>
          </a:ln>
        </p:spPr>
        <p:txBody>
          <a:bodyPr wrap="none" anchor="ctr"/>
          <a:lstStyle/>
          <a:p>
            <a:pPr algn="ctr" eaLnBrk="0" hangingPunct="0"/>
            <a:r>
              <a:rPr lang="en-US" sz="2400" b="1" dirty="0">
                <a:solidFill>
                  <a:schemeClr val="folHlink"/>
                </a:solidFill>
                <a:latin typeface="Arial" pitchFamily="34" charset="0"/>
                <a:cs typeface="Courier New" pitchFamily="49" charset="0"/>
              </a:rPr>
              <a:t>read(1010)</a:t>
            </a:r>
          </a:p>
        </p:txBody>
      </p:sp>
      <p:sp>
        <p:nvSpPr>
          <p:cNvPr id="31754" name="AutoShape 9"/>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lnSpc>
                <a:spcPct val="80000"/>
              </a:lnSpc>
              <a:spcBef>
                <a:spcPct val="20000"/>
              </a:spcBef>
            </a:pPr>
            <a:r>
              <a:rPr lang="en-US" sz="2400" b="1" dirty="0">
                <a:latin typeface="Arial" pitchFamily="34" charset="0"/>
                <a:cs typeface="Courier New" pitchFamily="49" charset="0"/>
              </a:rPr>
              <a:t>time</a:t>
            </a:r>
          </a:p>
        </p:txBody>
      </p:sp>
      <p:sp>
        <p:nvSpPr>
          <p:cNvPr id="31755" name="Line 15"/>
          <p:cNvSpPr>
            <a:spLocks noChangeShapeType="1"/>
          </p:cNvSpPr>
          <p:nvPr/>
        </p:nvSpPr>
        <p:spPr bwMode="auto">
          <a:xfrm>
            <a:off x="1701800" y="2476500"/>
            <a:ext cx="0" cy="457200"/>
          </a:xfrm>
          <a:prstGeom prst="line">
            <a:avLst/>
          </a:prstGeom>
          <a:noFill/>
          <a:ln w="76200">
            <a:solidFill>
              <a:srgbClr val="FF3300"/>
            </a:solidFill>
            <a:round/>
            <a:headEnd/>
            <a:tailEnd/>
          </a:ln>
        </p:spPr>
        <p:txBody>
          <a:bodyPr/>
          <a:lstStyle/>
          <a:p>
            <a:endParaRPr lang="en-US" dirty="0"/>
          </a:p>
        </p:txBody>
      </p:sp>
      <p:sp>
        <p:nvSpPr>
          <p:cNvPr id="31756" name="Line 16"/>
          <p:cNvSpPr>
            <a:spLocks noChangeShapeType="1"/>
          </p:cNvSpPr>
          <p:nvPr/>
        </p:nvSpPr>
        <p:spPr bwMode="auto">
          <a:xfrm>
            <a:off x="3086100" y="3314700"/>
            <a:ext cx="0" cy="457200"/>
          </a:xfrm>
          <a:prstGeom prst="line">
            <a:avLst/>
          </a:prstGeom>
          <a:noFill/>
          <a:ln w="76200">
            <a:solidFill>
              <a:srgbClr val="FF3300"/>
            </a:solidFill>
            <a:round/>
            <a:headEnd/>
            <a:tailEnd/>
          </a:ln>
        </p:spPr>
        <p:txBody>
          <a:bodyPr/>
          <a:lstStyle/>
          <a:p>
            <a:endParaRPr lang="en-US" dirty="0"/>
          </a:p>
        </p:txBody>
      </p:sp>
      <p:sp>
        <p:nvSpPr>
          <p:cNvPr id="31757" name="Line 17"/>
          <p:cNvSpPr>
            <a:spLocks noChangeShapeType="1"/>
          </p:cNvSpPr>
          <p:nvPr/>
        </p:nvSpPr>
        <p:spPr bwMode="auto">
          <a:xfrm>
            <a:off x="4483100" y="2476500"/>
            <a:ext cx="0" cy="457200"/>
          </a:xfrm>
          <a:prstGeom prst="line">
            <a:avLst/>
          </a:prstGeom>
          <a:noFill/>
          <a:ln w="76200">
            <a:solidFill>
              <a:srgbClr val="0000FF"/>
            </a:solidFill>
            <a:round/>
            <a:headEnd/>
            <a:tailEnd/>
          </a:ln>
        </p:spPr>
        <p:txBody>
          <a:bodyPr/>
          <a:lstStyle/>
          <a:p>
            <a:endParaRPr lang="en-US" dirty="0"/>
          </a:p>
        </p:txBody>
      </p:sp>
      <p:sp>
        <p:nvSpPr>
          <p:cNvPr id="31758" name="Line 18"/>
          <p:cNvSpPr>
            <a:spLocks noChangeShapeType="1"/>
          </p:cNvSpPr>
          <p:nvPr/>
        </p:nvSpPr>
        <p:spPr bwMode="auto">
          <a:xfrm>
            <a:off x="5753100" y="3314700"/>
            <a:ext cx="0" cy="457200"/>
          </a:xfrm>
          <a:prstGeom prst="line">
            <a:avLst/>
          </a:prstGeom>
          <a:noFill/>
          <a:ln w="76200">
            <a:solidFill>
              <a:srgbClr val="0000FF"/>
            </a:solidFill>
            <a:round/>
            <a:headEnd/>
            <a:tailEnd/>
          </a:ln>
        </p:spPr>
        <p:txBody>
          <a:bodyPr/>
          <a:lstStyle/>
          <a:p>
            <a:endParaRPr lang="en-US" dirty="0"/>
          </a:p>
        </p:txBody>
      </p:sp>
      <p:sp>
        <p:nvSpPr>
          <p:cNvPr id="31759" name="Line 19"/>
          <p:cNvSpPr>
            <a:spLocks noChangeShapeType="1"/>
          </p:cNvSpPr>
          <p:nvPr/>
        </p:nvSpPr>
        <p:spPr bwMode="auto">
          <a:xfrm>
            <a:off x="7404100" y="2476500"/>
            <a:ext cx="0" cy="457200"/>
          </a:xfrm>
          <a:prstGeom prst="line">
            <a:avLst/>
          </a:prstGeom>
          <a:noFill/>
          <a:ln w="76200">
            <a:solidFill>
              <a:srgbClr val="0000FF"/>
            </a:solidFill>
            <a:round/>
            <a:headEnd/>
            <a:tailEnd/>
          </a:ln>
        </p:spPr>
        <p:txBody>
          <a:bodyPr/>
          <a:lstStyle/>
          <a:p>
            <a:endParaRPr lang="en-US" dirty="0"/>
          </a:p>
        </p:txBody>
      </p:sp>
      <p:sp>
        <p:nvSpPr>
          <p:cNvPr id="16" name="Footer Placeholder 15"/>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9B037E29-59E7-4F83-A195-FCBBF0424D73}" type="slidenum">
              <a:rPr lang="x-none" sz="1400">
                <a:solidFill>
                  <a:srgbClr val="FFFF00"/>
                </a:solidFill>
                <a:latin typeface="Arial" pitchFamily="34" charset="0"/>
                <a:cs typeface="Arial" charset="0"/>
              </a:rPr>
              <a:pPr algn="r" eaLnBrk="0" hangingPunct="0"/>
              <a:t>27</a:t>
            </a:fld>
            <a:endParaRPr lang="en-US" sz="1400" dirty="0">
              <a:solidFill>
                <a:srgbClr val="FFFF00"/>
              </a:solidFill>
              <a:latin typeface="Arial" pitchFamily="34" charset="0"/>
              <a:cs typeface="Arial" charset="0"/>
            </a:endParaRPr>
          </a:p>
        </p:txBody>
      </p:sp>
      <p:sp>
        <p:nvSpPr>
          <p:cNvPr id="32772" name="Rectangle 4"/>
          <p:cNvSpPr>
            <a:spLocks noGrp="1" noChangeArrowheads="1"/>
          </p:cNvSpPr>
          <p:nvPr>
            <p:ph type="title" idx="4294967295"/>
          </p:nvPr>
        </p:nvSpPr>
        <p:spPr/>
        <p:txBody>
          <a:bodyPr/>
          <a:lstStyle/>
          <a:p>
            <a:pPr eaLnBrk="1" hangingPunct="1"/>
            <a:r>
              <a:rPr lang="en-US" dirty="0">
                <a:cs typeface="Arial" charset="0"/>
              </a:rPr>
              <a:t>Register Space</a:t>
            </a:r>
          </a:p>
        </p:txBody>
      </p:sp>
      <p:sp>
        <p:nvSpPr>
          <p:cNvPr id="32773" name="Line 6"/>
          <p:cNvSpPr>
            <a:spLocks noChangeShapeType="1"/>
          </p:cNvSpPr>
          <p:nvPr/>
        </p:nvSpPr>
        <p:spPr bwMode="auto">
          <a:xfrm>
            <a:off x="3863975" y="2493963"/>
            <a:ext cx="0" cy="2286000"/>
          </a:xfrm>
          <a:prstGeom prst="line">
            <a:avLst/>
          </a:prstGeom>
          <a:noFill/>
          <a:ln w="38100">
            <a:solidFill>
              <a:srgbClr val="00FFFF"/>
            </a:solidFill>
            <a:round/>
            <a:headEnd type="triangle" w="med" len="med"/>
            <a:tailEnd/>
          </a:ln>
        </p:spPr>
        <p:txBody>
          <a:bodyPr/>
          <a:lstStyle/>
          <a:p>
            <a:endParaRPr lang="en-US" dirty="0">
              <a:solidFill>
                <a:srgbClr val="FFC000"/>
              </a:solidFill>
            </a:endParaRPr>
          </a:p>
        </p:txBody>
      </p:sp>
      <p:sp>
        <p:nvSpPr>
          <p:cNvPr id="32774" name="Line 7"/>
          <p:cNvSpPr>
            <a:spLocks noChangeShapeType="1"/>
          </p:cNvSpPr>
          <p:nvPr/>
        </p:nvSpPr>
        <p:spPr bwMode="auto">
          <a:xfrm flipH="1">
            <a:off x="3825875" y="3505200"/>
            <a:ext cx="1752600" cy="1219200"/>
          </a:xfrm>
          <a:prstGeom prst="line">
            <a:avLst/>
          </a:prstGeom>
          <a:noFill/>
          <a:ln w="38100">
            <a:solidFill>
              <a:srgbClr val="00FFFF"/>
            </a:solidFill>
            <a:round/>
            <a:headEnd type="triangle" w="med" len="med"/>
            <a:tailEnd/>
          </a:ln>
        </p:spPr>
        <p:txBody>
          <a:bodyPr/>
          <a:lstStyle/>
          <a:p>
            <a:endParaRPr lang="en-US" dirty="0">
              <a:solidFill>
                <a:srgbClr val="FFC000"/>
              </a:solidFill>
            </a:endParaRPr>
          </a:p>
        </p:txBody>
      </p:sp>
      <p:sp>
        <p:nvSpPr>
          <p:cNvPr id="32775" name="Line 8"/>
          <p:cNvSpPr>
            <a:spLocks noChangeShapeType="1"/>
          </p:cNvSpPr>
          <p:nvPr/>
        </p:nvSpPr>
        <p:spPr bwMode="auto">
          <a:xfrm flipH="1" flipV="1">
            <a:off x="3825875" y="4724400"/>
            <a:ext cx="1981200" cy="533400"/>
          </a:xfrm>
          <a:prstGeom prst="line">
            <a:avLst/>
          </a:prstGeom>
          <a:noFill/>
          <a:ln w="38100">
            <a:solidFill>
              <a:srgbClr val="00FFFF"/>
            </a:solidFill>
            <a:round/>
            <a:headEnd type="triangle" w="med" len="med"/>
            <a:tailEnd/>
          </a:ln>
        </p:spPr>
        <p:txBody>
          <a:bodyPr/>
          <a:lstStyle/>
          <a:p>
            <a:endParaRPr lang="en-US" dirty="0">
              <a:solidFill>
                <a:srgbClr val="FFC000"/>
              </a:solidFill>
            </a:endParaRPr>
          </a:p>
        </p:txBody>
      </p:sp>
      <p:sp>
        <p:nvSpPr>
          <p:cNvPr id="32776" name="Text Box 9"/>
          <p:cNvSpPr txBox="1">
            <a:spLocks noChangeArrowheads="1"/>
          </p:cNvSpPr>
          <p:nvPr/>
        </p:nvSpPr>
        <p:spPr bwMode="auto">
          <a:xfrm>
            <a:off x="2720975" y="2898775"/>
            <a:ext cx="971550" cy="366713"/>
          </a:xfrm>
          <a:prstGeom prst="rect">
            <a:avLst/>
          </a:prstGeom>
          <a:noFill/>
          <a:ln w="9525">
            <a:noFill/>
            <a:miter lim="800000"/>
            <a:headEnd/>
            <a:tailEnd/>
          </a:ln>
        </p:spPr>
        <p:txBody>
          <a:bodyPr wrap="none">
            <a:spAutoFit/>
          </a:bodyPr>
          <a:lstStyle/>
          <a:p>
            <a:pPr algn="r"/>
            <a:r>
              <a:rPr lang="en-US" b="1" dirty="0">
                <a:solidFill>
                  <a:srgbClr val="FFC000"/>
                </a:solidFill>
                <a:latin typeface="Arial" pitchFamily="34" charset="0"/>
                <a:cs typeface="Courier New" pitchFamily="49" charset="0"/>
              </a:rPr>
              <a:t>MRMW</a:t>
            </a:r>
          </a:p>
        </p:txBody>
      </p:sp>
      <p:sp>
        <p:nvSpPr>
          <p:cNvPr id="32777" name="Text Box 10"/>
          <p:cNvSpPr txBox="1">
            <a:spLocks noChangeArrowheads="1"/>
          </p:cNvSpPr>
          <p:nvPr/>
        </p:nvSpPr>
        <p:spPr bwMode="auto">
          <a:xfrm>
            <a:off x="2751138" y="3584575"/>
            <a:ext cx="928687" cy="366713"/>
          </a:xfrm>
          <a:prstGeom prst="rect">
            <a:avLst/>
          </a:prstGeom>
          <a:noFill/>
          <a:ln w="9525">
            <a:noFill/>
            <a:miter lim="800000"/>
            <a:headEnd/>
            <a:tailEnd/>
          </a:ln>
        </p:spPr>
        <p:txBody>
          <a:bodyPr wrap="none">
            <a:spAutoFit/>
          </a:bodyPr>
          <a:lstStyle/>
          <a:p>
            <a:pPr algn="r"/>
            <a:r>
              <a:rPr lang="en-US" b="1" dirty="0">
                <a:solidFill>
                  <a:srgbClr val="FFC000"/>
                </a:solidFill>
                <a:latin typeface="Arial" pitchFamily="34" charset="0"/>
                <a:cs typeface="Courier New" pitchFamily="49" charset="0"/>
              </a:rPr>
              <a:t>MRSW</a:t>
            </a:r>
          </a:p>
        </p:txBody>
      </p:sp>
      <p:sp>
        <p:nvSpPr>
          <p:cNvPr id="32778" name="Text Box 11"/>
          <p:cNvSpPr txBox="1">
            <a:spLocks noChangeArrowheads="1"/>
          </p:cNvSpPr>
          <p:nvPr/>
        </p:nvSpPr>
        <p:spPr bwMode="auto">
          <a:xfrm>
            <a:off x="2781300" y="4270375"/>
            <a:ext cx="885825" cy="366713"/>
          </a:xfrm>
          <a:prstGeom prst="rect">
            <a:avLst/>
          </a:prstGeom>
          <a:noFill/>
          <a:ln w="9525">
            <a:noFill/>
            <a:miter lim="800000"/>
            <a:headEnd/>
            <a:tailEnd/>
          </a:ln>
        </p:spPr>
        <p:txBody>
          <a:bodyPr wrap="none">
            <a:spAutoFit/>
          </a:bodyPr>
          <a:lstStyle/>
          <a:p>
            <a:pPr algn="r"/>
            <a:r>
              <a:rPr lang="en-US" b="1" dirty="0">
                <a:solidFill>
                  <a:srgbClr val="FFC000"/>
                </a:solidFill>
                <a:latin typeface="Arial" pitchFamily="34" charset="0"/>
                <a:cs typeface="Courier New" pitchFamily="49" charset="0"/>
              </a:rPr>
              <a:t>SRSW</a:t>
            </a:r>
          </a:p>
        </p:txBody>
      </p:sp>
      <p:sp>
        <p:nvSpPr>
          <p:cNvPr id="32779" name="Text Box 12"/>
          <p:cNvSpPr txBox="1">
            <a:spLocks noChangeArrowheads="1"/>
          </p:cNvSpPr>
          <p:nvPr/>
        </p:nvSpPr>
        <p:spPr bwMode="auto">
          <a:xfrm>
            <a:off x="3299946" y="4956175"/>
            <a:ext cx="671979" cy="369332"/>
          </a:xfrm>
          <a:prstGeom prst="rect">
            <a:avLst/>
          </a:prstGeom>
          <a:noFill/>
          <a:ln w="9525">
            <a:noFill/>
            <a:miter lim="800000"/>
            <a:headEnd/>
            <a:tailEnd/>
          </a:ln>
        </p:spPr>
        <p:txBody>
          <a:bodyPr wrap="none">
            <a:spAutoFit/>
          </a:bodyPr>
          <a:lstStyle/>
          <a:p>
            <a:pPr algn="r"/>
            <a:r>
              <a:rPr lang="en-US" b="1" dirty="0">
                <a:solidFill>
                  <a:srgbClr val="FFC000"/>
                </a:solidFill>
                <a:latin typeface="Arial" pitchFamily="34" charset="0"/>
                <a:cs typeface="Courier New" pitchFamily="49" charset="0"/>
              </a:rPr>
              <a:t>Safe</a:t>
            </a:r>
          </a:p>
        </p:txBody>
      </p:sp>
      <p:sp>
        <p:nvSpPr>
          <p:cNvPr id="32780" name="Text Box 13"/>
          <p:cNvSpPr txBox="1">
            <a:spLocks noChangeArrowheads="1"/>
          </p:cNvSpPr>
          <p:nvPr/>
        </p:nvSpPr>
        <p:spPr bwMode="auto">
          <a:xfrm>
            <a:off x="3753549" y="5184775"/>
            <a:ext cx="1043876" cy="369332"/>
          </a:xfrm>
          <a:prstGeom prst="rect">
            <a:avLst/>
          </a:prstGeom>
          <a:noFill/>
          <a:ln w="9525">
            <a:noFill/>
            <a:miter lim="800000"/>
            <a:headEnd/>
            <a:tailEnd/>
          </a:ln>
        </p:spPr>
        <p:txBody>
          <a:bodyPr wrap="none">
            <a:spAutoFit/>
          </a:bodyPr>
          <a:lstStyle/>
          <a:p>
            <a:pPr algn="r"/>
            <a:r>
              <a:rPr lang="en-US" b="1" dirty="0">
                <a:solidFill>
                  <a:srgbClr val="FFC000"/>
                </a:solidFill>
                <a:latin typeface="Arial" pitchFamily="34" charset="0"/>
                <a:cs typeface="Courier New" pitchFamily="49" charset="0"/>
              </a:rPr>
              <a:t>Regular</a:t>
            </a:r>
          </a:p>
        </p:txBody>
      </p:sp>
      <p:sp>
        <p:nvSpPr>
          <p:cNvPr id="32781" name="Text Box 14"/>
          <p:cNvSpPr txBox="1">
            <a:spLocks noChangeArrowheads="1"/>
          </p:cNvSpPr>
          <p:nvPr/>
        </p:nvSpPr>
        <p:spPr bwMode="auto">
          <a:xfrm>
            <a:off x="4363894" y="5413375"/>
            <a:ext cx="966931" cy="369332"/>
          </a:xfrm>
          <a:prstGeom prst="rect">
            <a:avLst/>
          </a:prstGeom>
          <a:noFill/>
          <a:ln w="9525">
            <a:noFill/>
            <a:miter lim="800000"/>
            <a:headEnd/>
            <a:tailEnd/>
          </a:ln>
        </p:spPr>
        <p:txBody>
          <a:bodyPr wrap="none">
            <a:spAutoFit/>
          </a:bodyPr>
          <a:lstStyle/>
          <a:p>
            <a:pPr algn="r"/>
            <a:r>
              <a:rPr lang="en-US" b="1" dirty="0">
                <a:solidFill>
                  <a:srgbClr val="FFC000"/>
                </a:solidFill>
                <a:latin typeface="Arial" pitchFamily="34" charset="0"/>
                <a:cs typeface="Courier New" pitchFamily="49" charset="0"/>
              </a:rPr>
              <a:t>Atomic</a:t>
            </a:r>
          </a:p>
        </p:txBody>
      </p:sp>
      <p:sp>
        <p:nvSpPr>
          <p:cNvPr id="32782" name="Text Box 15"/>
          <p:cNvSpPr txBox="1">
            <a:spLocks noChangeArrowheads="1"/>
          </p:cNvSpPr>
          <p:nvPr/>
        </p:nvSpPr>
        <p:spPr bwMode="auto">
          <a:xfrm>
            <a:off x="5227638" y="3736975"/>
            <a:ext cx="1208087" cy="366713"/>
          </a:xfrm>
          <a:prstGeom prst="rect">
            <a:avLst/>
          </a:prstGeom>
          <a:noFill/>
          <a:ln w="9525">
            <a:noFill/>
            <a:miter lim="800000"/>
            <a:headEnd/>
            <a:tailEnd/>
          </a:ln>
        </p:spPr>
        <p:txBody>
          <a:bodyPr wrap="none">
            <a:spAutoFit/>
          </a:bodyPr>
          <a:lstStyle/>
          <a:p>
            <a:pPr algn="r"/>
            <a:r>
              <a:rPr lang="en-US" b="1" i="1" dirty="0">
                <a:solidFill>
                  <a:srgbClr val="FFC000"/>
                </a:solidFill>
                <a:latin typeface="Arial" pitchFamily="34" charset="0"/>
                <a:cs typeface="Courier New" pitchFamily="49" charset="0"/>
              </a:rPr>
              <a:t>m</a:t>
            </a:r>
            <a:r>
              <a:rPr lang="en-US" b="1" dirty="0">
                <a:solidFill>
                  <a:srgbClr val="FFC000"/>
                </a:solidFill>
                <a:latin typeface="Arial" pitchFamily="34" charset="0"/>
                <a:cs typeface="Courier New" pitchFamily="49" charset="0"/>
              </a:rPr>
              <a:t>-valued</a:t>
            </a:r>
          </a:p>
        </p:txBody>
      </p:sp>
      <p:sp>
        <p:nvSpPr>
          <p:cNvPr id="32783" name="Text Box 16"/>
          <p:cNvSpPr txBox="1">
            <a:spLocks noChangeArrowheads="1"/>
          </p:cNvSpPr>
          <p:nvPr/>
        </p:nvSpPr>
        <p:spPr bwMode="auto">
          <a:xfrm>
            <a:off x="4400753" y="4206875"/>
            <a:ext cx="1095172" cy="369332"/>
          </a:xfrm>
          <a:prstGeom prst="rect">
            <a:avLst/>
          </a:prstGeom>
          <a:noFill/>
          <a:ln w="9525">
            <a:noFill/>
            <a:miter lim="800000"/>
            <a:headEnd/>
            <a:tailEnd/>
          </a:ln>
        </p:spPr>
        <p:txBody>
          <a:bodyPr wrap="none">
            <a:spAutoFit/>
          </a:bodyPr>
          <a:lstStyle/>
          <a:p>
            <a:pPr algn="r"/>
            <a:r>
              <a:rPr lang="en-US" b="1" dirty="0">
                <a:solidFill>
                  <a:srgbClr val="FFC000"/>
                </a:solidFill>
                <a:latin typeface="Arial" pitchFamily="34" charset="0"/>
                <a:cs typeface="Courier New" pitchFamily="49" charset="0"/>
              </a:rPr>
              <a:t>Boolean</a:t>
            </a:r>
          </a:p>
        </p:txBody>
      </p:sp>
      <p:sp>
        <p:nvSpPr>
          <p:cNvPr id="32784" name="Line 17"/>
          <p:cNvSpPr>
            <a:spLocks noChangeShapeType="1"/>
          </p:cNvSpPr>
          <p:nvPr/>
        </p:nvSpPr>
        <p:spPr bwMode="auto">
          <a:xfrm>
            <a:off x="3787775" y="4495800"/>
            <a:ext cx="76200" cy="0"/>
          </a:xfrm>
          <a:prstGeom prst="line">
            <a:avLst/>
          </a:prstGeom>
          <a:noFill/>
          <a:ln w="38100">
            <a:solidFill>
              <a:srgbClr val="00FFFF"/>
            </a:solidFill>
            <a:round/>
            <a:headEnd/>
            <a:tailEnd/>
          </a:ln>
        </p:spPr>
        <p:txBody>
          <a:bodyPr/>
          <a:lstStyle/>
          <a:p>
            <a:endParaRPr lang="en-US" dirty="0">
              <a:solidFill>
                <a:srgbClr val="FFC000"/>
              </a:solidFill>
            </a:endParaRPr>
          </a:p>
        </p:txBody>
      </p:sp>
      <p:sp>
        <p:nvSpPr>
          <p:cNvPr id="32785" name="Line 18"/>
          <p:cNvSpPr>
            <a:spLocks noChangeShapeType="1"/>
          </p:cNvSpPr>
          <p:nvPr/>
        </p:nvSpPr>
        <p:spPr bwMode="auto">
          <a:xfrm>
            <a:off x="3787775" y="3810000"/>
            <a:ext cx="76200" cy="0"/>
          </a:xfrm>
          <a:prstGeom prst="line">
            <a:avLst/>
          </a:prstGeom>
          <a:noFill/>
          <a:ln w="38100">
            <a:solidFill>
              <a:srgbClr val="00FFFF"/>
            </a:solidFill>
            <a:round/>
            <a:headEnd/>
            <a:tailEnd/>
          </a:ln>
        </p:spPr>
        <p:txBody>
          <a:bodyPr/>
          <a:lstStyle/>
          <a:p>
            <a:endParaRPr lang="en-US" dirty="0">
              <a:solidFill>
                <a:srgbClr val="FFC000"/>
              </a:solidFill>
            </a:endParaRPr>
          </a:p>
        </p:txBody>
      </p:sp>
      <p:sp>
        <p:nvSpPr>
          <p:cNvPr id="32786" name="Line 19"/>
          <p:cNvSpPr>
            <a:spLocks noChangeShapeType="1"/>
          </p:cNvSpPr>
          <p:nvPr/>
        </p:nvSpPr>
        <p:spPr bwMode="auto">
          <a:xfrm>
            <a:off x="3787775" y="3048000"/>
            <a:ext cx="76200" cy="0"/>
          </a:xfrm>
          <a:prstGeom prst="line">
            <a:avLst/>
          </a:prstGeom>
          <a:noFill/>
          <a:ln w="38100">
            <a:solidFill>
              <a:srgbClr val="00FFFF"/>
            </a:solidFill>
            <a:round/>
            <a:headEnd/>
            <a:tailEnd/>
          </a:ln>
        </p:spPr>
        <p:txBody>
          <a:bodyPr/>
          <a:lstStyle/>
          <a:p>
            <a:endParaRPr lang="en-US" dirty="0">
              <a:solidFill>
                <a:srgbClr val="FFC000"/>
              </a:solidFill>
            </a:endParaRPr>
          </a:p>
        </p:txBody>
      </p:sp>
      <p:sp>
        <p:nvSpPr>
          <p:cNvPr id="32787" name="Line 20"/>
          <p:cNvSpPr>
            <a:spLocks noChangeShapeType="1"/>
          </p:cNvSpPr>
          <p:nvPr/>
        </p:nvSpPr>
        <p:spPr bwMode="auto">
          <a:xfrm>
            <a:off x="4441825" y="4244975"/>
            <a:ext cx="101600" cy="26988"/>
          </a:xfrm>
          <a:prstGeom prst="line">
            <a:avLst/>
          </a:prstGeom>
          <a:noFill/>
          <a:ln w="38100">
            <a:solidFill>
              <a:srgbClr val="00FFFF"/>
            </a:solidFill>
            <a:round/>
            <a:headEnd/>
            <a:tailEnd/>
          </a:ln>
        </p:spPr>
        <p:txBody>
          <a:bodyPr/>
          <a:lstStyle/>
          <a:p>
            <a:endParaRPr lang="en-US" dirty="0">
              <a:solidFill>
                <a:srgbClr val="FFC000"/>
              </a:solidFill>
            </a:endParaRPr>
          </a:p>
        </p:txBody>
      </p:sp>
      <p:sp>
        <p:nvSpPr>
          <p:cNvPr id="32788" name="Line 21"/>
          <p:cNvSpPr>
            <a:spLocks noChangeShapeType="1"/>
          </p:cNvSpPr>
          <p:nvPr/>
        </p:nvSpPr>
        <p:spPr bwMode="auto">
          <a:xfrm>
            <a:off x="5073650" y="3795713"/>
            <a:ext cx="101600" cy="26987"/>
          </a:xfrm>
          <a:prstGeom prst="line">
            <a:avLst/>
          </a:prstGeom>
          <a:noFill/>
          <a:ln w="38100">
            <a:solidFill>
              <a:srgbClr val="00FFFF"/>
            </a:solidFill>
            <a:round/>
            <a:headEnd/>
            <a:tailEnd/>
          </a:ln>
        </p:spPr>
        <p:txBody>
          <a:bodyPr/>
          <a:lstStyle/>
          <a:p>
            <a:endParaRPr lang="en-US" dirty="0">
              <a:solidFill>
                <a:srgbClr val="FFC000"/>
              </a:solidFill>
            </a:endParaRPr>
          </a:p>
        </p:txBody>
      </p:sp>
      <p:sp>
        <p:nvSpPr>
          <p:cNvPr id="32789" name="Line 22"/>
          <p:cNvSpPr>
            <a:spLocks noChangeShapeType="1"/>
          </p:cNvSpPr>
          <p:nvPr/>
        </p:nvSpPr>
        <p:spPr bwMode="auto">
          <a:xfrm flipV="1">
            <a:off x="3962400" y="4779963"/>
            <a:ext cx="68263" cy="55562"/>
          </a:xfrm>
          <a:prstGeom prst="line">
            <a:avLst/>
          </a:prstGeom>
          <a:noFill/>
          <a:ln w="38100">
            <a:solidFill>
              <a:srgbClr val="00FFFF"/>
            </a:solidFill>
            <a:round/>
            <a:headEnd/>
            <a:tailEnd/>
          </a:ln>
        </p:spPr>
        <p:txBody>
          <a:bodyPr/>
          <a:lstStyle/>
          <a:p>
            <a:endParaRPr lang="en-US" dirty="0">
              <a:solidFill>
                <a:srgbClr val="FFC000"/>
              </a:solidFill>
            </a:endParaRPr>
          </a:p>
        </p:txBody>
      </p:sp>
      <p:sp>
        <p:nvSpPr>
          <p:cNvPr id="32790" name="Line 23"/>
          <p:cNvSpPr>
            <a:spLocks noChangeShapeType="1"/>
          </p:cNvSpPr>
          <p:nvPr/>
        </p:nvSpPr>
        <p:spPr bwMode="auto">
          <a:xfrm flipV="1">
            <a:off x="4602163" y="4949825"/>
            <a:ext cx="68262" cy="55563"/>
          </a:xfrm>
          <a:prstGeom prst="line">
            <a:avLst/>
          </a:prstGeom>
          <a:noFill/>
          <a:ln w="38100">
            <a:solidFill>
              <a:srgbClr val="00FFFF"/>
            </a:solidFill>
            <a:round/>
            <a:headEnd/>
            <a:tailEnd/>
          </a:ln>
        </p:spPr>
        <p:txBody>
          <a:bodyPr/>
          <a:lstStyle/>
          <a:p>
            <a:endParaRPr lang="en-US" dirty="0">
              <a:solidFill>
                <a:srgbClr val="FFC000"/>
              </a:solidFill>
            </a:endParaRPr>
          </a:p>
        </p:txBody>
      </p:sp>
      <p:sp>
        <p:nvSpPr>
          <p:cNvPr id="32791" name="Line 24"/>
          <p:cNvSpPr>
            <a:spLocks noChangeShapeType="1"/>
          </p:cNvSpPr>
          <p:nvPr/>
        </p:nvSpPr>
        <p:spPr bwMode="auto">
          <a:xfrm flipV="1">
            <a:off x="5237163" y="5129213"/>
            <a:ext cx="68262" cy="55562"/>
          </a:xfrm>
          <a:prstGeom prst="line">
            <a:avLst/>
          </a:prstGeom>
          <a:noFill/>
          <a:ln w="38100">
            <a:solidFill>
              <a:srgbClr val="00FFFF"/>
            </a:solidFill>
            <a:round/>
            <a:headEnd/>
            <a:tailEnd/>
          </a:ln>
        </p:spPr>
        <p:txBody>
          <a:bodyPr/>
          <a:lstStyle/>
          <a:p>
            <a:endParaRPr lang="en-US" dirty="0">
              <a:solidFill>
                <a:srgbClr val="FFC000"/>
              </a:solidFill>
            </a:endParaRPr>
          </a:p>
        </p:txBody>
      </p:sp>
      <p:sp>
        <p:nvSpPr>
          <p:cNvPr id="24" name="Footer Placeholder 23"/>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C184B805-06E4-420C-8973-62CA9655981F}" type="slidenum">
              <a:rPr lang="x-none" sz="1400">
                <a:solidFill>
                  <a:srgbClr val="FFFF00"/>
                </a:solidFill>
                <a:latin typeface="Arial" pitchFamily="34" charset="0"/>
                <a:cs typeface="Arial" charset="0"/>
              </a:rPr>
              <a:pPr algn="r" eaLnBrk="0" hangingPunct="0"/>
              <a:t>28</a:t>
            </a:fld>
            <a:endParaRPr lang="en-US" sz="1400" dirty="0">
              <a:solidFill>
                <a:srgbClr val="FFFF00"/>
              </a:solidFill>
              <a:latin typeface="Arial" pitchFamily="34" charset="0"/>
              <a:cs typeface="Arial" charset="0"/>
            </a:endParaRPr>
          </a:p>
        </p:txBody>
      </p:sp>
      <p:sp>
        <p:nvSpPr>
          <p:cNvPr id="33796" name="Rectangle 2"/>
          <p:cNvSpPr>
            <a:spLocks noGrp="1" noChangeArrowheads="1"/>
          </p:cNvSpPr>
          <p:nvPr>
            <p:ph type="title" idx="4294967295"/>
          </p:nvPr>
        </p:nvSpPr>
        <p:spPr/>
        <p:txBody>
          <a:bodyPr/>
          <a:lstStyle/>
          <a:p>
            <a:pPr eaLnBrk="1" hangingPunct="1"/>
            <a:r>
              <a:rPr lang="en-US" dirty="0">
                <a:cs typeface="Arial" charset="0"/>
              </a:rPr>
              <a:t>Weakest Register</a:t>
            </a:r>
          </a:p>
        </p:txBody>
      </p:sp>
      <p:grpSp>
        <p:nvGrpSpPr>
          <p:cNvPr id="33797" name="Group 3"/>
          <p:cNvGrpSpPr>
            <a:grpSpLocks/>
          </p:cNvGrpSpPr>
          <p:nvPr/>
        </p:nvGrpSpPr>
        <p:grpSpPr bwMode="auto">
          <a:xfrm>
            <a:off x="1981200" y="3200400"/>
            <a:ext cx="1447800" cy="1295400"/>
            <a:chOff x="3168" y="1824"/>
            <a:chExt cx="912" cy="816"/>
          </a:xfrm>
          <a:effectLst>
            <a:glow rad="139700">
              <a:schemeClr val="accent3">
                <a:satMod val="175000"/>
                <a:alpha val="40000"/>
              </a:schemeClr>
            </a:glow>
          </a:effectLst>
        </p:grpSpPr>
        <p:sp>
          <p:nvSpPr>
            <p:cNvPr id="33816" name="Freeform 4"/>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33817" name="Freeform 5"/>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33818" name="Freeform 6"/>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33819" name="Freeform 7"/>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33820" name="Freeform 8"/>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33821" name="Freeform 9"/>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33822" name="Freeform 10"/>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33823" name="Freeform 11"/>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33824" name="Freeform 12"/>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33798" name="Freeform 13"/>
          <p:cNvSpPr>
            <a:spLocks/>
          </p:cNvSpPr>
          <p:nvPr/>
        </p:nvSpPr>
        <p:spPr bwMode="auto">
          <a:xfrm>
            <a:off x="2514600" y="4419600"/>
            <a:ext cx="1219200" cy="304800"/>
          </a:xfrm>
          <a:custGeom>
            <a:avLst/>
            <a:gdLst>
              <a:gd name="T0" fmla="*/ 0 w 768"/>
              <a:gd name="T1" fmla="*/ 0 h 192"/>
              <a:gd name="T2" fmla="*/ 2147483647 w 768"/>
              <a:gd name="T3" fmla="*/ 2147483647 h 192"/>
              <a:gd name="T4" fmla="*/ 2147483647 w 768"/>
              <a:gd name="T5" fmla="*/ 2147483647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bg1"/>
            </a:solidFill>
            <a:round/>
            <a:headEnd type="none" w="med" len="med"/>
            <a:tailEnd type="none" w="med" len="med"/>
          </a:ln>
        </p:spPr>
        <p:txBody>
          <a:bodyPr wrap="none" anchor="ctr"/>
          <a:lstStyle/>
          <a:p>
            <a:endParaRPr lang="en-US" dirty="0"/>
          </a:p>
        </p:txBody>
      </p:sp>
      <p:grpSp>
        <p:nvGrpSpPr>
          <p:cNvPr id="33799" name="Group 15"/>
          <p:cNvGrpSpPr>
            <a:grpSpLocks/>
          </p:cNvGrpSpPr>
          <p:nvPr/>
        </p:nvGrpSpPr>
        <p:grpSpPr bwMode="auto">
          <a:xfrm>
            <a:off x="5638800" y="3124200"/>
            <a:ext cx="1447800" cy="1295400"/>
            <a:chOff x="4224" y="2256"/>
            <a:chExt cx="912" cy="816"/>
          </a:xfrm>
          <a:effectLst>
            <a:glow rad="139700">
              <a:schemeClr val="accent3">
                <a:satMod val="175000"/>
                <a:alpha val="40000"/>
              </a:schemeClr>
            </a:glow>
          </a:effectLst>
        </p:grpSpPr>
        <p:sp>
          <p:nvSpPr>
            <p:cNvPr id="33807" name="Freeform 16"/>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33808" name="Freeform 17"/>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33809" name="Freeform 18"/>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33810" name="Freeform 19"/>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33811" name="Freeform 20"/>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33812" name="Freeform 21"/>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p>
          </p:txBody>
        </p:sp>
        <p:sp>
          <p:nvSpPr>
            <p:cNvPr id="33813" name="Freeform 22"/>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33814" name="Freeform 23"/>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33815" name="Freeform 24"/>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33800" name="AutoShape 25"/>
          <p:cNvSpPr>
            <a:spLocks noChangeArrowheads="1"/>
          </p:cNvSpPr>
          <p:nvPr/>
        </p:nvSpPr>
        <p:spPr bwMode="auto">
          <a:xfrm>
            <a:off x="4191000" y="2209800"/>
            <a:ext cx="1447800" cy="1066800"/>
          </a:xfrm>
          <a:prstGeom prst="cloudCallout">
            <a:avLst>
              <a:gd name="adj1" fmla="val 40458"/>
              <a:gd name="adj2" fmla="val 82292"/>
            </a:avLst>
          </a:prstGeom>
          <a:noFill/>
          <a:ln w="38100">
            <a:solidFill>
              <a:schemeClr val="bg1"/>
            </a:solidFill>
            <a:round/>
            <a:headEnd/>
            <a:tailEnd/>
          </a:ln>
        </p:spPr>
        <p:txBody>
          <a:bodyPr anchor="ctr"/>
          <a:lstStyle/>
          <a:p>
            <a:pPr algn="ctr" eaLnBrk="0" hangingPunct="0"/>
            <a:r>
              <a:rPr lang="en-US" sz="4400" dirty="0">
                <a:solidFill>
                  <a:srgbClr val="FFFF00"/>
                </a:solidFill>
                <a:latin typeface="Arial" pitchFamily="34" charset="0"/>
                <a:cs typeface="Courier New" pitchFamily="49" charset="0"/>
              </a:rPr>
              <a:t>1</a:t>
            </a:r>
          </a:p>
        </p:txBody>
      </p:sp>
      <p:sp>
        <p:nvSpPr>
          <p:cNvPr id="33801" name="Text Box 26"/>
          <p:cNvSpPr txBox="1">
            <a:spLocks noChangeArrowheads="1"/>
          </p:cNvSpPr>
          <p:nvPr/>
        </p:nvSpPr>
        <p:spPr bwMode="auto">
          <a:xfrm>
            <a:off x="3657600" y="4343400"/>
            <a:ext cx="457200" cy="762000"/>
          </a:xfrm>
          <a:prstGeom prst="rect">
            <a:avLst/>
          </a:prstGeom>
          <a:noFill/>
          <a:ln w="38100">
            <a:noFill/>
            <a:miter lim="800000"/>
            <a:headEnd/>
            <a:tailEnd/>
          </a:ln>
        </p:spPr>
        <p:txBody>
          <a:bodyPr>
            <a:spAutoFit/>
          </a:bodyPr>
          <a:lstStyle/>
          <a:p>
            <a:pPr algn="r" eaLnBrk="0" hangingPunct="0">
              <a:spcBef>
                <a:spcPct val="50000"/>
              </a:spcBef>
            </a:pPr>
            <a:r>
              <a:rPr lang="en-US" sz="4400" dirty="0">
                <a:solidFill>
                  <a:srgbClr val="FFFF00"/>
                </a:solidFill>
                <a:latin typeface="Arial" pitchFamily="34" charset="0"/>
                <a:cs typeface="Courier New" pitchFamily="49" charset="0"/>
              </a:rPr>
              <a:t>0</a:t>
            </a:r>
          </a:p>
        </p:txBody>
      </p:sp>
      <p:sp>
        <p:nvSpPr>
          <p:cNvPr id="396315" name="Text Box 27"/>
          <p:cNvSpPr txBox="1">
            <a:spLocks noChangeArrowheads="1"/>
          </p:cNvSpPr>
          <p:nvPr/>
        </p:nvSpPr>
        <p:spPr bwMode="auto">
          <a:xfrm>
            <a:off x="4495800" y="4419600"/>
            <a:ext cx="533400" cy="800100"/>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4400" dirty="0">
                <a:solidFill>
                  <a:srgbClr val="0000FF"/>
                </a:solidFill>
                <a:latin typeface="Arial" pitchFamily="34" charset="0"/>
                <a:cs typeface="Courier New" pitchFamily="49" charset="0"/>
              </a:rPr>
              <a:t>1</a:t>
            </a:r>
          </a:p>
        </p:txBody>
      </p:sp>
      <p:sp>
        <p:nvSpPr>
          <p:cNvPr id="33803" name="Text Box 28"/>
          <p:cNvSpPr txBox="1">
            <a:spLocks noChangeArrowheads="1"/>
          </p:cNvSpPr>
          <p:nvPr/>
        </p:nvSpPr>
        <p:spPr bwMode="auto">
          <a:xfrm>
            <a:off x="5638800" y="2316163"/>
            <a:ext cx="3505200" cy="579437"/>
          </a:xfrm>
          <a:prstGeom prst="rect">
            <a:avLst/>
          </a:prstGeom>
          <a:noFill/>
          <a:ln w="9525">
            <a:noFill/>
            <a:miter lim="800000"/>
            <a:headEnd/>
            <a:tailEnd/>
          </a:ln>
        </p:spPr>
        <p:txBody>
          <a:bodyPr>
            <a:spAutoFit/>
          </a:bodyPr>
          <a:lstStyle/>
          <a:p>
            <a:pPr algn="ctr" eaLnBrk="0" hangingPunct="0"/>
            <a:r>
              <a:rPr lang="en-US" sz="3200" dirty="0">
                <a:solidFill>
                  <a:srgbClr val="00B0F0"/>
                </a:solidFill>
                <a:latin typeface="Arial" pitchFamily="34" charset="0"/>
                <a:cs typeface="Courier New" pitchFamily="49" charset="0"/>
              </a:rPr>
              <a:t>Single reader</a:t>
            </a:r>
          </a:p>
        </p:txBody>
      </p:sp>
      <p:sp>
        <p:nvSpPr>
          <p:cNvPr id="33804" name="Text Box 30"/>
          <p:cNvSpPr txBox="1">
            <a:spLocks noChangeArrowheads="1"/>
          </p:cNvSpPr>
          <p:nvPr/>
        </p:nvSpPr>
        <p:spPr bwMode="auto">
          <a:xfrm>
            <a:off x="400050" y="2316163"/>
            <a:ext cx="3124200" cy="579437"/>
          </a:xfrm>
          <a:prstGeom prst="rect">
            <a:avLst/>
          </a:prstGeom>
          <a:noFill/>
          <a:ln w="9525">
            <a:noFill/>
            <a:miter lim="800000"/>
            <a:headEnd/>
            <a:tailEnd/>
          </a:ln>
        </p:spPr>
        <p:txBody>
          <a:bodyPr>
            <a:spAutoFit/>
          </a:bodyPr>
          <a:lstStyle/>
          <a:p>
            <a:pPr algn="ctr" eaLnBrk="0" hangingPunct="0"/>
            <a:r>
              <a:rPr lang="en-US" sz="3200" dirty="0">
                <a:solidFill>
                  <a:srgbClr val="FF0000"/>
                </a:solidFill>
                <a:latin typeface="Arial" pitchFamily="34" charset="0"/>
                <a:cs typeface="Courier New" pitchFamily="49" charset="0"/>
              </a:rPr>
              <a:t>Single writer</a:t>
            </a:r>
          </a:p>
        </p:txBody>
      </p:sp>
      <p:sp>
        <p:nvSpPr>
          <p:cNvPr id="33805" name="Text Box 31"/>
          <p:cNvSpPr txBox="1">
            <a:spLocks noChangeArrowheads="1"/>
          </p:cNvSpPr>
          <p:nvPr/>
        </p:nvSpPr>
        <p:spPr bwMode="auto">
          <a:xfrm>
            <a:off x="2514600" y="5334000"/>
            <a:ext cx="4419600" cy="579438"/>
          </a:xfrm>
          <a:prstGeom prst="rect">
            <a:avLst/>
          </a:prstGeom>
          <a:noFill/>
          <a:ln w="38100">
            <a:solidFill>
              <a:srgbClr val="FF0000"/>
            </a:solidFill>
            <a:miter lim="800000"/>
            <a:headEnd/>
            <a:tailEnd/>
          </a:ln>
        </p:spPr>
        <p:txBody>
          <a:bodyPr>
            <a:spAutoFit/>
          </a:bodyPr>
          <a:lstStyle/>
          <a:p>
            <a:pPr algn="ctr" eaLnBrk="0" hangingPunct="0"/>
            <a:r>
              <a:rPr lang="en-US" sz="3200" dirty="0">
                <a:solidFill>
                  <a:srgbClr val="FFFF00"/>
                </a:solidFill>
                <a:latin typeface="Arial" pitchFamily="34" charset="0"/>
                <a:cs typeface="Courier New" pitchFamily="49" charset="0"/>
              </a:rPr>
              <a:t>Safe Boolean register</a:t>
            </a:r>
          </a:p>
        </p:txBody>
      </p:sp>
      <p:sp>
        <p:nvSpPr>
          <p:cNvPr id="33806" name="Freeform 32"/>
          <p:cNvSpPr>
            <a:spLocks/>
          </p:cNvSpPr>
          <p:nvPr/>
        </p:nvSpPr>
        <p:spPr bwMode="auto">
          <a:xfrm rot="585974">
            <a:off x="5289550" y="4075113"/>
            <a:ext cx="522288" cy="474662"/>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p>
        </p:txBody>
      </p:sp>
      <p:sp>
        <p:nvSpPr>
          <p:cNvPr id="33" name="Footer Placeholder 32"/>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4144728D-1368-461A-9100-E6A1E579E983}" type="slidenum">
              <a:rPr lang="x-none" sz="1400">
                <a:latin typeface="Arial" pitchFamily="34" charset="0"/>
                <a:cs typeface="Arial" charset="0"/>
              </a:rPr>
              <a:pPr algn="r" eaLnBrk="0" hangingPunct="0"/>
              <a:t>29</a:t>
            </a:fld>
            <a:endParaRPr lang="en-US" sz="1400" dirty="0">
              <a:latin typeface="Arial" pitchFamily="34" charset="0"/>
              <a:cs typeface="Arial" charset="0"/>
            </a:endParaRPr>
          </a:p>
        </p:txBody>
      </p:sp>
      <p:sp>
        <p:nvSpPr>
          <p:cNvPr id="34821" name="Rectangle 2"/>
          <p:cNvSpPr>
            <a:spLocks noGrp="1" noChangeArrowheads="1"/>
          </p:cNvSpPr>
          <p:nvPr>
            <p:ph type="title" idx="4294967295"/>
          </p:nvPr>
        </p:nvSpPr>
        <p:spPr/>
        <p:txBody>
          <a:bodyPr/>
          <a:lstStyle/>
          <a:p>
            <a:pPr eaLnBrk="1" hangingPunct="1"/>
            <a:r>
              <a:rPr lang="en-US" dirty="0">
                <a:cs typeface="Arial" charset="0"/>
              </a:rPr>
              <a:t>Weakest Register</a:t>
            </a:r>
          </a:p>
        </p:txBody>
      </p:sp>
      <p:sp>
        <p:nvSpPr>
          <p:cNvPr id="34822" name="Text Box 27"/>
          <p:cNvSpPr txBox="1">
            <a:spLocks noChangeArrowheads="1"/>
          </p:cNvSpPr>
          <p:nvPr/>
        </p:nvSpPr>
        <p:spPr bwMode="auto">
          <a:xfrm>
            <a:off x="5638800" y="2316163"/>
            <a:ext cx="3505200" cy="579437"/>
          </a:xfrm>
          <a:prstGeom prst="rect">
            <a:avLst/>
          </a:prstGeom>
          <a:noFill/>
          <a:ln w="9525">
            <a:noFill/>
            <a:miter lim="800000"/>
            <a:headEnd/>
            <a:tailEnd/>
          </a:ln>
        </p:spPr>
        <p:txBody>
          <a:bodyPr>
            <a:spAutoFit/>
          </a:bodyPr>
          <a:lstStyle/>
          <a:p>
            <a:pPr algn="ctr" eaLnBrk="0" hangingPunct="0"/>
            <a:r>
              <a:rPr lang="en-US" sz="3200" dirty="0">
                <a:solidFill>
                  <a:srgbClr val="33CCFF"/>
                </a:solidFill>
                <a:latin typeface="Arial" pitchFamily="34" charset="0"/>
                <a:cs typeface="Courier New" pitchFamily="49" charset="0"/>
              </a:rPr>
              <a:t>Single reader</a:t>
            </a:r>
          </a:p>
        </p:txBody>
      </p:sp>
      <p:sp>
        <p:nvSpPr>
          <p:cNvPr id="34823" name="Text Box 28"/>
          <p:cNvSpPr txBox="1">
            <a:spLocks noChangeArrowheads="1"/>
          </p:cNvSpPr>
          <p:nvPr/>
        </p:nvSpPr>
        <p:spPr bwMode="auto">
          <a:xfrm>
            <a:off x="400050" y="2316163"/>
            <a:ext cx="3124200" cy="579437"/>
          </a:xfrm>
          <a:prstGeom prst="rect">
            <a:avLst/>
          </a:prstGeom>
          <a:noFill/>
          <a:ln w="9525">
            <a:noFill/>
            <a:miter lim="800000"/>
            <a:headEnd/>
            <a:tailEnd/>
          </a:ln>
        </p:spPr>
        <p:txBody>
          <a:bodyPr>
            <a:spAutoFit/>
          </a:bodyPr>
          <a:lstStyle/>
          <a:p>
            <a:pPr algn="ctr" eaLnBrk="0" hangingPunct="0"/>
            <a:r>
              <a:rPr lang="en-US" sz="3200" dirty="0">
                <a:solidFill>
                  <a:srgbClr val="FF0000"/>
                </a:solidFill>
                <a:latin typeface="Arial" pitchFamily="34" charset="0"/>
                <a:cs typeface="Courier New" pitchFamily="49" charset="0"/>
              </a:rPr>
              <a:t>Single writer</a:t>
            </a:r>
          </a:p>
        </p:txBody>
      </p:sp>
      <p:sp>
        <p:nvSpPr>
          <p:cNvPr id="34824" name="Text Box 29"/>
          <p:cNvSpPr txBox="1">
            <a:spLocks noChangeArrowheads="1"/>
          </p:cNvSpPr>
          <p:nvPr/>
        </p:nvSpPr>
        <p:spPr bwMode="auto">
          <a:xfrm>
            <a:off x="609600" y="5041900"/>
            <a:ext cx="7429500" cy="584775"/>
          </a:xfrm>
          <a:prstGeom prst="rect">
            <a:avLst/>
          </a:prstGeom>
          <a:noFill/>
          <a:ln w="38100">
            <a:solidFill>
              <a:srgbClr val="FF0000"/>
            </a:solidFill>
            <a:miter lim="800000"/>
            <a:headEnd/>
            <a:tailEnd/>
          </a:ln>
        </p:spPr>
        <p:txBody>
          <a:bodyPr>
            <a:spAutoFit/>
          </a:bodyPr>
          <a:lstStyle/>
          <a:p>
            <a:pPr algn="ctr" eaLnBrk="0" hangingPunct="0"/>
            <a:r>
              <a:rPr lang="en-US" sz="3200" dirty="0">
                <a:solidFill>
                  <a:srgbClr val="FFFF00"/>
                </a:solidFill>
                <a:latin typeface="Arial" pitchFamily="34" charset="0"/>
                <a:cs typeface="Courier New" pitchFamily="49" charset="0"/>
              </a:rPr>
              <a:t>Reading correct except during transition</a:t>
            </a:r>
          </a:p>
        </p:txBody>
      </p:sp>
      <p:sp>
        <p:nvSpPr>
          <p:cNvPr id="23" name="Footer Placeholder 22"/>
          <p:cNvSpPr>
            <a:spLocks noGrp="1"/>
          </p:cNvSpPr>
          <p:nvPr>
            <p:ph type="ftr" sz="quarter" idx="10"/>
          </p:nvPr>
        </p:nvSpPr>
        <p:spPr/>
        <p:txBody>
          <a:bodyPr/>
          <a:lstStyle/>
          <a:p>
            <a:pPr>
              <a:defRPr/>
            </a:pPr>
            <a:r>
              <a:rPr lang="en-US" dirty="0"/>
              <a:t>Art of Multiprocessor Programming</a:t>
            </a:r>
          </a:p>
        </p:txBody>
      </p:sp>
      <p:sp>
        <p:nvSpPr>
          <p:cNvPr id="4" name="Rectangle 45">
            <a:extLst>
              <a:ext uri="{FF2B5EF4-FFF2-40B4-BE49-F238E27FC236}">
                <a16:creationId xmlns:a16="http://schemas.microsoft.com/office/drawing/2014/main" id="{5B74FD22-18D7-5DCF-70A0-C7FA09E358F6}"/>
              </a:ext>
            </a:extLst>
          </p:cNvPr>
          <p:cNvSpPr>
            <a:spLocks noChangeArrowheads="1"/>
          </p:cNvSpPr>
          <p:nvPr/>
        </p:nvSpPr>
        <p:spPr bwMode="auto">
          <a:xfrm>
            <a:off x="1993900" y="3225800"/>
            <a:ext cx="4914900" cy="1447800"/>
          </a:xfrm>
          <a:prstGeom prst="rect">
            <a:avLst/>
          </a:prstGeom>
          <a:solidFill>
            <a:schemeClr val="hlink"/>
          </a:solidFill>
          <a:ln w="9525" algn="ctr">
            <a:solidFill>
              <a:schemeClr val="accent3"/>
            </a:solidFill>
            <a:miter lim="800000"/>
            <a:headEnd/>
            <a:tailEnd/>
          </a:ln>
          <a:effectLst>
            <a:outerShdw blurRad="50800" dist="38100" dir="2700000" algn="tl" rotWithShape="0">
              <a:prstClr val="black">
                <a:alpha val="40000"/>
              </a:prstClr>
            </a:outerShdw>
          </a:effectLst>
        </p:spPr>
        <p:txBody>
          <a:bodyPr anchor="ctr">
            <a:spAutoFit/>
          </a:bodyPr>
          <a:lstStyle/>
          <a:p>
            <a:pPr eaLnBrk="0" hangingPunct="0">
              <a:lnSpc>
                <a:spcPct val="80000"/>
              </a:lnSpc>
              <a:spcBef>
                <a:spcPct val="20000"/>
              </a:spcBef>
            </a:pPr>
            <a:endParaRPr lang="en-US" sz="2400" b="1" dirty="0">
              <a:solidFill>
                <a:srgbClr val="009900"/>
              </a:solidFill>
              <a:latin typeface="Comic Sans MS" pitchFamily="66" charset="0"/>
              <a:cs typeface="Courier New" pitchFamily="49" charset="0"/>
            </a:endParaRPr>
          </a:p>
        </p:txBody>
      </p:sp>
      <p:grpSp>
        <p:nvGrpSpPr>
          <p:cNvPr id="5" name="Group 44">
            <a:extLst>
              <a:ext uri="{FF2B5EF4-FFF2-40B4-BE49-F238E27FC236}">
                <a16:creationId xmlns:a16="http://schemas.microsoft.com/office/drawing/2014/main" id="{C93FF1A3-6ACA-307E-B7A1-67C9D3E9A9C0}"/>
              </a:ext>
            </a:extLst>
          </p:cNvPr>
          <p:cNvGrpSpPr>
            <a:grpSpLocks/>
          </p:cNvGrpSpPr>
          <p:nvPr/>
        </p:nvGrpSpPr>
        <p:grpSpPr bwMode="auto">
          <a:xfrm>
            <a:off x="2616200" y="3454400"/>
            <a:ext cx="3873500" cy="1147763"/>
            <a:chOff x="1664" y="2176"/>
            <a:chExt cx="2440" cy="723"/>
          </a:xfrm>
        </p:grpSpPr>
        <p:sp>
          <p:nvSpPr>
            <p:cNvPr id="6" name="AutoShape 32">
              <a:extLst>
                <a:ext uri="{FF2B5EF4-FFF2-40B4-BE49-F238E27FC236}">
                  <a16:creationId xmlns:a16="http://schemas.microsoft.com/office/drawing/2014/main" id="{2FF1F814-B22D-FBF7-0836-A88570FF4377}"/>
                </a:ext>
              </a:extLst>
            </p:cNvPr>
            <p:cNvSpPr>
              <a:spLocks noChangeArrowheads="1"/>
            </p:cNvSpPr>
            <p:nvPr/>
          </p:nvSpPr>
          <p:spPr bwMode="auto">
            <a:xfrm rot="-5400000">
              <a:off x="2672" y="2248"/>
              <a:ext cx="352" cy="26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80 w 21600"/>
                <a:gd name="T13" fmla="*/ 4500 h 21600"/>
                <a:gd name="T14" fmla="*/ 1712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1"/>
            </a:solidFill>
            <a:ln w="28575" algn="ctr">
              <a:solidFill>
                <a:schemeClr val="tx1"/>
              </a:solidFill>
              <a:miter lim="800000"/>
              <a:headEnd/>
              <a:tailEnd/>
            </a:ln>
          </p:spPr>
          <p:txBody>
            <a:bodyPr wrap="none" anchor="ctr">
              <a:spAutoFit/>
            </a:bodyPr>
            <a:lstStyle/>
            <a:p>
              <a:endParaRPr lang="en-US" dirty="0"/>
            </a:p>
          </p:txBody>
        </p:sp>
        <p:sp>
          <p:nvSpPr>
            <p:cNvPr id="7" name="Line 33">
              <a:extLst>
                <a:ext uri="{FF2B5EF4-FFF2-40B4-BE49-F238E27FC236}">
                  <a16:creationId xmlns:a16="http://schemas.microsoft.com/office/drawing/2014/main" id="{39459B8F-9CAB-2151-BC8D-AF8B620E1B80}"/>
                </a:ext>
              </a:extLst>
            </p:cNvPr>
            <p:cNvSpPr>
              <a:spLocks noChangeShapeType="1"/>
            </p:cNvSpPr>
            <p:nvPr/>
          </p:nvSpPr>
          <p:spPr bwMode="auto">
            <a:xfrm>
              <a:off x="2424" y="2264"/>
              <a:ext cx="296" cy="0"/>
            </a:xfrm>
            <a:prstGeom prst="line">
              <a:avLst/>
            </a:prstGeom>
            <a:noFill/>
            <a:ln w="28575">
              <a:solidFill>
                <a:schemeClr val="tx1"/>
              </a:solidFill>
              <a:round/>
              <a:headEnd/>
              <a:tailEnd/>
            </a:ln>
          </p:spPr>
          <p:txBody>
            <a:bodyPr wrap="none">
              <a:spAutoFit/>
            </a:bodyPr>
            <a:lstStyle/>
            <a:p>
              <a:endParaRPr lang="en-US" dirty="0"/>
            </a:p>
          </p:txBody>
        </p:sp>
        <p:sp>
          <p:nvSpPr>
            <p:cNvPr id="8" name="Line 34">
              <a:extLst>
                <a:ext uri="{FF2B5EF4-FFF2-40B4-BE49-F238E27FC236}">
                  <a16:creationId xmlns:a16="http://schemas.microsoft.com/office/drawing/2014/main" id="{50D90E69-8287-24AA-E6EB-8426FE35BE1C}"/>
                </a:ext>
              </a:extLst>
            </p:cNvPr>
            <p:cNvSpPr>
              <a:spLocks noChangeShapeType="1"/>
            </p:cNvSpPr>
            <p:nvPr/>
          </p:nvSpPr>
          <p:spPr bwMode="auto">
            <a:xfrm>
              <a:off x="2432" y="2520"/>
              <a:ext cx="296" cy="0"/>
            </a:xfrm>
            <a:prstGeom prst="line">
              <a:avLst/>
            </a:prstGeom>
            <a:noFill/>
            <a:ln w="28575">
              <a:solidFill>
                <a:schemeClr val="tx1"/>
              </a:solidFill>
              <a:round/>
              <a:headEnd/>
              <a:tailEnd/>
            </a:ln>
          </p:spPr>
          <p:txBody>
            <a:bodyPr wrap="none">
              <a:spAutoFit/>
            </a:bodyPr>
            <a:lstStyle/>
            <a:p>
              <a:endParaRPr lang="en-US" dirty="0"/>
            </a:p>
          </p:txBody>
        </p:sp>
        <p:sp>
          <p:nvSpPr>
            <p:cNvPr id="9" name="Line 35">
              <a:extLst>
                <a:ext uri="{FF2B5EF4-FFF2-40B4-BE49-F238E27FC236}">
                  <a16:creationId xmlns:a16="http://schemas.microsoft.com/office/drawing/2014/main" id="{5CC458BD-5D83-8800-F08A-57793483BB05}"/>
                </a:ext>
              </a:extLst>
            </p:cNvPr>
            <p:cNvSpPr>
              <a:spLocks noChangeShapeType="1"/>
            </p:cNvSpPr>
            <p:nvPr/>
          </p:nvSpPr>
          <p:spPr bwMode="auto">
            <a:xfrm>
              <a:off x="2992" y="2376"/>
              <a:ext cx="296" cy="0"/>
            </a:xfrm>
            <a:prstGeom prst="line">
              <a:avLst/>
            </a:prstGeom>
            <a:noFill/>
            <a:ln w="28575">
              <a:solidFill>
                <a:schemeClr val="tx1"/>
              </a:solidFill>
              <a:round/>
              <a:headEnd/>
              <a:tailEnd/>
            </a:ln>
          </p:spPr>
          <p:txBody>
            <a:bodyPr wrap="none">
              <a:spAutoFit/>
            </a:bodyPr>
            <a:lstStyle/>
            <a:p>
              <a:endParaRPr lang="en-US" dirty="0"/>
            </a:p>
          </p:txBody>
        </p:sp>
        <p:sp>
          <p:nvSpPr>
            <p:cNvPr id="10" name="Text Box 36">
              <a:extLst>
                <a:ext uri="{FF2B5EF4-FFF2-40B4-BE49-F238E27FC236}">
                  <a16:creationId xmlns:a16="http://schemas.microsoft.com/office/drawing/2014/main" id="{E1064507-5CFA-EAB8-FA27-EB8113266EC1}"/>
                </a:ext>
              </a:extLst>
            </p:cNvPr>
            <p:cNvSpPr txBox="1">
              <a:spLocks noChangeArrowheads="1"/>
            </p:cNvSpPr>
            <p:nvPr/>
          </p:nvSpPr>
          <p:spPr bwMode="auto">
            <a:xfrm>
              <a:off x="2494" y="2657"/>
              <a:ext cx="779" cy="24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chemeClr val="accent3"/>
                  </a:solidFill>
                  <a:latin typeface="Arial" pitchFamily="34" charset="0"/>
                  <a:cs typeface="Courier New" pitchFamily="49" charset="0"/>
                </a:rPr>
                <a:t>flipflop</a:t>
              </a:r>
            </a:p>
          </p:txBody>
        </p:sp>
        <p:sp>
          <p:nvSpPr>
            <p:cNvPr id="11" name="Freeform 41">
              <a:extLst>
                <a:ext uri="{FF2B5EF4-FFF2-40B4-BE49-F238E27FC236}">
                  <a16:creationId xmlns:a16="http://schemas.microsoft.com/office/drawing/2014/main" id="{9330B6FE-0479-6DFA-5478-38CBAA3C0A39}"/>
                </a:ext>
              </a:extLst>
            </p:cNvPr>
            <p:cNvSpPr>
              <a:spLocks/>
            </p:cNvSpPr>
            <p:nvPr/>
          </p:nvSpPr>
          <p:spPr bwMode="auto">
            <a:xfrm>
              <a:off x="1664" y="2200"/>
              <a:ext cx="608" cy="208"/>
            </a:xfrm>
            <a:custGeom>
              <a:avLst/>
              <a:gdLst>
                <a:gd name="T0" fmla="*/ 0 w 608"/>
                <a:gd name="T1" fmla="*/ 208 h 208"/>
                <a:gd name="T2" fmla="*/ 200 w 608"/>
                <a:gd name="T3" fmla="*/ 208 h 208"/>
                <a:gd name="T4" fmla="*/ 200 w 608"/>
                <a:gd name="T5" fmla="*/ 0 h 208"/>
                <a:gd name="T6" fmla="*/ 424 w 608"/>
                <a:gd name="T7" fmla="*/ 0 h 208"/>
                <a:gd name="T8" fmla="*/ 424 w 608"/>
                <a:gd name="T9" fmla="*/ 192 h 208"/>
                <a:gd name="T10" fmla="*/ 608 w 608"/>
                <a:gd name="T11" fmla="*/ 192 h 208"/>
                <a:gd name="T12" fmla="*/ 0 60000 65536"/>
                <a:gd name="T13" fmla="*/ 0 60000 65536"/>
                <a:gd name="T14" fmla="*/ 0 60000 65536"/>
                <a:gd name="T15" fmla="*/ 0 60000 65536"/>
                <a:gd name="T16" fmla="*/ 0 60000 65536"/>
                <a:gd name="T17" fmla="*/ 0 60000 65536"/>
                <a:gd name="T18" fmla="*/ 0 w 608"/>
                <a:gd name="T19" fmla="*/ 0 h 208"/>
                <a:gd name="T20" fmla="*/ 608 w 608"/>
                <a:gd name="T21" fmla="*/ 208 h 208"/>
              </a:gdLst>
              <a:ahLst/>
              <a:cxnLst>
                <a:cxn ang="T12">
                  <a:pos x="T0" y="T1"/>
                </a:cxn>
                <a:cxn ang="T13">
                  <a:pos x="T2" y="T3"/>
                </a:cxn>
                <a:cxn ang="T14">
                  <a:pos x="T4" y="T5"/>
                </a:cxn>
                <a:cxn ang="T15">
                  <a:pos x="T6" y="T7"/>
                </a:cxn>
                <a:cxn ang="T16">
                  <a:pos x="T8" y="T9"/>
                </a:cxn>
                <a:cxn ang="T17">
                  <a:pos x="T10" y="T11"/>
                </a:cxn>
              </a:cxnLst>
              <a:rect l="T18" t="T19" r="T20" b="T21"/>
              <a:pathLst>
                <a:path w="608" h="208">
                  <a:moveTo>
                    <a:pt x="0" y="208"/>
                  </a:moveTo>
                  <a:lnTo>
                    <a:pt x="200" y="208"/>
                  </a:lnTo>
                  <a:lnTo>
                    <a:pt x="200" y="0"/>
                  </a:lnTo>
                  <a:lnTo>
                    <a:pt x="424" y="0"/>
                  </a:lnTo>
                  <a:lnTo>
                    <a:pt x="424" y="192"/>
                  </a:lnTo>
                  <a:lnTo>
                    <a:pt x="608" y="192"/>
                  </a:lnTo>
                </a:path>
              </a:pathLst>
            </a:custGeom>
            <a:noFill/>
            <a:ln w="38100">
              <a:solidFill>
                <a:schemeClr val="accent2"/>
              </a:solidFill>
              <a:round/>
              <a:headEnd/>
              <a:tailEnd/>
            </a:ln>
          </p:spPr>
          <p:txBody>
            <a:bodyPr wrap="none">
              <a:spAutoFit/>
            </a:bodyPr>
            <a:lstStyle/>
            <a:p>
              <a:endParaRPr lang="en-US" dirty="0"/>
            </a:p>
          </p:txBody>
        </p:sp>
        <p:sp>
          <p:nvSpPr>
            <p:cNvPr id="12" name="Freeform 43">
              <a:extLst>
                <a:ext uri="{FF2B5EF4-FFF2-40B4-BE49-F238E27FC236}">
                  <a16:creationId xmlns:a16="http://schemas.microsoft.com/office/drawing/2014/main" id="{FC0D8098-AC6B-FB5F-1F15-517C4F437D7D}"/>
                </a:ext>
              </a:extLst>
            </p:cNvPr>
            <p:cNvSpPr>
              <a:spLocks/>
            </p:cNvSpPr>
            <p:nvPr/>
          </p:nvSpPr>
          <p:spPr bwMode="auto">
            <a:xfrm>
              <a:off x="3496" y="2176"/>
              <a:ext cx="608" cy="208"/>
            </a:xfrm>
            <a:custGeom>
              <a:avLst/>
              <a:gdLst>
                <a:gd name="T0" fmla="*/ 0 w 608"/>
                <a:gd name="T1" fmla="*/ 208 h 208"/>
                <a:gd name="T2" fmla="*/ 200 w 608"/>
                <a:gd name="T3" fmla="*/ 208 h 208"/>
                <a:gd name="T4" fmla="*/ 200 w 608"/>
                <a:gd name="T5" fmla="*/ 0 h 208"/>
                <a:gd name="T6" fmla="*/ 424 w 608"/>
                <a:gd name="T7" fmla="*/ 0 h 208"/>
                <a:gd name="T8" fmla="*/ 424 w 608"/>
                <a:gd name="T9" fmla="*/ 192 h 208"/>
                <a:gd name="T10" fmla="*/ 608 w 608"/>
                <a:gd name="T11" fmla="*/ 192 h 208"/>
                <a:gd name="T12" fmla="*/ 0 60000 65536"/>
                <a:gd name="T13" fmla="*/ 0 60000 65536"/>
                <a:gd name="T14" fmla="*/ 0 60000 65536"/>
                <a:gd name="T15" fmla="*/ 0 60000 65536"/>
                <a:gd name="T16" fmla="*/ 0 60000 65536"/>
                <a:gd name="T17" fmla="*/ 0 60000 65536"/>
                <a:gd name="T18" fmla="*/ 0 w 608"/>
                <a:gd name="T19" fmla="*/ 0 h 208"/>
                <a:gd name="T20" fmla="*/ 608 w 608"/>
                <a:gd name="T21" fmla="*/ 208 h 208"/>
              </a:gdLst>
              <a:ahLst/>
              <a:cxnLst>
                <a:cxn ang="T12">
                  <a:pos x="T0" y="T1"/>
                </a:cxn>
                <a:cxn ang="T13">
                  <a:pos x="T2" y="T3"/>
                </a:cxn>
                <a:cxn ang="T14">
                  <a:pos x="T4" y="T5"/>
                </a:cxn>
                <a:cxn ang="T15">
                  <a:pos x="T6" y="T7"/>
                </a:cxn>
                <a:cxn ang="T16">
                  <a:pos x="T8" y="T9"/>
                </a:cxn>
                <a:cxn ang="T17">
                  <a:pos x="T10" y="T11"/>
                </a:cxn>
              </a:cxnLst>
              <a:rect l="T18" t="T19" r="T20" b="T21"/>
              <a:pathLst>
                <a:path w="608" h="208">
                  <a:moveTo>
                    <a:pt x="0" y="208"/>
                  </a:moveTo>
                  <a:lnTo>
                    <a:pt x="200" y="208"/>
                  </a:lnTo>
                  <a:lnTo>
                    <a:pt x="200" y="0"/>
                  </a:lnTo>
                  <a:lnTo>
                    <a:pt x="424" y="0"/>
                  </a:lnTo>
                  <a:lnTo>
                    <a:pt x="424" y="192"/>
                  </a:lnTo>
                  <a:lnTo>
                    <a:pt x="608" y="192"/>
                  </a:lnTo>
                </a:path>
              </a:pathLst>
            </a:custGeom>
            <a:noFill/>
            <a:ln w="38100">
              <a:solidFill>
                <a:schemeClr val="accent2"/>
              </a:solidFill>
              <a:round/>
              <a:headEnd/>
              <a:tailEnd/>
            </a:ln>
          </p:spPr>
          <p:txBody>
            <a:bodyPr wrap="none">
              <a:spAutoFit/>
            </a:bodyPr>
            <a:lstStyle/>
            <a:p>
              <a:endParaRPr lang="en-US" dirty="0"/>
            </a:p>
          </p:txBody>
        </p:sp>
      </p:grpSp>
      <p:sp>
        <p:nvSpPr>
          <p:cNvPr id="13" name="Text Box 46">
            <a:extLst>
              <a:ext uri="{FF2B5EF4-FFF2-40B4-BE49-F238E27FC236}">
                <a16:creationId xmlns:a16="http://schemas.microsoft.com/office/drawing/2014/main" id="{4D02A8A8-91F2-BBA3-FFDF-DD1676928EC6}"/>
              </a:ext>
            </a:extLst>
          </p:cNvPr>
          <p:cNvSpPr txBox="1">
            <a:spLocks noChangeArrowheads="1"/>
          </p:cNvSpPr>
          <p:nvPr/>
        </p:nvSpPr>
        <p:spPr bwMode="auto">
          <a:xfrm>
            <a:off x="2362200" y="3848100"/>
            <a:ext cx="457200" cy="519113"/>
          </a:xfrm>
          <a:prstGeom prst="rect">
            <a:avLst/>
          </a:prstGeom>
          <a:noFill/>
          <a:ln w="38100">
            <a:noFill/>
            <a:miter lim="800000"/>
            <a:headEnd/>
            <a:tailEnd/>
          </a:ln>
        </p:spPr>
        <p:txBody>
          <a:bodyPr>
            <a:spAutoFit/>
          </a:bodyPr>
          <a:lstStyle/>
          <a:p>
            <a:pPr algn="r" eaLnBrk="0" hangingPunct="0">
              <a:spcBef>
                <a:spcPct val="50000"/>
              </a:spcBef>
            </a:pPr>
            <a:r>
              <a:rPr lang="en-US" sz="2800" dirty="0">
                <a:solidFill>
                  <a:schemeClr val="accent3"/>
                </a:solidFill>
                <a:latin typeface="Arial" pitchFamily="34" charset="0"/>
                <a:cs typeface="Courier New" pitchFamily="49" charset="0"/>
              </a:rPr>
              <a:t>0</a:t>
            </a:r>
          </a:p>
        </p:txBody>
      </p:sp>
      <p:sp>
        <p:nvSpPr>
          <p:cNvPr id="14" name="Text Box 47">
            <a:extLst>
              <a:ext uri="{FF2B5EF4-FFF2-40B4-BE49-F238E27FC236}">
                <a16:creationId xmlns:a16="http://schemas.microsoft.com/office/drawing/2014/main" id="{2148CD26-4576-5D22-8BB0-9D45CF942E9B}"/>
              </a:ext>
            </a:extLst>
          </p:cNvPr>
          <p:cNvSpPr txBox="1">
            <a:spLocks noChangeArrowheads="1"/>
          </p:cNvSpPr>
          <p:nvPr/>
        </p:nvSpPr>
        <p:spPr bwMode="auto">
          <a:xfrm>
            <a:off x="2819400" y="3848100"/>
            <a:ext cx="457200" cy="519113"/>
          </a:xfrm>
          <a:prstGeom prst="rect">
            <a:avLst/>
          </a:prstGeom>
          <a:noFill/>
          <a:ln w="38100">
            <a:noFill/>
            <a:miter lim="800000"/>
            <a:headEnd/>
            <a:tailEnd/>
          </a:ln>
        </p:spPr>
        <p:txBody>
          <a:bodyPr>
            <a:spAutoFit/>
          </a:bodyPr>
          <a:lstStyle/>
          <a:p>
            <a:pPr algn="r" eaLnBrk="0" hangingPunct="0">
              <a:spcBef>
                <a:spcPct val="50000"/>
              </a:spcBef>
            </a:pPr>
            <a:r>
              <a:rPr lang="en-US" sz="2800" dirty="0">
                <a:solidFill>
                  <a:schemeClr val="accent3"/>
                </a:solidFill>
                <a:latin typeface="Arial" pitchFamily="34" charset="0"/>
                <a:cs typeface="Courier New" pitchFamily="49" charset="0"/>
              </a:rPr>
              <a:t>1</a:t>
            </a:r>
          </a:p>
        </p:txBody>
      </p:sp>
      <p:sp>
        <p:nvSpPr>
          <p:cNvPr id="15" name="Text Box 48">
            <a:extLst>
              <a:ext uri="{FF2B5EF4-FFF2-40B4-BE49-F238E27FC236}">
                <a16:creationId xmlns:a16="http://schemas.microsoft.com/office/drawing/2014/main" id="{62E0C003-7F6D-09AC-300E-24BC793CB288}"/>
              </a:ext>
            </a:extLst>
          </p:cNvPr>
          <p:cNvSpPr txBox="1">
            <a:spLocks noChangeArrowheads="1"/>
          </p:cNvSpPr>
          <p:nvPr/>
        </p:nvSpPr>
        <p:spPr bwMode="auto">
          <a:xfrm>
            <a:off x="3276600" y="3848100"/>
            <a:ext cx="457200" cy="519113"/>
          </a:xfrm>
          <a:prstGeom prst="rect">
            <a:avLst/>
          </a:prstGeom>
          <a:noFill/>
          <a:ln w="38100">
            <a:noFill/>
            <a:miter lim="800000"/>
            <a:headEnd/>
            <a:tailEnd/>
          </a:ln>
        </p:spPr>
        <p:txBody>
          <a:bodyPr>
            <a:spAutoFit/>
          </a:bodyPr>
          <a:lstStyle/>
          <a:p>
            <a:pPr algn="r" eaLnBrk="0" hangingPunct="0">
              <a:spcBef>
                <a:spcPct val="50000"/>
              </a:spcBef>
            </a:pPr>
            <a:r>
              <a:rPr lang="en-US" sz="2800" dirty="0">
                <a:solidFill>
                  <a:schemeClr val="accent3"/>
                </a:solidFill>
                <a:latin typeface="Arial" pitchFamily="34" charset="0"/>
                <a:cs typeface="Courier New" pitchFamily="49" charset="0"/>
              </a:rPr>
              <a:t>0</a:t>
            </a:r>
          </a:p>
        </p:txBody>
      </p:sp>
      <p:sp>
        <p:nvSpPr>
          <p:cNvPr id="16" name="Text Box 49">
            <a:extLst>
              <a:ext uri="{FF2B5EF4-FFF2-40B4-BE49-F238E27FC236}">
                <a16:creationId xmlns:a16="http://schemas.microsoft.com/office/drawing/2014/main" id="{B6F1511C-3F8B-D13F-BE72-FEE9AFA0CE9F}"/>
              </a:ext>
            </a:extLst>
          </p:cNvPr>
          <p:cNvSpPr txBox="1">
            <a:spLocks noChangeArrowheads="1"/>
          </p:cNvSpPr>
          <p:nvPr/>
        </p:nvSpPr>
        <p:spPr bwMode="auto">
          <a:xfrm>
            <a:off x="5334000" y="3860800"/>
            <a:ext cx="457200" cy="519113"/>
          </a:xfrm>
          <a:prstGeom prst="rect">
            <a:avLst/>
          </a:prstGeom>
          <a:noFill/>
          <a:ln w="38100">
            <a:noFill/>
            <a:miter lim="800000"/>
            <a:headEnd/>
            <a:tailEnd/>
          </a:ln>
        </p:spPr>
        <p:txBody>
          <a:bodyPr>
            <a:spAutoFit/>
          </a:bodyPr>
          <a:lstStyle/>
          <a:p>
            <a:pPr algn="r" eaLnBrk="0" hangingPunct="0">
              <a:spcBef>
                <a:spcPct val="50000"/>
              </a:spcBef>
            </a:pPr>
            <a:r>
              <a:rPr lang="en-US" sz="2800" dirty="0">
                <a:solidFill>
                  <a:schemeClr val="accent3"/>
                </a:solidFill>
                <a:latin typeface="Arial" pitchFamily="34" charset="0"/>
                <a:cs typeface="Courier New" pitchFamily="49" charset="0"/>
              </a:rPr>
              <a:t>0</a:t>
            </a:r>
          </a:p>
        </p:txBody>
      </p:sp>
      <p:sp>
        <p:nvSpPr>
          <p:cNvPr id="17" name="Text Box 50">
            <a:extLst>
              <a:ext uri="{FF2B5EF4-FFF2-40B4-BE49-F238E27FC236}">
                <a16:creationId xmlns:a16="http://schemas.microsoft.com/office/drawing/2014/main" id="{D2AF9465-16F1-21C5-9FE2-3EF8BE7A4340}"/>
              </a:ext>
            </a:extLst>
          </p:cNvPr>
          <p:cNvSpPr txBox="1">
            <a:spLocks noChangeArrowheads="1"/>
          </p:cNvSpPr>
          <p:nvPr/>
        </p:nvSpPr>
        <p:spPr bwMode="auto">
          <a:xfrm>
            <a:off x="5791200" y="3860800"/>
            <a:ext cx="457200" cy="519113"/>
          </a:xfrm>
          <a:prstGeom prst="rect">
            <a:avLst/>
          </a:prstGeom>
          <a:noFill/>
          <a:ln w="38100">
            <a:noFill/>
            <a:miter lim="800000"/>
            <a:headEnd/>
            <a:tailEnd/>
          </a:ln>
        </p:spPr>
        <p:txBody>
          <a:bodyPr>
            <a:spAutoFit/>
          </a:bodyPr>
          <a:lstStyle/>
          <a:p>
            <a:pPr algn="r" eaLnBrk="0" hangingPunct="0">
              <a:spcBef>
                <a:spcPct val="50000"/>
              </a:spcBef>
            </a:pPr>
            <a:r>
              <a:rPr lang="en-US" sz="2800" dirty="0">
                <a:solidFill>
                  <a:schemeClr val="accent3"/>
                </a:solidFill>
                <a:latin typeface="Arial" pitchFamily="34" charset="0"/>
                <a:cs typeface="Courier New" pitchFamily="49" charset="0"/>
              </a:rPr>
              <a:t>1</a:t>
            </a:r>
          </a:p>
        </p:txBody>
      </p:sp>
      <p:sp>
        <p:nvSpPr>
          <p:cNvPr id="18" name="Text Box 51">
            <a:extLst>
              <a:ext uri="{FF2B5EF4-FFF2-40B4-BE49-F238E27FC236}">
                <a16:creationId xmlns:a16="http://schemas.microsoft.com/office/drawing/2014/main" id="{B3213C01-794C-3CF0-19F5-37CD5EE5832A}"/>
              </a:ext>
            </a:extLst>
          </p:cNvPr>
          <p:cNvSpPr txBox="1">
            <a:spLocks noChangeArrowheads="1"/>
          </p:cNvSpPr>
          <p:nvPr/>
        </p:nvSpPr>
        <p:spPr bwMode="auto">
          <a:xfrm>
            <a:off x="6248400" y="3860800"/>
            <a:ext cx="457200" cy="519113"/>
          </a:xfrm>
          <a:prstGeom prst="rect">
            <a:avLst/>
          </a:prstGeom>
          <a:noFill/>
          <a:ln w="38100">
            <a:noFill/>
            <a:miter lim="800000"/>
            <a:headEnd/>
            <a:tailEnd/>
          </a:ln>
        </p:spPr>
        <p:txBody>
          <a:bodyPr>
            <a:spAutoFit/>
          </a:bodyPr>
          <a:lstStyle/>
          <a:p>
            <a:pPr algn="r" eaLnBrk="0" hangingPunct="0">
              <a:spcBef>
                <a:spcPct val="50000"/>
              </a:spcBef>
            </a:pPr>
            <a:r>
              <a:rPr lang="en-US" sz="2800" dirty="0">
                <a:solidFill>
                  <a:schemeClr val="accent3"/>
                </a:solidFill>
                <a:latin typeface="Arial" pitchFamily="34" charset="0"/>
                <a:cs typeface="Courier New" pitchFamily="49" charset="0"/>
              </a:rPr>
              <a:t>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2E0F6F1B-37AB-45E2-8B84-C619DE4E2716}" type="slidenum">
              <a:rPr lang="x-none" sz="1400">
                <a:latin typeface="Arial" pitchFamily="34" charset="0"/>
                <a:cs typeface="Arial" charset="0"/>
              </a:rPr>
              <a:pPr algn="r" eaLnBrk="0" hangingPunct="0"/>
              <a:t>30</a:t>
            </a:fld>
            <a:endParaRPr lang="en-US" sz="1400" dirty="0">
              <a:latin typeface="Arial" pitchFamily="34" charset="0"/>
              <a:cs typeface="Arial" charset="0"/>
            </a:endParaRPr>
          </a:p>
        </p:txBody>
      </p:sp>
      <p:sp>
        <p:nvSpPr>
          <p:cNvPr id="35844" name="Rectangle 2"/>
          <p:cNvSpPr>
            <a:spLocks noGrp="1" noChangeArrowheads="1"/>
          </p:cNvSpPr>
          <p:nvPr>
            <p:ph type="title" idx="4294967295"/>
          </p:nvPr>
        </p:nvSpPr>
        <p:spPr/>
        <p:txBody>
          <a:bodyPr/>
          <a:lstStyle/>
          <a:p>
            <a:pPr eaLnBrk="1" hangingPunct="1"/>
            <a:r>
              <a:rPr lang="en-US" dirty="0">
                <a:cs typeface="Arial" charset="0"/>
              </a:rPr>
              <a:t>Results</a:t>
            </a:r>
          </a:p>
        </p:txBody>
      </p:sp>
      <p:sp>
        <p:nvSpPr>
          <p:cNvPr id="10" name="Footer Placeholder 9"/>
          <p:cNvSpPr>
            <a:spLocks noGrp="1"/>
          </p:cNvSpPr>
          <p:nvPr>
            <p:ph type="ftr" sz="quarter" idx="10"/>
          </p:nvPr>
        </p:nvSpPr>
        <p:spPr/>
        <p:txBody>
          <a:bodyPr/>
          <a:lstStyle/>
          <a:p>
            <a:pPr>
              <a:defRPr/>
            </a:pPr>
            <a:r>
              <a:rPr lang="en-US" dirty="0"/>
              <a:t>Art of Multiprocessor Programming</a:t>
            </a:r>
          </a:p>
        </p:txBody>
      </p:sp>
      <p:sp>
        <p:nvSpPr>
          <p:cNvPr id="2" name="TextBox 1">
            <a:extLst>
              <a:ext uri="{FF2B5EF4-FFF2-40B4-BE49-F238E27FC236}">
                <a16:creationId xmlns:a16="http://schemas.microsoft.com/office/drawing/2014/main" id="{9B713839-8B1D-0BC9-2456-FFF77AA632EA}"/>
              </a:ext>
            </a:extLst>
          </p:cNvPr>
          <p:cNvSpPr txBox="1"/>
          <p:nvPr/>
        </p:nvSpPr>
        <p:spPr bwMode="auto">
          <a:xfrm>
            <a:off x="1265300" y="1536272"/>
            <a:ext cx="5831542"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From SRSW safe Boolean register</a:t>
            </a:r>
            <a:endParaRPr lang="en-US" sz="280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80105A13-92A0-D5A7-CE09-A5C41F826D97}"/>
              </a:ext>
            </a:extLst>
          </p:cNvPr>
          <p:cNvSpPr txBox="1"/>
          <p:nvPr/>
        </p:nvSpPr>
        <p:spPr bwMode="auto">
          <a:xfrm>
            <a:off x="1265300" y="3168436"/>
            <a:ext cx="307488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+Mutual exclusion</a:t>
            </a:r>
            <a:endParaRPr lang="en-US" sz="280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271B6D42-21CE-0018-F766-48D281F74935}"/>
              </a:ext>
            </a:extLst>
          </p:cNvPr>
          <p:cNvSpPr txBox="1"/>
          <p:nvPr/>
        </p:nvSpPr>
        <p:spPr bwMode="auto">
          <a:xfrm>
            <a:off x="1265300" y="2352354"/>
            <a:ext cx="3611500"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All the other registers</a:t>
            </a:r>
            <a:endParaRPr lang="en-US" sz="2800" dirty="0">
              <a:solidFill>
                <a:srgbClr val="FFFF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09D33DAF-949F-8053-1491-113F5536453D}"/>
              </a:ext>
            </a:extLst>
          </p:cNvPr>
          <p:cNvSpPr txBox="1"/>
          <p:nvPr/>
        </p:nvSpPr>
        <p:spPr bwMode="auto">
          <a:xfrm>
            <a:off x="1265300" y="3984518"/>
            <a:ext cx="3182281"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But not everything!</a:t>
            </a:r>
          </a:p>
        </p:txBody>
      </p:sp>
      <p:sp>
        <p:nvSpPr>
          <p:cNvPr id="6" name="TextBox 5">
            <a:extLst>
              <a:ext uri="{FF2B5EF4-FFF2-40B4-BE49-F238E27FC236}">
                <a16:creationId xmlns:a16="http://schemas.microsoft.com/office/drawing/2014/main" id="{386F9B63-A23C-72F4-E544-A8B28857AEA8}"/>
              </a:ext>
            </a:extLst>
          </p:cNvPr>
          <p:cNvSpPr txBox="1"/>
          <p:nvPr/>
        </p:nvSpPr>
        <p:spPr bwMode="auto">
          <a:xfrm>
            <a:off x="1265300" y="4800600"/>
            <a:ext cx="356540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Consensus hierarchy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FF134D91-EEFA-46CD-89C9-49642F82CA1D}" type="slidenum">
              <a:rPr lang="x-none" sz="1400">
                <a:latin typeface="Arial" pitchFamily="34" charset="0"/>
                <a:cs typeface="Arial" charset="0"/>
              </a:rPr>
              <a:pPr algn="r" eaLnBrk="0" hangingPunct="0"/>
              <a:t>31</a:t>
            </a:fld>
            <a:endParaRPr lang="en-US" sz="1400" dirty="0">
              <a:latin typeface="Arial" pitchFamily="34" charset="0"/>
              <a:cs typeface="Arial" charset="0"/>
            </a:endParaRPr>
          </a:p>
        </p:txBody>
      </p:sp>
      <p:sp>
        <p:nvSpPr>
          <p:cNvPr id="36868" name="Rectangle 2"/>
          <p:cNvSpPr>
            <a:spLocks noGrp="1" noChangeArrowheads="1"/>
          </p:cNvSpPr>
          <p:nvPr>
            <p:ph type="title" idx="4294967295"/>
          </p:nvPr>
        </p:nvSpPr>
        <p:spPr/>
        <p:txBody>
          <a:bodyPr/>
          <a:lstStyle/>
          <a:p>
            <a:pPr eaLnBrk="1" hangingPunct="1"/>
            <a:r>
              <a:rPr lang="en-US" dirty="0">
                <a:cs typeface="Arial" charset="0"/>
              </a:rPr>
              <a:t>Locking within Registers</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
        <p:nvSpPr>
          <p:cNvPr id="2" name="TextBox 1">
            <a:extLst>
              <a:ext uri="{FF2B5EF4-FFF2-40B4-BE49-F238E27FC236}">
                <a16:creationId xmlns:a16="http://schemas.microsoft.com/office/drawing/2014/main" id="{FDC5E68C-922B-C537-71DC-E55D10635429}"/>
              </a:ext>
            </a:extLst>
          </p:cNvPr>
          <p:cNvSpPr txBox="1"/>
          <p:nvPr/>
        </p:nvSpPr>
        <p:spPr bwMode="auto">
          <a:xfrm>
            <a:off x="1143000" y="1600200"/>
            <a:ext cx="5831542" cy="954107"/>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Not interesting to rely on mutual exclusion in register constructions</a:t>
            </a:r>
            <a:endParaRPr lang="en-US" sz="280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C0FFB38F-D245-A5C1-D117-7895E9C47EC3}"/>
              </a:ext>
            </a:extLst>
          </p:cNvPr>
          <p:cNvSpPr txBox="1"/>
          <p:nvPr/>
        </p:nvSpPr>
        <p:spPr bwMode="auto">
          <a:xfrm>
            <a:off x="1143000" y="4674047"/>
            <a:ext cx="6259208"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It’s circular to use mutual exclusion to implement itself!</a:t>
            </a:r>
            <a:endParaRPr lang="en-US" sz="280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3CE9545A-41A4-63B0-45D0-EF2407F642E4}"/>
              </a:ext>
            </a:extLst>
          </p:cNvPr>
          <p:cNvSpPr txBox="1"/>
          <p:nvPr/>
        </p:nvSpPr>
        <p:spPr bwMode="auto">
          <a:xfrm>
            <a:off x="1143000" y="3137123"/>
            <a:ext cx="6115437" cy="954107"/>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We want registers to implement mutual exclusion!</a:t>
            </a:r>
            <a:endParaRPr lang="en-US" sz="2800"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2480FCF8-7C57-4E99-B105-A9F8A3AD7863}" type="slidenum">
              <a:rPr lang="x-none" sz="1400">
                <a:latin typeface="Arial" pitchFamily="34" charset="0"/>
                <a:cs typeface="Arial" charset="0"/>
              </a:rPr>
              <a:pPr algn="r" eaLnBrk="0" hangingPunct="0"/>
              <a:t>32</a:t>
            </a:fld>
            <a:endParaRPr lang="en-US" sz="1400" dirty="0">
              <a:latin typeface="Arial" pitchFamily="34" charset="0"/>
              <a:cs typeface="Arial" charset="0"/>
            </a:endParaRPr>
          </a:p>
        </p:txBody>
      </p:sp>
      <p:sp>
        <p:nvSpPr>
          <p:cNvPr id="37892" name="Rectangle 2"/>
          <p:cNvSpPr>
            <a:spLocks noGrp="1" noChangeArrowheads="1"/>
          </p:cNvSpPr>
          <p:nvPr>
            <p:ph type="title" idx="4294967295"/>
          </p:nvPr>
        </p:nvSpPr>
        <p:spPr/>
        <p:txBody>
          <a:bodyPr/>
          <a:lstStyle/>
          <a:p>
            <a:pPr eaLnBrk="1" hangingPunct="1"/>
            <a:r>
              <a:rPr lang="en-US" dirty="0">
                <a:cs typeface="Arial" charset="0"/>
              </a:rPr>
              <a:t>Definition</a:t>
            </a:r>
          </a:p>
        </p:txBody>
      </p:sp>
      <p:sp>
        <p:nvSpPr>
          <p:cNvPr id="437251" name="Rectangle 3"/>
          <p:cNvSpPr>
            <a:spLocks noGrp="1" noChangeArrowheads="1"/>
          </p:cNvSpPr>
          <p:nvPr>
            <p:ph type="body" idx="4294967295"/>
          </p:nvPr>
        </p:nvSpPr>
        <p:spPr>
          <a:xfrm>
            <a:off x="457200" y="1600200"/>
            <a:ext cx="7543800" cy="1844675"/>
          </a:xfrm>
          <a:solidFill>
            <a:schemeClr val="tx1"/>
          </a:solidFill>
          <a:ln w="76200">
            <a:solidFill>
              <a:srgbClr val="0066FF"/>
            </a:solidFill>
          </a:ln>
          <a:effectLst/>
        </p:spPr>
        <p:txBody>
          <a:bodyPr/>
          <a:lstStyle/>
          <a:p>
            <a:pPr eaLnBrk="1" hangingPunct="1">
              <a:buFontTx/>
              <a:buNone/>
              <a:defRPr/>
            </a:pPr>
            <a:r>
              <a:rPr lang="en-US" dirty="0">
                <a:sym typeface="Wingdings" pitchFamily="2" charset="2"/>
              </a:rPr>
              <a:t>An object implementation is </a:t>
            </a:r>
            <a:r>
              <a:rPr lang="en-US" i="1" dirty="0">
                <a:solidFill>
                  <a:schemeClr val="bg1"/>
                </a:solidFill>
                <a:sym typeface="Wingdings" pitchFamily="2" charset="2"/>
              </a:rPr>
              <a:t>wait-free</a:t>
            </a:r>
            <a:r>
              <a:rPr lang="en-US" dirty="0">
                <a:sym typeface="Wingdings" pitchFamily="2" charset="2"/>
              </a:rPr>
              <a:t> if every method call completes in a finite number of steps </a:t>
            </a:r>
          </a:p>
        </p:txBody>
      </p:sp>
      <p:sp>
        <p:nvSpPr>
          <p:cNvPr id="37894" name="Rectangle 4"/>
          <p:cNvSpPr>
            <a:spLocks noChangeArrowheads="1"/>
          </p:cNvSpPr>
          <p:nvPr/>
        </p:nvSpPr>
        <p:spPr bwMode="auto">
          <a:xfrm>
            <a:off x="457200" y="3809148"/>
            <a:ext cx="7010400" cy="1844675"/>
          </a:xfrm>
          <a:prstGeom prst="rect">
            <a:avLst/>
          </a:prstGeom>
          <a:solidFill>
            <a:schemeClr val="tx1"/>
          </a:solidFill>
          <a:ln w="76200">
            <a:solidFill>
              <a:srgbClr val="00FFFF"/>
            </a:solidFill>
            <a:miter lim="800000"/>
            <a:headEnd/>
            <a:tailEnd/>
          </a:ln>
        </p:spPr>
        <p:txBody>
          <a:bodyPr/>
          <a:lstStyle/>
          <a:p>
            <a:pPr marL="342900" indent="-342900" eaLnBrk="0" hangingPunct="0">
              <a:spcBef>
                <a:spcPct val="20000"/>
              </a:spcBef>
            </a:pPr>
            <a:r>
              <a:rPr lang="en-US" sz="3200" dirty="0">
                <a:solidFill>
                  <a:srgbClr val="FFFF00"/>
                </a:solidFill>
                <a:latin typeface="Arial" pitchFamily="34" charset="0"/>
                <a:cs typeface="Courier New" pitchFamily="49" charset="0"/>
                <a:sym typeface="Wingdings" pitchFamily="2" charset="2"/>
              </a:rPr>
              <a:t>No mutual exclusion</a:t>
            </a:r>
          </a:p>
          <a:p>
            <a:pPr marL="742950" lvl="1" indent="-285750" eaLnBrk="0" hangingPunct="0">
              <a:spcBef>
                <a:spcPct val="20000"/>
              </a:spcBef>
              <a:buFontTx/>
              <a:buChar char="–"/>
            </a:pPr>
            <a:r>
              <a:rPr lang="en-US" sz="2800" dirty="0">
                <a:solidFill>
                  <a:srgbClr val="FFFF00"/>
                </a:solidFill>
                <a:latin typeface="Arial" pitchFamily="34" charset="0"/>
                <a:cs typeface="Courier New" pitchFamily="49" charset="0"/>
                <a:sym typeface="Wingdings" pitchFamily="2" charset="2"/>
              </a:rPr>
              <a:t>Thread could halt in critical section</a:t>
            </a:r>
          </a:p>
          <a:p>
            <a:pPr marL="742950" lvl="1" indent="-285750" eaLnBrk="0" hangingPunct="0">
              <a:spcBef>
                <a:spcPct val="20000"/>
              </a:spcBef>
              <a:buFontTx/>
              <a:buChar char="–"/>
            </a:pPr>
            <a:r>
              <a:rPr lang="en-US" sz="2800" dirty="0">
                <a:solidFill>
                  <a:srgbClr val="FFFF00"/>
                </a:solidFill>
                <a:latin typeface="Arial" pitchFamily="34" charset="0"/>
                <a:cs typeface="Courier New" pitchFamily="49" charset="0"/>
                <a:sym typeface="Wingdings" pitchFamily="2" charset="2"/>
              </a:rPr>
              <a:t>Build mutual exclusion from registers</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7894"/>
                                        </p:tgtEl>
                                        <p:attrNameLst>
                                          <p:attrName>style.visibility</p:attrName>
                                        </p:attrNameLst>
                                      </p:cBhvr>
                                      <p:to>
                                        <p:strVal val="visible"/>
                                      </p:to>
                                    </p:set>
                                    <p:animEffect transition="in" filter="blinds(horizontal)">
                                      <p:cBhvr>
                                        <p:cTn id="7" dur="500"/>
                                        <p:tgtEl>
                                          <p:spTgt spid="37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Explosion 1 41"/>
          <p:cNvSpPr/>
          <p:nvPr/>
        </p:nvSpPr>
        <p:spPr bwMode="auto">
          <a:xfrm>
            <a:off x="6441440" y="1757680"/>
            <a:ext cx="1320800" cy="1469469"/>
          </a:xfrm>
          <a:prstGeom prst="irregularSeal1">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0000FF"/>
              </a:solidFill>
              <a:effectLst/>
              <a:latin typeface="Arial" panose="020B0604020202020204" pitchFamily="34" charset="0"/>
            </a:endParaRPr>
          </a:p>
        </p:txBody>
      </p:sp>
      <p:sp>
        <p:nvSpPr>
          <p:cNvPr id="6146" name="Footer Placeholder 2"/>
          <p:cNvSpPr>
            <a:spLocks noGrp="1"/>
          </p:cNvSpPr>
          <p:nvPr>
            <p:ph type="ftr" sz="quarter" idx="4294967295"/>
          </p:nvPr>
        </p:nvSpPr>
        <p:spPr bwMode="auto">
          <a:xfrm>
            <a:off x="3124200" y="6248400"/>
            <a:ext cx="2895600" cy="457200"/>
          </a:xfrm>
          <a:prstGeom prst="rect">
            <a:avLst/>
          </a:prstGeom>
          <a:noFill/>
          <a:ln>
            <a:miter lim="800000"/>
            <a:headEnd/>
            <a:tailEnd/>
          </a:ln>
        </p:spPr>
        <p:txBody>
          <a:bodyPr/>
          <a:lstStyle/>
          <a:p>
            <a:r>
              <a:rPr lang="en-US" sz="1400" dirty="0">
                <a:solidFill>
                  <a:schemeClr val="tx1"/>
                </a:solidFill>
                <a:latin typeface="Arial" pitchFamily="34" charset="0"/>
                <a:cs typeface="Arial" pitchFamily="34" charset="0"/>
              </a:rPr>
              <a:t>Art of Multiprocessor Programming</a:t>
            </a:r>
          </a:p>
        </p:txBody>
      </p:sp>
      <p:sp>
        <p:nvSpPr>
          <p:cNvPr id="6147" name="Slide Number Placeholder 3"/>
          <p:cNvSpPr>
            <a:spLocks noGrp="1"/>
          </p:cNvSpPr>
          <p:nvPr>
            <p:ph type="sldNum" sz="quarter" idx="10"/>
          </p:nvPr>
        </p:nvSpPr>
        <p:spPr>
          <a:noFill/>
        </p:spPr>
        <p:txBody>
          <a:bodyPr/>
          <a:lstStyle/>
          <a:p>
            <a:fld id="{D83D3ADB-4CC9-44D9-9D8A-E67CCF4426BE}" type="slidenum">
              <a:rPr lang="x-none" smtClean="0">
                <a:latin typeface="Arial" pitchFamily="34" charset="0"/>
                <a:cs typeface="Arial" pitchFamily="34" charset="0"/>
              </a:rPr>
              <a:pPr/>
              <a:t>33</a:t>
            </a:fld>
            <a:endParaRPr lang="en-US" dirty="0">
              <a:latin typeface="Arial" pitchFamily="34" charset="0"/>
              <a:cs typeface="Arial" pitchFamily="34" charset="0"/>
            </a:endParaRPr>
          </a:p>
        </p:txBody>
      </p:sp>
      <p:sp>
        <p:nvSpPr>
          <p:cNvPr id="6148" name="Rectangle 2"/>
          <p:cNvSpPr>
            <a:spLocks noGrp="1" noChangeArrowheads="1"/>
          </p:cNvSpPr>
          <p:nvPr>
            <p:ph type="title"/>
          </p:nvPr>
        </p:nvSpPr>
        <p:spPr>
          <a:xfrm>
            <a:off x="685800" y="809625"/>
            <a:ext cx="7772400" cy="1143000"/>
          </a:xfrm>
        </p:spPr>
        <p:txBody>
          <a:bodyPr/>
          <a:lstStyle/>
          <a:p>
            <a:r>
              <a:rPr lang="en-US" dirty="0">
                <a:cs typeface="Arial" charset="0"/>
              </a:rPr>
              <a:t>From Safe SRSW Boolean to Atomic Snapshots</a:t>
            </a:r>
            <a:endParaRPr lang="en-US" dirty="0"/>
          </a:p>
        </p:txBody>
      </p:sp>
      <p:sp>
        <p:nvSpPr>
          <p:cNvPr id="6149" name="Line 3"/>
          <p:cNvSpPr>
            <a:spLocks noChangeShapeType="1"/>
          </p:cNvSpPr>
          <p:nvPr/>
        </p:nvSpPr>
        <p:spPr bwMode="auto">
          <a:xfrm>
            <a:off x="3825875" y="2638425"/>
            <a:ext cx="0" cy="2286000"/>
          </a:xfrm>
          <a:prstGeom prst="line">
            <a:avLst/>
          </a:prstGeom>
          <a:noFill/>
          <a:ln w="38100">
            <a:solidFill>
              <a:srgbClr val="00FFFF"/>
            </a:solidFill>
            <a:round/>
            <a:headEnd type="triangle" w="med" len="med"/>
            <a:tailEnd/>
          </a:ln>
        </p:spPr>
        <p:txBody>
          <a:bodyPr/>
          <a:lstStyle/>
          <a:p>
            <a:endParaRPr lang="en-US" dirty="0">
              <a:solidFill>
                <a:srgbClr val="FFC000"/>
              </a:solidFill>
              <a:latin typeface="Arial" pitchFamily="34" charset="0"/>
              <a:cs typeface="Arial" pitchFamily="34" charset="0"/>
            </a:endParaRPr>
          </a:p>
        </p:txBody>
      </p:sp>
      <p:sp>
        <p:nvSpPr>
          <p:cNvPr id="6150" name="Line 4"/>
          <p:cNvSpPr>
            <a:spLocks noChangeShapeType="1"/>
          </p:cNvSpPr>
          <p:nvPr/>
        </p:nvSpPr>
        <p:spPr bwMode="auto">
          <a:xfrm flipH="1">
            <a:off x="3825875" y="3705225"/>
            <a:ext cx="1752600" cy="1219200"/>
          </a:xfrm>
          <a:prstGeom prst="line">
            <a:avLst/>
          </a:prstGeom>
          <a:noFill/>
          <a:ln w="38100">
            <a:solidFill>
              <a:srgbClr val="00FFFF"/>
            </a:solidFill>
            <a:round/>
            <a:headEnd type="triangle" w="med" len="med"/>
            <a:tailEnd/>
          </a:ln>
        </p:spPr>
        <p:txBody>
          <a:bodyPr/>
          <a:lstStyle/>
          <a:p>
            <a:endParaRPr lang="en-US" dirty="0">
              <a:solidFill>
                <a:srgbClr val="FFC000"/>
              </a:solidFill>
              <a:latin typeface="Arial" pitchFamily="34" charset="0"/>
              <a:cs typeface="Arial" pitchFamily="34" charset="0"/>
            </a:endParaRPr>
          </a:p>
        </p:txBody>
      </p:sp>
      <p:sp>
        <p:nvSpPr>
          <p:cNvPr id="6151" name="Line 5"/>
          <p:cNvSpPr>
            <a:spLocks noChangeShapeType="1"/>
          </p:cNvSpPr>
          <p:nvPr/>
        </p:nvSpPr>
        <p:spPr bwMode="auto">
          <a:xfrm flipH="1" flipV="1">
            <a:off x="3825875" y="4924425"/>
            <a:ext cx="2895600" cy="788988"/>
          </a:xfrm>
          <a:prstGeom prst="line">
            <a:avLst/>
          </a:prstGeom>
          <a:noFill/>
          <a:ln w="38100">
            <a:solidFill>
              <a:schemeClr val="tx1"/>
            </a:solidFill>
            <a:round/>
            <a:headEnd type="triangle" w="med" len="med"/>
            <a:tailEnd/>
          </a:ln>
        </p:spPr>
        <p:txBody>
          <a:bodyPr/>
          <a:lstStyle/>
          <a:p>
            <a:endParaRPr lang="en-US" dirty="0">
              <a:solidFill>
                <a:srgbClr val="FFC000"/>
              </a:solidFill>
              <a:latin typeface="Arial" pitchFamily="34" charset="0"/>
              <a:cs typeface="Arial" pitchFamily="34" charset="0"/>
            </a:endParaRPr>
          </a:p>
        </p:txBody>
      </p:sp>
      <p:sp>
        <p:nvSpPr>
          <p:cNvPr id="6152" name="Text Box 6"/>
          <p:cNvSpPr txBox="1">
            <a:spLocks noChangeArrowheads="1"/>
          </p:cNvSpPr>
          <p:nvPr/>
        </p:nvSpPr>
        <p:spPr bwMode="auto">
          <a:xfrm>
            <a:off x="2720975" y="3098800"/>
            <a:ext cx="971550" cy="366713"/>
          </a:xfrm>
          <a:prstGeom prst="rect">
            <a:avLst/>
          </a:prstGeom>
          <a:noFill/>
          <a:ln w="9525">
            <a:noFill/>
            <a:miter lim="800000"/>
            <a:headEnd/>
            <a:tailEnd/>
          </a:ln>
        </p:spPr>
        <p:txBody>
          <a:bodyPr wrap="none">
            <a:spAutoFit/>
          </a:bodyPr>
          <a:lstStyle/>
          <a:p>
            <a:pPr algn="r" eaLnBrk="1" hangingPunct="1"/>
            <a:r>
              <a:rPr lang="en-US" sz="1800" b="1" dirty="0">
                <a:solidFill>
                  <a:srgbClr val="FFC000"/>
                </a:solidFill>
                <a:latin typeface="Arial" pitchFamily="34" charset="0"/>
                <a:cs typeface="Arial" pitchFamily="34" charset="0"/>
              </a:rPr>
              <a:t>MRMW</a:t>
            </a:r>
          </a:p>
        </p:txBody>
      </p:sp>
      <p:sp>
        <p:nvSpPr>
          <p:cNvPr id="6153" name="Text Box 7"/>
          <p:cNvSpPr txBox="1">
            <a:spLocks noChangeArrowheads="1"/>
          </p:cNvSpPr>
          <p:nvPr/>
        </p:nvSpPr>
        <p:spPr bwMode="auto">
          <a:xfrm>
            <a:off x="2751138" y="3784600"/>
            <a:ext cx="928687" cy="366713"/>
          </a:xfrm>
          <a:prstGeom prst="rect">
            <a:avLst/>
          </a:prstGeom>
          <a:noFill/>
          <a:ln w="9525">
            <a:noFill/>
            <a:miter lim="800000"/>
            <a:headEnd/>
            <a:tailEnd/>
          </a:ln>
        </p:spPr>
        <p:txBody>
          <a:bodyPr wrap="none">
            <a:spAutoFit/>
          </a:bodyPr>
          <a:lstStyle/>
          <a:p>
            <a:pPr algn="r" eaLnBrk="1" hangingPunct="1"/>
            <a:r>
              <a:rPr lang="en-US" sz="1800" b="1" dirty="0">
                <a:solidFill>
                  <a:srgbClr val="FFC000"/>
                </a:solidFill>
                <a:latin typeface="Arial" pitchFamily="34" charset="0"/>
                <a:cs typeface="Arial" pitchFamily="34" charset="0"/>
              </a:rPr>
              <a:t>MRSW</a:t>
            </a:r>
          </a:p>
        </p:txBody>
      </p:sp>
      <p:sp>
        <p:nvSpPr>
          <p:cNvPr id="6154" name="Text Box 8"/>
          <p:cNvSpPr txBox="1">
            <a:spLocks noChangeArrowheads="1"/>
          </p:cNvSpPr>
          <p:nvPr/>
        </p:nvSpPr>
        <p:spPr bwMode="auto">
          <a:xfrm>
            <a:off x="2781300" y="4470400"/>
            <a:ext cx="885825" cy="366713"/>
          </a:xfrm>
          <a:prstGeom prst="rect">
            <a:avLst/>
          </a:prstGeom>
          <a:noFill/>
          <a:ln w="9525">
            <a:noFill/>
            <a:miter lim="800000"/>
            <a:headEnd/>
            <a:tailEnd/>
          </a:ln>
        </p:spPr>
        <p:txBody>
          <a:bodyPr wrap="none">
            <a:spAutoFit/>
          </a:bodyPr>
          <a:lstStyle/>
          <a:p>
            <a:pPr algn="r" eaLnBrk="1" hangingPunct="1"/>
            <a:r>
              <a:rPr lang="en-US" sz="1800" b="1" dirty="0">
                <a:solidFill>
                  <a:srgbClr val="FFC000"/>
                </a:solidFill>
                <a:latin typeface="Arial" pitchFamily="34" charset="0"/>
                <a:cs typeface="Arial" pitchFamily="34" charset="0"/>
              </a:rPr>
              <a:t>SRSW</a:t>
            </a:r>
          </a:p>
        </p:txBody>
      </p:sp>
      <p:sp>
        <p:nvSpPr>
          <p:cNvPr id="6155" name="Text Box 9"/>
          <p:cNvSpPr txBox="1">
            <a:spLocks noChangeArrowheads="1"/>
          </p:cNvSpPr>
          <p:nvPr/>
        </p:nvSpPr>
        <p:spPr bwMode="auto">
          <a:xfrm>
            <a:off x="3299946" y="5156200"/>
            <a:ext cx="671979" cy="369332"/>
          </a:xfrm>
          <a:prstGeom prst="rect">
            <a:avLst/>
          </a:prstGeom>
          <a:noFill/>
          <a:ln w="9525">
            <a:noFill/>
            <a:miter lim="800000"/>
            <a:headEnd/>
            <a:tailEnd/>
          </a:ln>
        </p:spPr>
        <p:txBody>
          <a:bodyPr wrap="none">
            <a:spAutoFit/>
          </a:bodyPr>
          <a:lstStyle/>
          <a:p>
            <a:pPr algn="r" eaLnBrk="1" hangingPunct="1"/>
            <a:r>
              <a:rPr lang="en-US" sz="1800" b="1" dirty="0">
                <a:solidFill>
                  <a:srgbClr val="FFC000"/>
                </a:solidFill>
                <a:latin typeface="Arial" pitchFamily="34" charset="0"/>
                <a:cs typeface="Arial" pitchFamily="34" charset="0"/>
              </a:rPr>
              <a:t>Saf</a:t>
            </a:r>
            <a:r>
              <a:rPr lang="en-US" sz="1800" b="1" u="sng" dirty="0">
                <a:solidFill>
                  <a:srgbClr val="FFC000"/>
                </a:solidFill>
                <a:latin typeface="Arial" pitchFamily="34" charset="0"/>
                <a:cs typeface="Arial" pitchFamily="34" charset="0"/>
              </a:rPr>
              <a:t>e</a:t>
            </a:r>
          </a:p>
        </p:txBody>
      </p:sp>
      <p:sp>
        <p:nvSpPr>
          <p:cNvPr id="6156" name="Text Box 10"/>
          <p:cNvSpPr txBox="1">
            <a:spLocks noChangeArrowheads="1"/>
          </p:cNvSpPr>
          <p:nvPr/>
        </p:nvSpPr>
        <p:spPr bwMode="auto">
          <a:xfrm>
            <a:off x="3753549" y="5384800"/>
            <a:ext cx="1043876" cy="369332"/>
          </a:xfrm>
          <a:prstGeom prst="rect">
            <a:avLst/>
          </a:prstGeom>
          <a:noFill/>
          <a:ln w="9525">
            <a:noFill/>
            <a:miter lim="800000"/>
            <a:headEnd/>
            <a:tailEnd/>
          </a:ln>
        </p:spPr>
        <p:txBody>
          <a:bodyPr wrap="none">
            <a:spAutoFit/>
          </a:bodyPr>
          <a:lstStyle/>
          <a:p>
            <a:pPr algn="r" eaLnBrk="1" hangingPunct="1"/>
            <a:r>
              <a:rPr lang="en-US" sz="1800" b="1" dirty="0">
                <a:solidFill>
                  <a:srgbClr val="FFC000"/>
                </a:solidFill>
                <a:latin typeface="Arial" pitchFamily="34" charset="0"/>
                <a:cs typeface="Arial" pitchFamily="34" charset="0"/>
              </a:rPr>
              <a:t>Regular</a:t>
            </a:r>
          </a:p>
        </p:txBody>
      </p:sp>
      <p:sp>
        <p:nvSpPr>
          <p:cNvPr id="6157" name="Text Box 11"/>
          <p:cNvSpPr txBox="1">
            <a:spLocks noChangeArrowheads="1"/>
          </p:cNvSpPr>
          <p:nvPr/>
        </p:nvSpPr>
        <p:spPr bwMode="auto">
          <a:xfrm>
            <a:off x="4363894" y="5613400"/>
            <a:ext cx="966931" cy="369332"/>
          </a:xfrm>
          <a:prstGeom prst="rect">
            <a:avLst/>
          </a:prstGeom>
          <a:noFill/>
          <a:ln w="9525">
            <a:noFill/>
            <a:miter lim="800000"/>
            <a:headEnd/>
            <a:tailEnd/>
          </a:ln>
        </p:spPr>
        <p:txBody>
          <a:bodyPr wrap="none">
            <a:spAutoFit/>
          </a:bodyPr>
          <a:lstStyle/>
          <a:p>
            <a:pPr algn="r" eaLnBrk="1" hangingPunct="1"/>
            <a:r>
              <a:rPr lang="en-US" sz="1800" b="1" dirty="0">
                <a:solidFill>
                  <a:srgbClr val="FFC000"/>
                </a:solidFill>
                <a:latin typeface="Arial" pitchFamily="34" charset="0"/>
                <a:cs typeface="Arial" pitchFamily="34" charset="0"/>
              </a:rPr>
              <a:t>Atomic</a:t>
            </a:r>
          </a:p>
        </p:txBody>
      </p:sp>
      <p:sp>
        <p:nvSpPr>
          <p:cNvPr id="6158" name="Text Box 12"/>
          <p:cNvSpPr txBox="1">
            <a:spLocks noChangeArrowheads="1"/>
          </p:cNvSpPr>
          <p:nvPr/>
        </p:nvSpPr>
        <p:spPr bwMode="auto">
          <a:xfrm>
            <a:off x="5227638" y="3937000"/>
            <a:ext cx="1208087" cy="366713"/>
          </a:xfrm>
          <a:prstGeom prst="rect">
            <a:avLst/>
          </a:prstGeom>
          <a:noFill/>
          <a:ln w="9525">
            <a:noFill/>
            <a:miter lim="800000"/>
            <a:headEnd/>
            <a:tailEnd/>
          </a:ln>
        </p:spPr>
        <p:txBody>
          <a:bodyPr wrap="none">
            <a:spAutoFit/>
          </a:bodyPr>
          <a:lstStyle/>
          <a:p>
            <a:pPr algn="r" eaLnBrk="1" hangingPunct="1"/>
            <a:r>
              <a:rPr lang="en-US" sz="1800" b="1" dirty="0">
                <a:solidFill>
                  <a:srgbClr val="FFC000"/>
                </a:solidFill>
                <a:latin typeface="Arial" pitchFamily="34" charset="0"/>
                <a:cs typeface="Arial" pitchFamily="34" charset="0"/>
              </a:rPr>
              <a:t>M-valued</a:t>
            </a:r>
          </a:p>
        </p:txBody>
      </p:sp>
      <p:sp>
        <p:nvSpPr>
          <p:cNvPr id="6159" name="Text Box 13"/>
          <p:cNvSpPr txBox="1">
            <a:spLocks noChangeArrowheads="1"/>
          </p:cNvSpPr>
          <p:nvPr/>
        </p:nvSpPr>
        <p:spPr bwMode="auto">
          <a:xfrm>
            <a:off x="4400753" y="4406900"/>
            <a:ext cx="1095172" cy="369332"/>
          </a:xfrm>
          <a:prstGeom prst="rect">
            <a:avLst/>
          </a:prstGeom>
          <a:noFill/>
          <a:ln w="9525">
            <a:noFill/>
            <a:miter lim="800000"/>
            <a:headEnd/>
            <a:tailEnd/>
          </a:ln>
        </p:spPr>
        <p:txBody>
          <a:bodyPr wrap="none">
            <a:spAutoFit/>
          </a:bodyPr>
          <a:lstStyle/>
          <a:p>
            <a:pPr algn="r" eaLnBrk="1" hangingPunct="1"/>
            <a:r>
              <a:rPr lang="en-US" sz="1800" b="1" dirty="0">
                <a:solidFill>
                  <a:srgbClr val="FFC000"/>
                </a:solidFill>
                <a:latin typeface="Arial" pitchFamily="34" charset="0"/>
                <a:cs typeface="Arial" pitchFamily="34" charset="0"/>
              </a:rPr>
              <a:t>Boolean</a:t>
            </a:r>
          </a:p>
        </p:txBody>
      </p:sp>
      <p:sp>
        <p:nvSpPr>
          <p:cNvPr id="6160" name="Line 14"/>
          <p:cNvSpPr>
            <a:spLocks noChangeShapeType="1"/>
          </p:cNvSpPr>
          <p:nvPr/>
        </p:nvSpPr>
        <p:spPr bwMode="auto">
          <a:xfrm>
            <a:off x="3787775" y="4695825"/>
            <a:ext cx="76200" cy="0"/>
          </a:xfrm>
          <a:prstGeom prst="line">
            <a:avLst/>
          </a:prstGeom>
          <a:noFill/>
          <a:ln w="38100">
            <a:solidFill>
              <a:srgbClr val="00FFFF"/>
            </a:solidFill>
            <a:round/>
            <a:headEnd/>
            <a:tailEnd/>
          </a:ln>
        </p:spPr>
        <p:txBody>
          <a:bodyPr/>
          <a:lstStyle/>
          <a:p>
            <a:endParaRPr lang="en-US" dirty="0">
              <a:solidFill>
                <a:srgbClr val="FFC000"/>
              </a:solidFill>
              <a:latin typeface="Arial" pitchFamily="34" charset="0"/>
              <a:cs typeface="Arial" pitchFamily="34" charset="0"/>
            </a:endParaRPr>
          </a:p>
        </p:txBody>
      </p:sp>
      <p:sp>
        <p:nvSpPr>
          <p:cNvPr id="6161" name="Line 15"/>
          <p:cNvSpPr>
            <a:spLocks noChangeShapeType="1"/>
          </p:cNvSpPr>
          <p:nvPr/>
        </p:nvSpPr>
        <p:spPr bwMode="auto">
          <a:xfrm>
            <a:off x="3787775" y="4010025"/>
            <a:ext cx="76200" cy="0"/>
          </a:xfrm>
          <a:prstGeom prst="line">
            <a:avLst/>
          </a:prstGeom>
          <a:noFill/>
          <a:ln w="38100">
            <a:solidFill>
              <a:srgbClr val="00FFFF"/>
            </a:solidFill>
            <a:round/>
            <a:headEnd/>
            <a:tailEnd/>
          </a:ln>
        </p:spPr>
        <p:txBody>
          <a:bodyPr/>
          <a:lstStyle/>
          <a:p>
            <a:endParaRPr lang="en-US" dirty="0">
              <a:solidFill>
                <a:srgbClr val="FFC000"/>
              </a:solidFill>
              <a:latin typeface="Arial" pitchFamily="34" charset="0"/>
              <a:cs typeface="Arial" pitchFamily="34" charset="0"/>
            </a:endParaRPr>
          </a:p>
        </p:txBody>
      </p:sp>
      <p:sp>
        <p:nvSpPr>
          <p:cNvPr id="6162" name="Line 16"/>
          <p:cNvSpPr>
            <a:spLocks noChangeShapeType="1"/>
          </p:cNvSpPr>
          <p:nvPr/>
        </p:nvSpPr>
        <p:spPr bwMode="auto">
          <a:xfrm>
            <a:off x="3787775" y="3248025"/>
            <a:ext cx="76200" cy="0"/>
          </a:xfrm>
          <a:prstGeom prst="line">
            <a:avLst/>
          </a:prstGeom>
          <a:noFill/>
          <a:ln w="38100">
            <a:solidFill>
              <a:srgbClr val="00FFFF"/>
            </a:solidFill>
            <a:round/>
            <a:headEnd/>
            <a:tailEnd/>
          </a:ln>
        </p:spPr>
        <p:txBody>
          <a:bodyPr/>
          <a:lstStyle/>
          <a:p>
            <a:endParaRPr lang="en-US" dirty="0">
              <a:solidFill>
                <a:srgbClr val="FFC000"/>
              </a:solidFill>
              <a:latin typeface="Arial" pitchFamily="34" charset="0"/>
              <a:cs typeface="Arial" pitchFamily="34" charset="0"/>
            </a:endParaRPr>
          </a:p>
        </p:txBody>
      </p:sp>
      <p:sp>
        <p:nvSpPr>
          <p:cNvPr id="6163" name="Line 17"/>
          <p:cNvSpPr>
            <a:spLocks noChangeShapeType="1"/>
          </p:cNvSpPr>
          <p:nvPr/>
        </p:nvSpPr>
        <p:spPr bwMode="auto">
          <a:xfrm>
            <a:off x="4441825" y="4445000"/>
            <a:ext cx="101600" cy="26988"/>
          </a:xfrm>
          <a:prstGeom prst="line">
            <a:avLst/>
          </a:prstGeom>
          <a:noFill/>
          <a:ln w="38100">
            <a:solidFill>
              <a:srgbClr val="00FFFF"/>
            </a:solidFill>
            <a:round/>
            <a:headEnd/>
            <a:tailEnd/>
          </a:ln>
        </p:spPr>
        <p:txBody>
          <a:bodyPr/>
          <a:lstStyle/>
          <a:p>
            <a:endParaRPr lang="en-US" dirty="0">
              <a:solidFill>
                <a:srgbClr val="FFC000"/>
              </a:solidFill>
              <a:latin typeface="Arial" pitchFamily="34" charset="0"/>
              <a:cs typeface="Arial" pitchFamily="34" charset="0"/>
            </a:endParaRPr>
          </a:p>
        </p:txBody>
      </p:sp>
      <p:sp>
        <p:nvSpPr>
          <p:cNvPr id="6164" name="Line 18"/>
          <p:cNvSpPr>
            <a:spLocks noChangeShapeType="1"/>
          </p:cNvSpPr>
          <p:nvPr/>
        </p:nvSpPr>
        <p:spPr bwMode="auto">
          <a:xfrm>
            <a:off x="5073650" y="3995738"/>
            <a:ext cx="101600" cy="26987"/>
          </a:xfrm>
          <a:prstGeom prst="line">
            <a:avLst/>
          </a:prstGeom>
          <a:noFill/>
          <a:ln w="38100">
            <a:solidFill>
              <a:srgbClr val="00FFFF"/>
            </a:solidFill>
            <a:round/>
            <a:headEnd/>
            <a:tailEnd/>
          </a:ln>
        </p:spPr>
        <p:txBody>
          <a:bodyPr/>
          <a:lstStyle/>
          <a:p>
            <a:endParaRPr lang="en-US" dirty="0">
              <a:solidFill>
                <a:srgbClr val="FFC000"/>
              </a:solidFill>
              <a:latin typeface="Arial" pitchFamily="34" charset="0"/>
              <a:cs typeface="Arial" pitchFamily="34" charset="0"/>
            </a:endParaRPr>
          </a:p>
        </p:txBody>
      </p:sp>
      <p:sp>
        <p:nvSpPr>
          <p:cNvPr id="6165" name="Line 19"/>
          <p:cNvSpPr>
            <a:spLocks noChangeShapeType="1"/>
          </p:cNvSpPr>
          <p:nvPr/>
        </p:nvSpPr>
        <p:spPr bwMode="auto">
          <a:xfrm flipV="1">
            <a:off x="3962400" y="4979988"/>
            <a:ext cx="68263" cy="55562"/>
          </a:xfrm>
          <a:prstGeom prst="line">
            <a:avLst/>
          </a:prstGeom>
          <a:noFill/>
          <a:ln w="38100">
            <a:solidFill>
              <a:schemeClr val="tx1"/>
            </a:solidFill>
            <a:round/>
            <a:headEnd/>
            <a:tailEnd/>
          </a:ln>
        </p:spPr>
        <p:txBody>
          <a:bodyPr/>
          <a:lstStyle/>
          <a:p>
            <a:endParaRPr lang="en-US" dirty="0">
              <a:solidFill>
                <a:srgbClr val="FFC000"/>
              </a:solidFill>
              <a:latin typeface="Arial" pitchFamily="34" charset="0"/>
              <a:cs typeface="Arial" pitchFamily="34" charset="0"/>
            </a:endParaRPr>
          </a:p>
        </p:txBody>
      </p:sp>
      <p:sp>
        <p:nvSpPr>
          <p:cNvPr id="6166" name="Line 20"/>
          <p:cNvSpPr>
            <a:spLocks noChangeShapeType="1"/>
          </p:cNvSpPr>
          <p:nvPr/>
        </p:nvSpPr>
        <p:spPr bwMode="auto">
          <a:xfrm flipV="1">
            <a:off x="4602163" y="5149850"/>
            <a:ext cx="68262" cy="55563"/>
          </a:xfrm>
          <a:prstGeom prst="line">
            <a:avLst/>
          </a:prstGeom>
          <a:noFill/>
          <a:ln w="38100">
            <a:solidFill>
              <a:schemeClr val="tx1"/>
            </a:solidFill>
            <a:round/>
            <a:headEnd/>
            <a:tailEnd/>
          </a:ln>
        </p:spPr>
        <p:txBody>
          <a:bodyPr/>
          <a:lstStyle/>
          <a:p>
            <a:endParaRPr lang="en-US" dirty="0">
              <a:solidFill>
                <a:srgbClr val="FFC000"/>
              </a:solidFill>
              <a:latin typeface="Arial" pitchFamily="34" charset="0"/>
              <a:cs typeface="Arial" pitchFamily="34" charset="0"/>
            </a:endParaRPr>
          </a:p>
        </p:txBody>
      </p:sp>
      <p:sp>
        <p:nvSpPr>
          <p:cNvPr id="6167" name="Line 21"/>
          <p:cNvSpPr>
            <a:spLocks noChangeShapeType="1"/>
          </p:cNvSpPr>
          <p:nvPr/>
        </p:nvSpPr>
        <p:spPr bwMode="auto">
          <a:xfrm flipV="1">
            <a:off x="5237163" y="5329238"/>
            <a:ext cx="68262" cy="55562"/>
          </a:xfrm>
          <a:prstGeom prst="line">
            <a:avLst/>
          </a:prstGeom>
          <a:noFill/>
          <a:ln w="38100">
            <a:solidFill>
              <a:schemeClr val="tx1"/>
            </a:solidFill>
            <a:round/>
            <a:headEnd/>
            <a:tailEnd/>
          </a:ln>
        </p:spPr>
        <p:txBody>
          <a:bodyPr/>
          <a:lstStyle/>
          <a:p>
            <a:endParaRPr lang="en-US" dirty="0">
              <a:solidFill>
                <a:srgbClr val="FFC000"/>
              </a:solidFill>
              <a:latin typeface="Arial" pitchFamily="34" charset="0"/>
              <a:cs typeface="Arial" pitchFamily="34" charset="0"/>
            </a:endParaRPr>
          </a:p>
        </p:txBody>
      </p:sp>
      <p:sp>
        <p:nvSpPr>
          <p:cNvPr id="6168" name="Text Box 22"/>
          <p:cNvSpPr txBox="1">
            <a:spLocks noChangeArrowheads="1"/>
          </p:cNvSpPr>
          <p:nvPr/>
        </p:nvSpPr>
        <p:spPr bwMode="auto">
          <a:xfrm>
            <a:off x="5110589" y="5808663"/>
            <a:ext cx="1236236" cy="369332"/>
          </a:xfrm>
          <a:prstGeom prst="rect">
            <a:avLst/>
          </a:prstGeom>
          <a:noFill/>
          <a:ln w="9525">
            <a:noFill/>
            <a:miter lim="800000"/>
            <a:headEnd/>
            <a:tailEnd/>
          </a:ln>
        </p:spPr>
        <p:txBody>
          <a:bodyPr wrap="none">
            <a:spAutoFit/>
          </a:bodyPr>
          <a:lstStyle/>
          <a:p>
            <a:pPr algn="r" eaLnBrk="1" hangingPunct="1"/>
            <a:r>
              <a:rPr lang="en-US" sz="1800" b="1" dirty="0">
                <a:solidFill>
                  <a:srgbClr val="FFC000"/>
                </a:solidFill>
                <a:latin typeface="Arial" pitchFamily="34" charset="0"/>
                <a:cs typeface="Arial" pitchFamily="34" charset="0"/>
              </a:rPr>
              <a:t>Snapshot</a:t>
            </a:r>
          </a:p>
        </p:txBody>
      </p:sp>
      <p:sp>
        <p:nvSpPr>
          <p:cNvPr id="6169" name="Line 23"/>
          <p:cNvSpPr>
            <a:spLocks noChangeShapeType="1"/>
          </p:cNvSpPr>
          <p:nvPr/>
        </p:nvSpPr>
        <p:spPr bwMode="auto">
          <a:xfrm flipV="1">
            <a:off x="5873750" y="5508625"/>
            <a:ext cx="68263" cy="55563"/>
          </a:xfrm>
          <a:prstGeom prst="line">
            <a:avLst/>
          </a:prstGeom>
          <a:noFill/>
          <a:ln w="38100">
            <a:solidFill>
              <a:schemeClr val="tx1"/>
            </a:solidFill>
            <a:round/>
            <a:headEnd/>
            <a:tailEnd/>
          </a:ln>
        </p:spPr>
        <p:txBody>
          <a:bodyPr/>
          <a:lstStyle/>
          <a:p>
            <a:endParaRPr lang="en-US" dirty="0">
              <a:solidFill>
                <a:srgbClr val="FFC000"/>
              </a:solidFill>
              <a:latin typeface="Arial" pitchFamily="34" charset="0"/>
              <a:cs typeface="Arial" pitchFamily="34" charset="0"/>
            </a:endParaRPr>
          </a:p>
        </p:txBody>
      </p:sp>
      <p:sp>
        <p:nvSpPr>
          <p:cNvPr id="28" name="Oval 35"/>
          <p:cNvSpPr>
            <a:spLocks noChangeArrowheads="1"/>
          </p:cNvSpPr>
          <p:nvPr/>
        </p:nvSpPr>
        <p:spPr bwMode="auto">
          <a:xfrm>
            <a:off x="6951663" y="2281555"/>
            <a:ext cx="177800" cy="192088"/>
          </a:xfrm>
          <a:prstGeom prst="ellipse">
            <a:avLst/>
          </a:prstGeom>
          <a:solidFill>
            <a:schemeClr val="tx1"/>
          </a:solidFill>
          <a:ln w="57150" algn="ctr">
            <a:solidFill>
              <a:schemeClr val="tx1"/>
            </a:solidFill>
            <a:round/>
            <a:headEnd/>
            <a:tailEnd/>
          </a:ln>
        </p:spPr>
        <p:txBody>
          <a:bodyPr anchor="ctr">
            <a:spAutoFit/>
          </a:bodyPr>
          <a:lstStyle/>
          <a:p>
            <a:endParaRPr lang="en-US" dirty="0"/>
          </a:p>
        </p:txBody>
      </p:sp>
      <p:cxnSp>
        <p:nvCxnSpPr>
          <p:cNvPr id="33" name="Straight Arrow Connector 32"/>
          <p:cNvCxnSpPr/>
          <p:nvPr/>
        </p:nvCxnSpPr>
        <p:spPr bwMode="auto">
          <a:xfrm>
            <a:off x="3876675" y="4954905"/>
            <a:ext cx="2178685" cy="511175"/>
          </a:xfrm>
          <a:prstGeom prst="straightConnector1">
            <a:avLst/>
          </a:prstGeom>
          <a:solidFill>
            <a:srgbClr val="FFFFCC"/>
          </a:solidFill>
          <a:ln w="76200" cap="flat" cmpd="sng" algn="ctr">
            <a:solidFill>
              <a:srgbClr val="FF0000"/>
            </a:solidFill>
            <a:prstDash val="sysDot"/>
            <a:round/>
            <a:headEnd type="none" w="med" len="med"/>
            <a:tailEnd type="triangle" w="med" len="med"/>
          </a:ln>
          <a:effectLst/>
        </p:spPr>
      </p:cxnSp>
      <p:cxnSp>
        <p:nvCxnSpPr>
          <p:cNvPr id="34" name="Straight Arrow Connector 33"/>
          <p:cNvCxnSpPr>
            <a:endCxn id="29" idx="2"/>
          </p:cNvCxnSpPr>
          <p:nvPr/>
        </p:nvCxnSpPr>
        <p:spPr bwMode="auto">
          <a:xfrm flipV="1">
            <a:off x="6004560" y="4460240"/>
            <a:ext cx="1016000" cy="975360"/>
          </a:xfrm>
          <a:prstGeom prst="straightConnector1">
            <a:avLst/>
          </a:prstGeom>
          <a:solidFill>
            <a:srgbClr val="FFFFCC"/>
          </a:solidFill>
          <a:ln w="76200" cap="flat" cmpd="sng" algn="ctr">
            <a:solidFill>
              <a:srgbClr val="FF0000"/>
            </a:solidFill>
            <a:prstDash val="sysDot"/>
            <a:round/>
            <a:headEnd type="none" w="med" len="med"/>
            <a:tailEnd type="triangle" w="med" len="med"/>
          </a:ln>
          <a:effectLst/>
        </p:spPr>
      </p:cxnSp>
      <p:cxnSp>
        <p:nvCxnSpPr>
          <p:cNvPr id="37" name="Straight Arrow Connector 36"/>
          <p:cNvCxnSpPr>
            <a:endCxn id="28" idx="4"/>
          </p:cNvCxnSpPr>
          <p:nvPr/>
        </p:nvCxnSpPr>
        <p:spPr bwMode="auto">
          <a:xfrm flipV="1">
            <a:off x="7030720" y="2473643"/>
            <a:ext cx="9843" cy="2037397"/>
          </a:xfrm>
          <a:prstGeom prst="straightConnector1">
            <a:avLst/>
          </a:prstGeom>
          <a:solidFill>
            <a:srgbClr val="FFFFCC"/>
          </a:solidFill>
          <a:ln w="76200" cap="flat" cmpd="sng" algn="ctr">
            <a:solidFill>
              <a:srgbClr val="FF0000"/>
            </a:solidFill>
            <a:prstDash val="sysDot"/>
            <a:round/>
            <a:headEnd type="none" w="med" len="med"/>
            <a:tailEnd type="triangle" w="med" len="med"/>
          </a:ln>
          <a:effectLst/>
        </p:spPr>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F0471EE6-3216-4A5C-9590-E5E8F864D070}" type="slidenum">
              <a:rPr lang="x-none" sz="1400">
                <a:latin typeface="Arial" pitchFamily="34" charset="0"/>
                <a:cs typeface="Arial" charset="0"/>
              </a:rPr>
              <a:pPr algn="r" eaLnBrk="0" hangingPunct="0"/>
              <a:t>34</a:t>
            </a:fld>
            <a:endParaRPr lang="en-US" sz="1400" dirty="0">
              <a:latin typeface="Arial" pitchFamily="34" charset="0"/>
              <a:cs typeface="Arial" charset="0"/>
            </a:endParaRPr>
          </a:p>
        </p:txBody>
      </p:sp>
      <p:sp>
        <p:nvSpPr>
          <p:cNvPr id="39940" name="Rectangle 2"/>
          <p:cNvSpPr>
            <a:spLocks noGrp="1" noChangeArrowheads="1"/>
          </p:cNvSpPr>
          <p:nvPr>
            <p:ph type="title" idx="4294967295"/>
          </p:nvPr>
        </p:nvSpPr>
        <p:spPr/>
        <p:txBody>
          <a:bodyPr/>
          <a:lstStyle/>
          <a:p>
            <a:pPr eaLnBrk="1" hangingPunct="1"/>
            <a:r>
              <a:rPr lang="en-US" dirty="0">
                <a:cs typeface="Arial" charset="0"/>
              </a:rPr>
              <a:t>Road Map</a:t>
            </a:r>
          </a:p>
        </p:txBody>
      </p:sp>
      <p:sp>
        <p:nvSpPr>
          <p:cNvPr id="39941" name="Rectangle 3"/>
          <p:cNvSpPr>
            <a:spLocks noGrp="1" noChangeArrowheads="1"/>
          </p:cNvSpPr>
          <p:nvPr>
            <p:ph type="body" idx="4294967295"/>
          </p:nvPr>
        </p:nvSpPr>
        <p:spPr/>
        <p:txBody>
          <a:bodyPr/>
          <a:lstStyle/>
          <a:p>
            <a:pPr eaLnBrk="1" hangingPunct="1"/>
            <a:r>
              <a:rPr lang="en-US" dirty="0"/>
              <a:t>SRSW safe Boolean</a:t>
            </a:r>
          </a:p>
          <a:p>
            <a:pPr eaLnBrk="1" hangingPunct="1"/>
            <a:r>
              <a:rPr lang="en-US" dirty="0"/>
              <a:t>MRSW safe Boolean</a:t>
            </a:r>
          </a:p>
          <a:p>
            <a:pPr eaLnBrk="1" hangingPunct="1"/>
            <a:r>
              <a:rPr lang="en-US" dirty="0"/>
              <a:t>MRSW regular Boolean</a:t>
            </a:r>
          </a:p>
          <a:p>
            <a:pPr eaLnBrk="1" hangingPunct="1"/>
            <a:r>
              <a:rPr lang="en-US" dirty="0"/>
              <a:t>MRSW regular</a:t>
            </a:r>
          </a:p>
          <a:p>
            <a:pPr eaLnBrk="1" hangingPunct="1"/>
            <a:r>
              <a:rPr lang="en-US" dirty="0"/>
              <a:t>MRSW atomic</a:t>
            </a:r>
          </a:p>
          <a:p>
            <a:pPr eaLnBrk="1" hangingPunct="1"/>
            <a:r>
              <a:rPr lang="en-US" dirty="0"/>
              <a:t>MRMW atomic</a:t>
            </a:r>
          </a:p>
          <a:p>
            <a:pPr eaLnBrk="1" hangingPunct="1"/>
            <a:r>
              <a:rPr lang="en-US" dirty="0"/>
              <a:t>Atomic snapshot</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620EF55C-EE4A-4203-ADF9-809715315517}" type="slidenum">
              <a:rPr lang="x-none" sz="1400">
                <a:latin typeface="Arial" pitchFamily="34" charset="0"/>
                <a:cs typeface="Arial" charset="0"/>
              </a:rPr>
              <a:pPr algn="r" eaLnBrk="0" hangingPunct="0"/>
              <a:t>35</a:t>
            </a:fld>
            <a:endParaRPr lang="en-US" sz="1400" dirty="0">
              <a:latin typeface="Arial" pitchFamily="34" charset="0"/>
              <a:cs typeface="Arial" charset="0"/>
            </a:endParaRPr>
          </a:p>
        </p:txBody>
      </p:sp>
      <p:sp>
        <p:nvSpPr>
          <p:cNvPr id="40964" name="Rectangle 2"/>
          <p:cNvSpPr>
            <a:spLocks noGrp="1" noChangeArrowheads="1"/>
          </p:cNvSpPr>
          <p:nvPr>
            <p:ph type="title" idx="4294967295"/>
          </p:nvPr>
        </p:nvSpPr>
        <p:spPr/>
        <p:txBody>
          <a:bodyPr/>
          <a:lstStyle/>
          <a:p>
            <a:pPr eaLnBrk="1" hangingPunct="1"/>
            <a:r>
              <a:rPr lang="en-US" dirty="0">
                <a:cs typeface="Arial" charset="0"/>
              </a:rPr>
              <a:t>Road Map</a:t>
            </a:r>
          </a:p>
        </p:txBody>
      </p:sp>
      <p:sp>
        <p:nvSpPr>
          <p:cNvPr id="40965" name="Rectangle 3"/>
          <p:cNvSpPr>
            <a:spLocks noGrp="1" noChangeArrowheads="1"/>
          </p:cNvSpPr>
          <p:nvPr>
            <p:ph type="body" idx="4294967295"/>
          </p:nvPr>
        </p:nvSpPr>
        <p:spPr/>
        <p:txBody>
          <a:bodyPr/>
          <a:lstStyle/>
          <a:p>
            <a:pPr eaLnBrk="1" hangingPunct="1"/>
            <a:r>
              <a:rPr lang="en-US" dirty="0"/>
              <a:t>SRSW safe Boolean</a:t>
            </a:r>
          </a:p>
          <a:p>
            <a:pPr eaLnBrk="1" hangingPunct="1"/>
            <a:r>
              <a:rPr lang="en-US" dirty="0"/>
              <a:t>MRSW safe Boolean</a:t>
            </a:r>
          </a:p>
          <a:p>
            <a:pPr eaLnBrk="1" hangingPunct="1"/>
            <a:r>
              <a:rPr lang="en-US" dirty="0">
                <a:solidFill>
                  <a:schemeClr val="folHlink"/>
                </a:solidFill>
              </a:rPr>
              <a:t>MRSW regular Boolean</a:t>
            </a:r>
          </a:p>
          <a:p>
            <a:pPr eaLnBrk="1" hangingPunct="1"/>
            <a:r>
              <a:rPr lang="en-US" dirty="0">
                <a:solidFill>
                  <a:schemeClr val="folHlink"/>
                </a:solidFill>
              </a:rPr>
              <a:t>MRSW regular</a:t>
            </a:r>
          </a:p>
          <a:p>
            <a:pPr eaLnBrk="1" hangingPunct="1"/>
            <a:r>
              <a:rPr lang="en-US" dirty="0">
                <a:solidFill>
                  <a:schemeClr val="folHlink"/>
                </a:solidFill>
              </a:rPr>
              <a:t>MRSW atomic</a:t>
            </a:r>
          </a:p>
          <a:p>
            <a:pPr eaLnBrk="1" hangingPunct="1"/>
            <a:r>
              <a:rPr lang="en-US" dirty="0">
                <a:solidFill>
                  <a:schemeClr val="folHlink"/>
                </a:solidFill>
              </a:rPr>
              <a:t>MRMW atomic</a:t>
            </a:r>
          </a:p>
          <a:p>
            <a:pPr eaLnBrk="1" hangingPunct="1"/>
            <a:r>
              <a:rPr lang="en-US" dirty="0">
                <a:solidFill>
                  <a:schemeClr val="folHlink"/>
                </a:solidFill>
              </a:rPr>
              <a:t>Atomic snapshot</a:t>
            </a:r>
          </a:p>
        </p:txBody>
      </p:sp>
      <p:sp>
        <p:nvSpPr>
          <p:cNvPr id="40966" name="AutoShape 6"/>
          <p:cNvSpPr>
            <a:spLocks noChangeArrowheads="1"/>
          </p:cNvSpPr>
          <p:nvPr/>
        </p:nvSpPr>
        <p:spPr bwMode="auto">
          <a:xfrm>
            <a:off x="5219700" y="1790700"/>
            <a:ext cx="444500" cy="800100"/>
          </a:xfrm>
          <a:prstGeom prst="curvedLeftArrow">
            <a:avLst>
              <a:gd name="adj1" fmla="val 33283"/>
              <a:gd name="adj2" fmla="val 69283"/>
              <a:gd name="adj3" fmla="val 33333"/>
            </a:avLst>
          </a:prstGeom>
          <a:solidFill>
            <a:srgbClr val="FF7C80"/>
          </a:solidFill>
          <a:ln w="9525">
            <a:noFill/>
            <a:miter lim="800000"/>
            <a:headEnd/>
            <a:tailEnd/>
          </a:ln>
        </p:spPr>
        <p:txBody>
          <a:bodyPr wrap="none" anchor="ctr"/>
          <a:lstStyle/>
          <a:p>
            <a:pPr marL="231775" indent="-231775" algn="ctr" eaLnBrk="0" hangingPunct="0">
              <a:lnSpc>
                <a:spcPct val="80000"/>
              </a:lnSpc>
              <a:spcBef>
                <a:spcPct val="20000"/>
              </a:spcBef>
            </a:pPr>
            <a:endParaRPr lang="en-US" sz="2400" b="1" dirty="0">
              <a:solidFill>
                <a:srgbClr val="3366FF"/>
              </a:solidFill>
              <a:latin typeface="Courier New" pitchFamily="49" charset="0"/>
              <a:cs typeface="Courier New" pitchFamily="49" charset="0"/>
            </a:endParaRPr>
          </a:p>
        </p:txBody>
      </p:sp>
      <p:sp>
        <p:nvSpPr>
          <p:cNvPr id="40967" name="Text Box 7"/>
          <p:cNvSpPr txBox="1">
            <a:spLocks noChangeArrowheads="1"/>
          </p:cNvSpPr>
          <p:nvPr/>
        </p:nvSpPr>
        <p:spPr bwMode="auto">
          <a:xfrm>
            <a:off x="5410200" y="1892300"/>
            <a:ext cx="2044700" cy="579438"/>
          </a:xfrm>
          <a:prstGeom prst="rect">
            <a:avLst/>
          </a:prstGeom>
          <a:noFill/>
          <a:ln w="9525" algn="ctr">
            <a:noFill/>
            <a:miter lim="800000"/>
            <a:headEnd/>
            <a:tailEnd/>
          </a:ln>
        </p:spPr>
        <p:txBody>
          <a:bodyPr>
            <a:spAutoFit/>
          </a:bodyPr>
          <a:lstStyle/>
          <a:p>
            <a:pPr marL="231775" indent="-231775" algn="ctr" eaLnBrk="0" hangingPunct="0">
              <a:lnSpc>
                <a:spcPct val="80000"/>
              </a:lnSpc>
              <a:spcBef>
                <a:spcPct val="50000"/>
              </a:spcBef>
            </a:pPr>
            <a:r>
              <a:rPr lang="en-US" sz="4000" b="1" dirty="0">
                <a:solidFill>
                  <a:srgbClr val="FF3300"/>
                </a:solidFill>
                <a:latin typeface="Arial" pitchFamily="34" charset="0"/>
                <a:cs typeface="Courier New" pitchFamily="49" charset="0"/>
              </a:rPr>
              <a:t>Next</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259552AD-2BE8-41A7-A5BF-D3A7A1F340B5}" type="slidenum">
              <a:rPr lang="x-none" sz="1400">
                <a:latin typeface="Arial" pitchFamily="34" charset="0"/>
                <a:cs typeface="Arial" charset="0"/>
              </a:rPr>
              <a:pPr algn="r" eaLnBrk="0" hangingPunct="0"/>
              <a:t>36</a:t>
            </a:fld>
            <a:endParaRPr lang="en-US" sz="1400" dirty="0">
              <a:latin typeface="Arial" pitchFamily="34" charset="0"/>
              <a:cs typeface="Arial" charset="0"/>
            </a:endParaRPr>
          </a:p>
        </p:txBody>
      </p:sp>
      <p:sp>
        <p:nvSpPr>
          <p:cNvPr id="41988" name="Rectangle 2"/>
          <p:cNvSpPr>
            <a:spLocks noChangeArrowheads="1"/>
          </p:cNvSpPr>
          <p:nvPr/>
        </p:nvSpPr>
        <p:spPr bwMode="auto">
          <a:xfrm>
            <a:off x="1054100" y="2146300"/>
            <a:ext cx="7200900" cy="2677656"/>
          </a:xfrm>
          <a:prstGeom prst="rect">
            <a:avLst/>
          </a:prstGeom>
          <a:solidFill>
            <a:schemeClr val="tx1"/>
          </a:solidFill>
          <a:ln w="9525">
            <a:noFill/>
            <a:miter lim="800000"/>
            <a:headEnd/>
            <a:tailEnd/>
          </a:ln>
        </p:spPr>
        <p:txBody>
          <a:bodyPr>
            <a:spAutoFit/>
          </a:bodyPr>
          <a:lstStyle/>
          <a:p>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SafeBoolMRSWRegister</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Register</a:t>
            </a:r>
            <a:r>
              <a:rPr lang="en-US" sz="2400" b="0" dirty="0">
                <a:solidFill>
                  <a:srgbClr val="D4D4D4"/>
                </a:solidFill>
                <a:effectLst/>
                <a:latin typeface="Consolas" panose="020B0609020204030204" pitchFamily="49" charset="0"/>
              </a:rPr>
              <a:t>&lt;</a:t>
            </a:r>
            <a:r>
              <a:rPr lang="en-US" sz="2400" b="0" dirty="0">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&gt;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read</a:t>
            </a:r>
            <a:r>
              <a:rPr lang="en-US" sz="2400" b="0" dirty="0">
                <a:solidFill>
                  <a:srgbClr val="D4D4D4"/>
                </a:solidFill>
                <a:effectLst/>
                <a:latin typeface="Consolas" panose="020B0609020204030204" pitchFamily="49" charset="0"/>
              </a:rPr>
              <a:t>() { …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write</a:t>
            </a:r>
            <a:r>
              <a:rPr lang="en-US" sz="2400" b="0" dirty="0">
                <a:solidFill>
                  <a:srgbClr val="D4D4D4"/>
                </a:solidFill>
                <a:effectLst/>
                <a:latin typeface="Consolas" panose="020B0609020204030204" pitchFamily="49" charset="0"/>
              </a:rPr>
              <a:t>(</a:t>
            </a:r>
            <a:r>
              <a:rPr lang="en-US" sz="2400" b="0" dirty="0">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x</a:t>
            </a:r>
            <a:r>
              <a:rPr lang="en-US" sz="2400" b="0" dirty="0">
                <a:solidFill>
                  <a:srgbClr val="D4D4D4"/>
                </a:solidFill>
                <a:effectLst/>
                <a:latin typeface="Consolas" panose="020B0609020204030204" pitchFamily="49" charset="0"/>
              </a:rPr>
              <a:t>) { … }</a:t>
            </a:r>
          </a:p>
          <a:p>
            <a:r>
              <a:rPr lang="en-US" sz="2400" b="0" dirty="0">
                <a:solidFill>
                  <a:srgbClr val="D4D4D4"/>
                </a:solidFill>
                <a:effectLst/>
                <a:latin typeface="Consolas" panose="020B0609020204030204" pitchFamily="49" charset="0"/>
              </a:rPr>
              <a:t>}</a:t>
            </a:r>
          </a:p>
          <a:p>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sp>
        <p:nvSpPr>
          <p:cNvPr id="41989" name="Rectangle 4"/>
          <p:cNvSpPr>
            <a:spLocks noGrp="1" noChangeArrowheads="1"/>
          </p:cNvSpPr>
          <p:nvPr>
            <p:ph type="title" idx="4294967295"/>
          </p:nvPr>
        </p:nvSpPr>
        <p:spPr/>
        <p:txBody>
          <a:bodyPr/>
          <a:lstStyle/>
          <a:p>
            <a:pPr eaLnBrk="1" hangingPunct="1"/>
            <a:r>
              <a:rPr lang="en-US" dirty="0">
                <a:cs typeface="Arial" charset="0"/>
              </a:rPr>
              <a:t>Register Names</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584005-517A-F2E6-F19E-EFF5A3DE620B}"/>
              </a:ext>
            </a:extLst>
          </p:cNvPr>
          <p:cNvSpPr>
            <a:spLocks noChangeArrowheads="1"/>
          </p:cNvSpPr>
          <p:nvPr/>
        </p:nvSpPr>
        <p:spPr bwMode="auto">
          <a:xfrm>
            <a:off x="1054100" y="2146300"/>
            <a:ext cx="7200900" cy="2677656"/>
          </a:xfrm>
          <a:prstGeom prst="rect">
            <a:avLst/>
          </a:prstGeom>
          <a:solidFill>
            <a:schemeClr val="tx1"/>
          </a:solidFill>
          <a:ln w="9525">
            <a:noFill/>
            <a:miter lim="800000"/>
            <a:headEnd/>
            <a:tailEnd/>
          </a:ln>
        </p:spPr>
        <p:txBody>
          <a:bodyPr>
            <a:spAutoFit/>
          </a:bodyPr>
          <a:lstStyle/>
          <a:p>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SafeBoolMRSWRegister</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Register</a:t>
            </a:r>
            <a:r>
              <a:rPr lang="en-US" sz="2400" b="0" dirty="0">
                <a:solidFill>
                  <a:srgbClr val="D4D4D4"/>
                </a:solidFill>
                <a:effectLst/>
                <a:latin typeface="Consolas" panose="020B0609020204030204" pitchFamily="49" charset="0"/>
              </a:rPr>
              <a:t>&lt;</a:t>
            </a:r>
            <a:r>
              <a:rPr lang="en-US" sz="2400" b="0" dirty="0">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&gt;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read</a:t>
            </a:r>
            <a:r>
              <a:rPr lang="en-US" sz="2400" b="0" dirty="0">
                <a:solidFill>
                  <a:srgbClr val="D4D4D4"/>
                </a:solidFill>
                <a:effectLst/>
                <a:latin typeface="Consolas" panose="020B0609020204030204" pitchFamily="49" charset="0"/>
              </a:rPr>
              <a:t>() { …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write</a:t>
            </a:r>
            <a:r>
              <a:rPr lang="en-US" sz="2400" b="0" dirty="0">
                <a:solidFill>
                  <a:srgbClr val="D4D4D4"/>
                </a:solidFill>
                <a:effectLst/>
                <a:latin typeface="Consolas" panose="020B0609020204030204" pitchFamily="49" charset="0"/>
              </a:rPr>
              <a:t>(</a:t>
            </a:r>
            <a:r>
              <a:rPr lang="en-US" sz="2400" b="0" dirty="0">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x</a:t>
            </a:r>
            <a:r>
              <a:rPr lang="en-US" sz="2400" b="0" dirty="0">
                <a:solidFill>
                  <a:srgbClr val="D4D4D4"/>
                </a:solidFill>
                <a:effectLst/>
                <a:latin typeface="Consolas" panose="020B0609020204030204" pitchFamily="49" charset="0"/>
              </a:rPr>
              <a:t>) { … }</a:t>
            </a:r>
          </a:p>
          <a:p>
            <a:r>
              <a:rPr lang="en-US" sz="2400" b="0" dirty="0">
                <a:solidFill>
                  <a:srgbClr val="D4D4D4"/>
                </a:solidFill>
                <a:effectLst/>
                <a:latin typeface="Consolas" panose="020B0609020204030204" pitchFamily="49" charset="0"/>
              </a:rPr>
              <a:t>}</a:t>
            </a:r>
          </a:p>
          <a:p>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sp>
        <p:nvSpPr>
          <p:cNvPr id="4301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25CAFEE9-20A1-4012-94FD-107E854C6BB4}" type="slidenum">
              <a:rPr lang="x-none" sz="1400">
                <a:latin typeface="Arial" pitchFamily="34" charset="0"/>
                <a:cs typeface="Arial" charset="0"/>
              </a:rPr>
              <a:pPr algn="r" eaLnBrk="0" hangingPunct="0"/>
              <a:t>37</a:t>
            </a:fld>
            <a:endParaRPr lang="en-US" sz="1400" dirty="0">
              <a:latin typeface="Arial" pitchFamily="34" charset="0"/>
              <a:cs typeface="Arial" charset="0"/>
            </a:endParaRPr>
          </a:p>
        </p:txBody>
      </p:sp>
      <p:sp>
        <p:nvSpPr>
          <p:cNvPr id="43013" name="Rectangle 4"/>
          <p:cNvSpPr>
            <a:spLocks noGrp="1" noChangeArrowheads="1"/>
          </p:cNvSpPr>
          <p:nvPr>
            <p:ph type="title" idx="4294967295"/>
          </p:nvPr>
        </p:nvSpPr>
        <p:spPr/>
        <p:txBody>
          <a:bodyPr/>
          <a:lstStyle/>
          <a:p>
            <a:pPr eaLnBrk="1" hangingPunct="1"/>
            <a:r>
              <a:rPr lang="en-US" dirty="0">
                <a:cs typeface="Arial" charset="0"/>
              </a:rPr>
              <a:t>Register Names</a:t>
            </a:r>
          </a:p>
        </p:txBody>
      </p:sp>
      <p:sp>
        <p:nvSpPr>
          <p:cNvPr id="43014" name="AutoShape 5"/>
          <p:cNvSpPr>
            <a:spLocks noChangeArrowheads="1"/>
          </p:cNvSpPr>
          <p:nvPr/>
        </p:nvSpPr>
        <p:spPr bwMode="auto">
          <a:xfrm>
            <a:off x="3276600" y="2209800"/>
            <a:ext cx="762000" cy="381000"/>
          </a:xfrm>
          <a:prstGeom prst="wedgeRoundRectCallout">
            <a:avLst>
              <a:gd name="adj1" fmla="val -227620"/>
              <a:gd name="adj2" fmla="val 602917"/>
              <a:gd name="adj3" fmla="val 16667"/>
            </a:avLst>
          </a:prstGeom>
          <a:noFill/>
          <a:ln w="3175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43015" name="Text Box 6"/>
          <p:cNvSpPr txBox="1">
            <a:spLocks noChangeArrowheads="1"/>
          </p:cNvSpPr>
          <p:nvPr/>
        </p:nvSpPr>
        <p:spPr bwMode="auto">
          <a:xfrm>
            <a:off x="850900" y="4711700"/>
            <a:ext cx="2046288" cy="519113"/>
          </a:xfrm>
          <a:prstGeom prst="rect">
            <a:avLst/>
          </a:prstGeom>
          <a:noFill/>
          <a:ln w="38100">
            <a:solidFill>
              <a:srgbClr val="FF0000"/>
            </a:solidFill>
            <a:miter lim="800000"/>
            <a:headEnd/>
            <a:tailEnd/>
          </a:ln>
        </p:spPr>
        <p:txBody>
          <a:bodyPr>
            <a:spAutoFit/>
          </a:bodyPr>
          <a:lstStyle/>
          <a:p>
            <a:pPr algn="ctr" eaLnBrk="0" hangingPunct="0"/>
            <a:r>
              <a:rPr lang="en-US" sz="2800" dirty="0">
                <a:solidFill>
                  <a:srgbClr val="FFFF00"/>
                </a:solidFill>
                <a:latin typeface="Arial" pitchFamily="34" charset="0"/>
                <a:cs typeface="Courier New" pitchFamily="49" charset="0"/>
              </a:rPr>
              <a:t>property</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
        <p:nvSpPr>
          <p:cNvPr id="5" name="AutoShape 7">
            <a:extLst>
              <a:ext uri="{FF2B5EF4-FFF2-40B4-BE49-F238E27FC236}">
                <a16:creationId xmlns:a16="http://schemas.microsoft.com/office/drawing/2014/main" id="{4BCACE6E-02FD-C4B1-9D7D-F9F0DF2CF0D4}"/>
              </a:ext>
            </a:extLst>
          </p:cNvPr>
          <p:cNvSpPr>
            <a:spLocks noChangeArrowheads="1"/>
          </p:cNvSpPr>
          <p:nvPr/>
        </p:nvSpPr>
        <p:spPr bwMode="auto">
          <a:xfrm>
            <a:off x="3962400" y="2208998"/>
            <a:ext cx="685800" cy="381000"/>
          </a:xfrm>
          <a:prstGeom prst="wedgeRoundRectCallout">
            <a:avLst>
              <a:gd name="adj1" fmla="val -108838"/>
              <a:gd name="adj2" fmla="val 789583"/>
              <a:gd name="adj3" fmla="val 16667"/>
            </a:avLst>
          </a:prstGeom>
          <a:noFill/>
          <a:ln w="3175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7" name="Text Box 8">
            <a:extLst>
              <a:ext uri="{FF2B5EF4-FFF2-40B4-BE49-F238E27FC236}">
                <a16:creationId xmlns:a16="http://schemas.microsoft.com/office/drawing/2014/main" id="{8A39EA98-A7FB-C2A3-B5E5-7D54A3861155}"/>
              </a:ext>
            </a:extLst>
          </p:cNvPr>
          <p:cNvSpPr txBox="1">
            <a:spLocks noChangeArrowheads="1"/>
          </p:cNvSpPr>
          <p:nvPr/>
        </p:nvSpPr>
        <p:spPr bwMode="auto">
          <a:xfrm>
            <a:off x="2869949" y="5470059"/>
            <a:ext cx="1446313" cy="519113"/>
          </a:xfrm>
          <a:prstGeom prst="rect">
            <a:avLst/>
          </a:prstGeom>
          <a:noFill/>
          <a:ln w="38100">
            <a:solidFill>
              <a:srgbClr val="FF0000"/>
            </a:solidFill>
            <a:miter lim="800000"/>
            <a:headEnd/>
            <a:tailEnd/>
          </a:ln>
        </p:spPr>
        <p:txBody>
          <a:bodyPr wrap="square">
            <a:spAutoFit/>
          </a:bodyPr>
          <a:lstStyle/>
          <a:p>
            <a:pPr algn="ctr" eaLnBrk="0" hangingPunct="0"/>
            <a:r>
              <a:rPr lang="en-US" sz="2800" dirty="0">
                <a:solidFill>
                  <a:srgbClr val="FFFF00"/>
                </a:solidFill>
                <a:latin typeface="Arial" pitchFamily="34" charset="0"/>
                <a:cs typeface="Courier New" pitchFamily="49" charset="0"/>
              </a:rPr>
              <a:t>type</a:t>
            </a:r>
          </a:p>
        </p:txBody>
      </p:sp>
      <p:sp>
        <p:nvSpPr>
          <p:cNvPr id="10" name="AutoShape 9">
            <a:extLst>
              <a:ext uri="{FF2B5EF4-FFF2-40B4-BE49-F238E27FC236}">
                <a16:creationId xmlns:a16="http://schemas.microsoft.com/office/drawing/2014/main" id="{8A01C5F1-BC8D-F109-83F8-211BD242166C}"/>
              </a:ext>
            </a:extLst>
          </p:cNvPr>
          <p:cNvSpPr>
            <a:spLocks noChangeArrowheads="1"/>
          </p:cNvSpPr>
          <p:nvPr/>
        </p:nvSpPr>
        <p:spPr bwMode="auto">
          <a:xfrm>
            <a:off x="4648200" y="2205038"/>
            <a:ext cx="787400" cy="381000"/>
          </a:xfrm>
          <a:prstGeom prst="wedgeRoundRectCallout">
            <a:avLst>
              <a:gd name="adj1" fmla="val 73921"/>
              <a:gd name="adj2" fmla="val 572917"/>
              <a:gd name="adj3" fmla="val 16667"/>
            </a:avLst>
          </a:prstGeom>
          <a:noFill/>
          <a:ln w="3175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2" name="Text Box 10">
            <a:extLst>
              <a:ext uri="{FF2B5EF4-FFF2-40B4-BE49-F238E27FC236}">
                <a16:creationId xmlns:a16="http://schemas.microsoft.com/office/drawing/2014/main" id="{B0B7FF08-2754-F328-5111-51181E195801}"/>
              </a:ext>
            </a:extLst>
          </p:cNvPr>
          <p:cNvSpPr txBox="1">
            <a:spLocks noChangeArrowheads="1"/>
          </p:cNvSpPr>
          <p:nvPr/>
        </p:nvSpPr>
        <p:spPr bwMode="auto">
          <a:xfrm>
            <a:off x="3810000" y="4724400"/>
            <a:ext cx="4876800" cy="523220"/>
          </a:xfrm>
          <a:prstGeom prst="rect">
            <a:avLst/>
          </a:prstGeom>
          <a:noFill/>
          <a:ln w="38100">
            <a:solidFill>
              <a:srgbClr val="FF0000"/>
            </a:solidFill>
            <a:miter lim="800000"/>
            <a:headEnd/>
            <a:tailEnd/>
          </a:ln>
        </p:spPr>
        <p:txBody>
          <a:bodyPr wrap="square">
            <a:spAutoFit/>
          </a:bodyPr>
          <a:lstStyle/>
          <a:p>
            <a:pPr algn="ctr" eaLnBrk="0" hangingPunct="0"/>
            <a:r>
              <a:rPr lang="en-US" sz="2800" dirty="0">
                <a:solidFill>
                  <a:srgbClr val="FFFF00"/>
                </a:solidFill>
                <a:latin typeface="Arial" pitchFamily="34" charset="0"/>
                <a:cs typeface="Courier New" pitchFamily="49" charset="0"/>
              </a:rPr>
              <a:t>how many readers &amp; writers?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animBg="1"/>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AD4A6DB4-9D24-4ED9-B66F-68844F180D84}" type="slidenum">
              <a:rPr lang="x-none" sz="1400">
                <a:latin typeface="Arial" pitchFamily="34" charset="0"/>
                <a:cs typeface="Arial" charset="0"/>
              </a:rPr>
              <a:pPr algn="r" eaLnBrk="0" hangingPunct="0"/>
              <a:t>38</a:t>
            </a:fld>
            <a:endParaRPr lang="en-US" sz="1400" dirty="0">
              <a:latin typeface="Arial" pitchFamily="34" charset="0"/>
              <a:cs typeface="Arial" charset="0"/>
            </a:endParaRPr>
          </a:p>
        </p:txBody>
      </p:sp>
      <p:sp>
        <p:nvSpPr>
          <p:cNvPr id="46084" name="Rectangle 2"/>
          <p:cNvSpPr>
            <a:spLocks noGrp="1" noChangeArrowheads="1"/>
          </p:cNvSpPr>
          <p:nvPr>
            <p:ph type="title" idx="4294967295"/>
          </p:nvPr>
        </p:nvSpPr>
        <p:spPr/>
        <p:txBody>
          <a:bodyPr/>
          <a:lstStyle/>
          <a:p>
            <a:pPr eaLnBrk="1" hangingPunct="1"/>
            <a:r>
              <a:rPr lang="en-US" sz="4000" dirty="0">
                <a:cs typeface="Arial" charset="0"/>
              </a:rPr>
              <a:t>Safe Boolean MRSW </a:t>
            </a:r>
            <a:r>
              <a:rPr lang="en-US" sz="4000" dirty="0">
                <a:cs typeface="Arial" charset="0"/>
                <a:sym typeface="Wingdings" pitchFamily="2" charset="2"/>
              </a:rPr>
              <a:t>from</a:t>
            </a:r>
            <a:br>
              <a:rPr lang="en-US" sz="4000" dirty="0">
                <a:cs typeface="Arial" charset="0"/>
                <a:sym typeface="Wingdings" pitchFamily="2" charset="2"/>
              </a:rPr>
            </a:br>
            <a:r>
              <a:rPr lang="en-US" sz="4000" dirty="0">
                <a:cs typeface="Arial" charset="0"/>
                <a:sym typeface="Wingdings" pitchFamily="2" charset="2"/>
              </a:rPr>
              <a:t>Safe Boolean SRSW</a:t>
            </a:r>
          </a:p>
        </p:txBody>
      </p:sp>
      <p:grpSp>
        <p:nvGrpSpPr>
          <p:cNvPr id="46085" name="Group 14"/>
          <p:cNvGrpSpPr>
            <a:grpSpLocks/>
          </p:cNvGrpSpPr>
          <p:nvPr/>
        </p:nvGrpSpPr>
        <p:grpSpPr bwMode="auto">
          <a:xfrm>
            <a:off x="4367213" y="2300288"/>
            <a:ext cx="1068387" cy="857250"/>
            <a:chOff x="4224" y="2256"/>
            <a:chExt cx="912" cy="816"/>
          </a:xfrm>
          <a:effectLst>
            <a:glow rad="139700">
              <a:schemeClr val="accent3">
                <a:satMod val="175000"/>
                <a:alpha val="40000"/>
              </a:schemeClr>
            </a:glow>
          </a:effectLst>
        </p:grpSpPr>
        <p:sp>
          <p:nvSpPr>
            <p:cNvPr id="46149" name="Freeform 15"/>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0" name="Freeform 16"/>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1" name="Freeform 17"/>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2" name="Freeform 18"/>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53" name="Freeform 19"/>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54" name="Freeform 20"/>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55" name="Freeform 21"/>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6" name="Freeform 22"/>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7" name="Freeform 23"/>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46086" name="AutoShape 24"/>
          <p:cNvSpPr>
            <a:spLocks noChangeArrowheads="1"/>
          </p:cNvSpPr>
          <p:nvPr/>
        </p:nvSpPr>
        <p:spPr bwMode="auto">
          <a:xfrm>
            <a:off x="3759200" y="1955800"/>
            <a:ext cx="711200" cy="479425"/>
          </a:xfrm>
          <a:prstGeom prst="cloudCallout">
            <a:avLst>
              <a:gd name="adj1" fmla="val 39287"/>
              <a:gd name="adj2" fmla="val 63245"/>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
        <p:nvSpPr>
          <p:cNvPr id="876570" name="Text Box 26"/>
          <p:cNvSpPr txBox="1">
            <a:spLocks noChangeArrowheads="1"/>
          </p:cNvSpPr>
          <p:nvPr/>
        </p:nvSpPr>
        <p:spPr bwMode="auto">
          <a:xfrm>
            <a:off x="4067175" y="30210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0</a:t>
            </a:r>
          </a:p>
        </p:txBody>
      </p:sp>
      <p:grpSp>
        <p:nvGrpSpPr>
          <p:cNvPr id="46088" name="Group 28"/>
          <p:cNvGrpSpPr>
            <a:grpSpLocks/>
          </p:cNvGrpSpPr>
          <p:nvPr/>
        </p:nvGrpSpPr>
        <p:grpSpPr bwMode="auto">
          <a:xfrm>
            <a:off x="5611813" y="3227388"/>
            <a:ext cx="1068387" cy="857250"/>
            <a:chOff x="4224" y="2256"/>
            <a:chExt cx="912" cy="816"/>
          </a:xfrm>
          <a:effectLst>
            <a:glow rad="139700">
              <a:schemeClr val="accent3">
                <a:satMod val="175000"/>
                <a:alpha val="40000"/>
              </a:schemeClr>
            </a:glow>
          </a:effectLst>
        </p:grpSpPr>
        <p:sp>
          <p:nvSpPr>
            <p:cNvPr id="46140" name="Freeform 29"/>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1" name="Freeform 30"/>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2" name="Freeform 31"/>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3" name="Freeform 32"/>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44" name="Freeform 33"/>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45" name="Freeform 34"/>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46" name="Freeform 35"/>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7" name="Freeform 36"/>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8" name="Freeform 37"/>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46089" name="AutoShape 38"/>
          <p:cNvSpPr>
            <a:spLocks noChangeArrowheads="1"/>
          </p:cNvSpPr>
          <p:nvPr/>
        </p:nvSpPr>
        <p:spPr bwMode="auto">
          <a:xfrm>
            <a:off x="5575300" y="2628900"/>
            <a:ext cx="711200" cy="479425"/>
          </a:xfrm>
          <a:prstGeom prst="cloudCallout">
            <a:avLst>
              <a:gd name="adj1" fmla="val -23213"/>
              <a:gd name="adj2" fmla="val 108278"/>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
        <p:nvSpPr>
          <p:cNvPr id="876583" name="Text Box 39"/>
          <p:cNvSpPr txBox="1">
            <a:spLocks noChangeArrowheads="1"/>
          </p:cNvSpPr>
          <p:nvPr/>
        </p:nvSpPr>
        <p:spPr bwMode="auto">
          <a:xfrm>
            <a:off x="5311775" y="39481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0</a:t>
            </a:r>
          </a:p>
        </p:txBody>
      </p:sp>
      <p:grpSp>
        <p:nvGrpSpPr>
          <p:cNvPr id="46091" name="Group 40"/>
          <p:cNvGrpSpPr>
            <a:grpSpLocks/>
          </p:cNvGrpSpPr>
          <p:nvPr/>
        </p:nvGrpSpPr>
        <p:grpSpPr bwMode="auto">
          <a:xfrm>
            <a:off x="5294313" y="5272088"/>
            <a:ext cx="1068387" cy="857250"/>
            <a:chOff x="4224" y="2256"/>
            <a:chExt cx="912" cy="816"/>
          </a:xfrm>
          <a:effectLst>
            <a:glow rad="139700">
              <a:schemeClr val="accent3">
                <a:satMod val="175000"/>
                <a:alpha val="40000"/>
              </a:schemeClr>
            </a:glow>
          </a:effectLst>
        </p:grpSpPr>
        <p:sp>
          <p:nvSpPr>
            <p:cNvPr id="46131" name="Freeform 41"/>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2" name="Freeform 42"/>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3" name="Freeform 43"/>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4" name="Freeform 44"/>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35" name="Freeform 45"/>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36" name="Freeform 46"/>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37" name="Freeform 47"/>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8" name="Freeform 48"/>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9" name="Freeform 49"/>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876595" name="Text Box 51"/>
          <p:cNvSpPr txBox="1">
            <a:spLocks noChangeArrowheads="1"/>
          </p:cNvSpPr>
          <p:nvPr/>
        </p:nvSpPr>
        <p:spPr bwMode="auto">
          <a:xfrm>
            <a:off x="4613275" y="53324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66FF"/>
                </a:solidFill>
                <a:latin typeface="Arial" pitchFamily="34" charset="0"/>
                <a:cs typeface="Courier New" pitchFamily="49" charset="0"/>
              </a:rPr>
              <a:t>0</a:t>
            </a:r>
          </a:p>
        </p:txBody>
      </p:sp>
      <p:grpSp>
        <p:nvGrpSpPr>
          <p:cNvPr id="46093" name="Group 52"/>
          <p:cNvGrpSpPr>
            <a:grpSpLocks/>
          </p:cNvGrpSpPr>
          <p:nvPr/>
        </p:nvGrpSpPr>
        <p:grpSpPr bwMode="auto">
          <a:xfrm>
            <a:off x="1954213" y="5589588"/>
            <a:ext cx="1068387" cy="857250"/>
            <a:chOff x="4224" y="2256"/>
            <a:chExt cx="912" cy="816"/>
          </a:xfrm>
          <a:effectLst>
            <a:glow rad="139700">
              <a:schemeClr val="accent3">
                <a:satMod val="175000"/>
                <a:alpha val="40000"/>
              </a:schemeClr>
            </a:glow>
          </a:effectLst>
        </p:grpSpPr>
        <p:sp>
          <p:nvSpPr>
            <p:cNvPr id="46122" name="Freeform 53"/>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3" name="Freeform 54"/>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4" name="Freeform 55"/>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5" name="Freeform 56"/>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46126" name="Freeform 57"/>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46127" name="Freeform 58"/>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46128" name="Freeform 59"/>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9" name="Freeform 60"/>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46130" name="Freeform 61"/>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46094" name="AutoShape 62"/>
          <p:cNvSpPr>
            <a:spLocks noChangeArrowheads="1"/>
          </p:cNvSpPr>
          <p:nvPr/>
        </p:nvSpPr>
        <p:spPr bwMode="auto">
          <a:xfrm>
            <a:off x="1651000" y="4762500"/>
            <a:ext cx="711200" cy="479425"/>
          </a:xfrm>
          <a:prstGeom prst="cloudCallout">
            <a:avLst>
              <a:gd name="adj1" fmla="val 58931"/>
              <a:gd name="adj2" fmla="val 95032"/>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
        <p:nvSpPr>
          <p:cNvPr id="876607" name="Text Box 63"/>
          <p:cNvSpPr txBox="1">
            <a:spLocks noChangeArrowheads="1"/>
          </p:cNvSpPr>
          <p:nvPr/>
        </p:nvSpPr>
        <p:spPr bwMode="auto">
          <a:xfrm>
            <a:off x="3101975" y="51546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0</a:t>
            </a:r>
          </a:p>
        </p:txBody>
      </p:sp>
      <p:grpSp>
        <p:nvGrpSpPr>
          <p:cNvPr id="46096" name="Group 64"/>
          <p:cNvGrpSpPr>
            <a:grpSpLocks/>
          </p:cNvGrpSpPr>
          <p:nvPr/>
        </p:nvGrpSpPr>
        <p:grpSpPr bwMode="auto">
          <a:xfrm>
            <a:off x="1382713" y="3735388"/>
            <a:ext cx="1068387" cy="857250"/>
            <a:chOff x="4224" y="2256"/>
            <a:chExt cx="912" cy="816"/>
          </a:xfrm>
          <a:effectLst>
            <a:glow rad="139700">
              <a:schemeClr val="accent3">
                <a:satMod val="175000"/>
                <a:alpha val="40000"/>
              </a:schemeClr>
            </a:glow>
          </a:effectLst>
        </p:grpSpPr>
        <p:sp>
          <p:nvSpPr>
            <p:cNvPr id="46113" name="Freeform 65"/>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14" name="Freeform 66"/>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15" name="Freeform 67"/>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16" name="Freeform 68"/>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17" name="Freeform 69"/>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18" name="Freeform 70"/>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19" name="Freeform 71"/>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20" name="Freeform 72"/>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21" name="Freeform 73"/>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46097" name="AutoShape 74"/>
          <p:cNvSpPr>
            <a:spLocks noChangeArrowheads="1"/>
          </p:cNvSpPr>
          <p:nvPr/>
        </p:nvSpPr>
        <p:spPr bwMode="auto">
          <a:xfrm>
            <a:off x="1193800" y="2895600"/>
            <a:ext cx="711200" cy="479425"/>
          </a:xfrm>
          <a:prstGeom prst="cloudCallout">
            <a:avLst>
              <a:gd name="adj1" fmla="val 58931"/>
              <a:gd name="adj2" fmla="val 102981"/>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
        <p:nvSpPr>
          <p:cNvPr id="876619" name="Text Box 75"/>
          <p:cNvSpPr txBox="1">
            <a:spLocks noChangeArrowheads="1"/>
          </p:cNvSpPr>
          <p:nvPr/>
        </p:nvSpPr>
        <p:spPr bwMode="auto">
          <a:xfrm>
            <a:off x="2746375" y="37195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0</a:t>
            </a:r>
          </a:p>
        </p:txBody>
      </p:sp>
      <p:sp>
        <p:nvSpPr>
          <p:cNvPr id="876622" name="Text Box 78"/>
          <p:cNvSpPr txBox="1">
            <a:spLocks noChangeArrowheads="1"/>
          </p:cNvSpPr>
          <p:nvPr/>
        </p:nvSpPr>
        <p:spPr bwMode="auto">
          <a:xfrm>
            <a:off x="4613275" y="53324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66FF"/>
                </a:solidFill>
                <a:latin typeface="Arial" pitchFamily="34" charset="0"/>
                <a:cs typeface="Courier New" pitchFamily="49" charset="0"/>
              </a:rPr>
              <a:t>0</a:t>
            </a:r>
          </a:p>
        </p:txBody>
      </p:sp>
      <p:sp>
        <p:nvSpPr>
          <p:cNvPr id="46106" name="Freeform 11"/>
          <p:cNvSpPr>
            <a:spLocks/>
          </p:cNvSpPr>
          <p:nvPr/>
        </p:nvSpPr>
        <p:spPr bwMode="auto">
          <a:xfrm>
            <a:off x="3897313" y="4546600"/>
            <a:ext cx="244475" cy="469900"/>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solidFill>
                <a:srgbClr val="FFFF00"/>
              </a:solidFill>
            </a:endParaRPr>
          </a:p>
        </p:txBody>
      </p:sp>
      <p:grpSp>
        <p:nvGrpSpPr>
          <p:cNvPr id="2" name="Group 1">
            <a:extLst>
              <a:ext uri="{FF2B5EF4-FFF2-40B4-BE49-F238E27FC236}">
                <a16:creationId xmlns:a16="http://schemas.microsoft.com/office/drawing/2014/main" id="{E07B2701-0F66-12AE-C8BA-F455EE73F0BE}"/>
              </a:ext>
            </a:extLst>
          </p:cNvPr>
          <p:cNvGrpSpPr/>
          <p:nvPr/>
        </p:nvGrpSpPr>
        <p:grpSpPr>
          <a:xfrm>
            <a:off x="3556000" y="3873500"/>
            <a:ext cx="927100" cy="928688"/>
            <a:chOff x="3556000" y="3873500"/>
            <a:chExt cx="927100" cy="928688"/>
          </a:xfrm>
          <a:effectLst>
            <a:glow rad="139700">
              <a:schemeClr val="accent3">
                <a:satMod val="175000"/>
                <a:alpha val="40000"/>
              </a:schemeClr>
            </a:glow>
          </a:effectLst>
        </p:grpSpPr>
        <p:sp>
          <p:nvSpPr>
            <p:cNvPr id="46100" name="Freeform 5"/>
            <p:cNvSpPr>
              <a:spLocks/>
            </p:cNvSpPr>
            <p:nvPr/>
          </p:nvSpPr>
          <p:spPr bwMode="auto">
            <a:xfrm>
              <a:off x="4337050" y="4210050"/>
              <a:ext cx="146050" cy="3048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1" name="Freeform 6"/>
            <p:cNvSpPr>
              <a:spLocks/>
            </p:cNvSpPr>
            <p:nvPr/>
          </p:nvSpPr>
          <p:spPr bwMode="auto">
            <a:xfrm>
              <a:off x="4125913" y="4008438"/>
              <a:ext cx="146050" cy="4699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2" name="Freeform 7"/>
            <p:cNvSpPr>
              <a:spLocks/>
            </p:cNvSpPr>
            <p:nvPr/>
          </p:nvSpPr>
          <p:spPr bwMode="auto">
            <a:xfrm>
              <a:off x="3897313" y="3873500"/>
              <a:ext cx="146050" cy="403225"/>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3" name="Freeform 8"/>
            <p:cNvSpPr>
              <a:spLocks/>
            </p:cNvSpPr>
            <p:nvPr/>
          </p:nvSpPr>
          <p:spPr bwMode="auto">
            <a:xfrm>
              <a:off x="3632200" y="3873500"/>
              <a:ext cx="801688" cy="749300"/>
            </a:xfrm>
            <a:custGeom>
              <a:avLst/>
              <a:gdLst>
                <a:gd name="T0" fmla="*/ 2147483647 w 789"/>
                <a:gd name="T1" fmla="*/ 0 h 535"/>
                <a:gd name="T2" fmla="*/ 2147483647 w 789"/>
                <a:gd name="T3" fmla="*/ 2147483647 h 535"/>
                <a:gd name="T4" fmla="*/ 2147483647 w 789"/>
                <a:gd name="T5" fmla="*/ 2147483647 h 535"/>
                <a:gd name="T6" fmla="*/ 0 w 789"/>
                <a:gd name="T7" fmla="*/ 2147483647 h 535"/>
                <a:gd name="T8" fmla="*/ 2147483647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solidFill>
                  <a:srgbClr val="FFFF00"/>
                </a:solidFill>
              </a:endParaRPr>
            </a:p>
          </p:txBody>
        </p:sp>
        <p:sp>
          <p:nvSpPr>
            <p:cNvPr id="46104" name="Freeform 9"/>
            <p:cNvSpPr>
              <a:spLocks/>
            </p:cNvSpPr>
            <p:nvPr/>
          </p:nvSpPr>
          <p:spPr bwMode="auto">
            <a:xfrm>
              <a:off x="3641725" y="4008438"/>
              <a:ext cx="500063" cy="793750"/>
            </a:xfrm>
            <a:custGeom>
              <a:avLst/>
              <a:gdLst>
                <a:gd name="T0" fmla="*/ 2147483647 w 491"/>
                <a:gd name="T1" fmla="*/ 0 h 567"/>
                <a:gd name="T2" fmla="*/ 2147483647 w 491"/>
                <a:gd name="T3" fmla="*/ 2147483647 h 567"/>
                <a:gd name="T4" fmla="*/ 2147483647 w 491"/>
                <a:gd name="T5" fmla="*/ 2147483647 h 567"/>
                <a:gd name="T6" fmla="*/ 0 w 491"/>
                <a:gd name="T7" fmla="*/ 2147483647 h 567"/>
                <a:gd name="T8" fmla="*/ 2147483647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solidFill>
                  <a:srgbClr val="FFFF00"/>
                </a:solidFill>
              </a:endParaRPr>
            </a:p>
          </p:txBody>
        </p:sp>
        <p:sp>
          <p:nvSpPr>
            <p:cNvPr id="46105" name="Freeform 10"/>
            <p:cNvSpPr>
              <a:spLocks/>
            </p:cNvSpPr>
            <p:nvPr/>
          </p:nvSpPr>
          <p:spPr bwMode="auto">
            <a:xfrm>
              <a:off x="4125913" y="4343400"/>
              <a:ext cx="307975" cy="458788"/>
            </a:xfrm>
            <a:custGeom>
              <a:avLst/>
              <a:gdLst>
                <a:gd name="T0" fmla="*/ 2147483647 w 304"/>
                <a:gd name="T1" fmla="*/ 0 h 327"/>
                <a:gd name="T2" fmla="*/ 2147483647 w 304"/>
                <a:gd name="T3" fmla="*/ 2147483647 h 327"/>
                <a:gd name="T4" fmla="*/ 0 w 304"/>
                <a:gd name="T5" fmla="*/ 2147483647 h 327"/>
                <a:gd name="T6" fmla="*/ 2147483647 w 304"/>
                <a:gd name="T7" fmla="*/ 2147483647 h 327"/>
                <a:gd name="T8" fmla="*/ 2147483647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solidFill>
                  <a:srgbClr val="FFFF00"/>
                </a:solidFill>
              </a:endParaRPr>
            </a:p>
          </p:txBody>
        </p:sp>
        <p:sp>
          <p:nvSpPr>
            <p:cNvPr id="46107" name="Freeform 12"/>
            <p:cNvSpPr>
              <a:spLocks/>
            </p:cNvSpPr>
            <p:nvPr/>
          </p:nvSpPr>
          <p:spPr bwMode="auto">
            <a:xfrm>
              <a:off x="3702050" y="4343400"/>
              <a:ext cx="244475" cy="404813"/>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8" name="Freeform 13"/>
            <p:cNvSpPr>
              <a:spLocks/>
            </p:cNvSpPr>
            <p:nvPr/>
          </p:nvSpPr>
          <p:spPr bwMode="auto">
            <a:xfrm>
              <a:off x="3556000" y="4141788"/>
              <a:ext cx="195263" cy="404812"/>
            </a:xfrm>
            <a:custGeom>
              <a:avLst/>
              <a:gdLst>
                <a:gd name="T0" fmla="*/ 0 w 336"/>
                <a:gd name="T1" fmla="*/ 0 h 432"/>
                <a:gd name="T2" fmla="*/ 2147483647 w 336"/>
                <a:gd name="T3" fmla="*/ 2147483647 h 432"/>
                <a:gd name="T4" fmla="*/ 0 w 336"/>
                <a:gd name="T5" fmla="*/ 2147483647 h 432"/>
                <a:gd name="T6" fmla="*/ 0 w 336"/>
                <a:gd name="T7" fmla="*/ 2147483647 h 432"/>
                <a:gd name="T8" fmla="*/ 0 w 336"/>
                <a:gd name="T9" fmla="*/ 2147483647 h 432"/>
                <a:gd name="T10" fmla="*/ 0 w 336"/>
                <a:gd name="T11" fmla="*/ 2147483647 h 432"/>
                <a:gd name="T12" fmla="*/ 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46109" name="AutoShape 38"/>
          <p:cNvSpPr>
            <a:spLocks noChangeArrowheads="1"/>
          </p:cNvSpPr>
          <p:nvPr/>
        </p:nvSpPr>
        <p:spPr bwMode="auto">
          <a:xfrm>
            <a:off x="5969000" y="4318000"/>
            <a:ext cx="711200" cy="479425"/>
          </a:xfrm>
          <a:prstGeom prst="cloudCallout">
            <a:avLst>
              <a:gd name="adj1" fmla="val -23213"/>
              <a:gd name="adj2" fmla="val 108278"/>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
        <p:nvSpPr>
          <p:cNvPr id="46110" name="AutoShape 24"/>
          <p:cNvSpPr>
            <a:spLocks noChangeArrowheads="1"/>
          </p:cNvSpPr>
          <p:nvPr/>
        </p:nvSpPr>
        <p:spPr bwMode="auto">
          <a:xfrm>
            <a:off x="2746375" y="2485652"/>
            <a:ext cx="1216025" cy="914774"/>
          </a:xfrm>
          <a:prstGeom prst="cloudCallout">
            <a:avLst>
              <a:gd name="adj1" fmla="val 28794"/>
              <a:gd name="adj2" fmla="val 94448"/>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zzz…</a:t>
            </a:r>
          </a:p>
        </p:txBody>
      </p:sp>
      <p:sp>
        <p:nvSpPr>
          <p:cNvPr id="46111" name="Text Box 76"/>
          <p:cNvSpPr txBox="1">
            <a:spLocks noChangeArrowheads="1"/>
          </p:cNvSpPr>
          <p:nvPr/>
        </p:nvSpPr>
        <p:spPr bwMode="auto">
          <a:xfrm>
            <a:off x="6688138" y="2592388"/>
            <a:ext cx="1312862" cy="384175"/>
          </a:xfrm>
          <a:prstGeom prst="rect">
            <a:avLst/>
          </a:prstGeom>
          <a:noFill/>
          <a:ln w="9525" algn="ctr">
            <a:solidFill>
              <a:schemeClr val="bg1"/>
            </a:solidFill>
            <a:miter lim="800000"/>
            <a:headEnd/>
            <a:tailEnd/>
          </a:ln>
        </p:spPr>
        <p:txBody>
          <a:bodyPr wrap="none">
            <a:spAutoFit/>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readers</a:t>
            </a:r>
          </a:p>
        </p:txBody>
      </p:sp>
      <p:sp>
        <p:nvSpPr>
          <p:cNvPr id="46112" name="Text Box 77"/>
          <p:cNvSpPr txBox="1">
            <a:spLocks noChangeArrowheads="1"/>
          </p:cNvSpPr>
          <p:nvPr/>
        </p:nvSpPr>
        <p:spPr bwMode="auto">
          <a:xfrm>
            <a:off x="4420844" y="4687888"/>
            <a:ext cx="1023036" cy="387798"/>
          </a:xfrm>
          <a:prstGeom prst="rect">
            <a:avLst/>
          </a:prstGeom>
          <a:noFill/>
          <a:ln w="9525" algn="ctr">
            <a:solidFill>
              <a:schemeClr val="bg1"/>
            </a:solidFill>
            <a:miter lim="800000"/>
            <a:headEnd/>
            <a:tailEnd/>
          </a:ln>
        </p:spPr>
        <p:txBody>
          <a:bodyPr wrap="none">
            <a:spAutoFit/>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writer</a:t>
            </a:r>
          </a:p>
        </p:txBody>
      </p:sp>
      <p:sp>
        <p:nvSpPr>
          <p:cNvPr id="78" name="Footer Placeholder 77"/>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66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662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AD4A6DB4-9D24-4ED9-B66F-68844F180D84}" type="slidenum">
              <a:rPr lang="x-none" sz="1400">
                <a:latin typeface="Arial" pitchFamily="34" charset="0"/>
                <a:cs typeface="Arial" charset="0"/>
              </a:rPr>
              <a:pPr algn="r" eaLnBrk="0" hangingPunct="0"/>
              <a:t>39</a:t>
            </a:fld>
            <a:endParaRPr lang="en-US" sz="1400" dirty="0">
              <a:latin typeface="Arial" pitchFamily="34" charset="0"/>
              <a:cs typeface="Arial" charset="0"/>
            </a:endParaRPr>
          </a:p>
        </p:txBody>
      </p:sp>
      <p:sp>
        <p:nvSpPr>
          <p:cNvPr id="46084" name="Rectangle 2"/>
          <p:cNvSpPr>
            <a:spLocks noGrp="1" noChangeArrowheads="1"/>
          </p:cNvSpPr>
          <p:nvPr>
            <p:ph type="title" idx="4294967295"/>
          </p:nvPr>
        </p:nvSpPr>
        <p:spPr/>
        <p:txBody>
          <a:bodyPr/>
          <a:lstStyle/>
          <a:p>
            <a:pPr eaLnBrk="1" hangingPunct="1"/>
            <a:r>
              <a:rPr lang="en-US" sz="4000" dirty="0">
                <a:cs typeface="Arial" charset="0"/>
              </a:rPr>
              <a:t>Safe Boolean MRSW </a:t>
            </a:r>
            <a:r>
              <a:rPr lang="en-US" sz="4000" dirty="0">
                <a:cs typeface="Arial" charset="0"/>
                <a:sym typeface="Wingdings" pitchFamily="2" charset="2"/>
              </a:rPr>
              <a:t>from</a:t>
            </a:r>
            <a:br>
              <a:rPr lang="en-US" sz="4000" dirty="0">
                <a:cs typeface="Arial" charset="0"/>
                <a:sym typeface="Wingdings" pitchFamily="2" charset="2"/>
              </a:rPr>
            </a:br>
            <a:r>
              <a:rPr lang="en-US" sz="4000" dirty="0">
                <a:cs typeface="Arial" charset="0"/>
                <a:sym typeface="Wingdings" pitchFamily="2" charset="2"/>
              </a:rPr>
              <a:t>Safe Boolean SRSW</a:t>
            </a:r>
          </a:p>
        </p:txBody>
      </p:sp>
      <p:grpSp>
        <p:nvGrpSpPr>
          <p:cNvPr id="46085" name="Group 14"/>
          <p:cNvGrpSpPr>
            <a:grpSpLocks/>
          </p:cNvGrpSpPr>
          <p:nvPr/>
        </p:nvGrpSpPr>
        <p:grpSpPr bwMode="auto">
          <a:xfrm>
            <a:off x="4367213" y="2300288"/>
            <a:ext cx="1068387" cy="857250"/>
            <a:chOff x="4224" y="2256"/>
            <a:chExt cx="912" cy="816"/>
          </a:xfrm>
          <a:effectLst>
            <a:glow rad="139700">
              <a:schemeClr val="accent3">
                <a:satMod val="175000"/>
                <a:alpha val="40000"/>
              </a:schemeClr>
            </a:glow>
          </a:effectLst>
        </p:grpSpPr>
        <p:sp>
          <p:nvSpPr>
            <p:cNvPr id="46149" name="Freeform 15"/>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0" name="Freeform 16"/>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1" name="Freeform 17"/>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2" name="Freeform 18"/>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53" name="Freeform 19"/>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54" name="Freeform 20"/>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55" name="Freeform 21"/>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6" name="Freeform 22"/>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7" name="Freeform 23"/>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876570" name="Text Box 26"/>
          <p:cNvSpPr txBox="1">
            <a:spLocks noChangeArrowheads="1"/>
          </p:cNvSpPr>
          <p:nvPr/>
        </p:nvSpPr>
        <p:spPr bwMode="auto">
          <a:xfrm>
            <a:off x="4067175" y="30210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0</a:t>
            </a:r>
          </a:p>
        </p:txBody>
      </p:sp>
      <p:grpSp>
        <p:nvGrpSpPr>
          <p:cNvPr id="46088" name="Group 28"/>
          <p:cNvGrpSpPr>
            <a:grpSpLocks/>
          </p:cNvGrpSpPr>
          <p:nvPr/>
        </p:nvGrpSpPr>
        <p:grpSpPr bwMode="auto">
          <a:xfrm>
            <a:off x="5611813" y="3227388"/>
            <a:ext cx="1068387" cy="857250"/>
            <a:chOff x="4224" y="2256"/>
            <a:chExt cx="912" cy="816"/>
          </a:xfrm>
          <a:effectLst>
            <a:glow rad="139700">
              <a:schemeClr val="accent3">
                <a:satMod val="175000"/>
                <a:alpha val="40000"/>
              </a:schemeClr>
            </a:glow>
          </a:effectLst>
        </p:grpSpPr>
        <p:sp>
          <p:nvSpPr>
            <p:cNvPr id="46140" name="Freeform 29"/>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1" name="Freeform 30"/>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2" name="Freeform 31"/>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3" name="Freeform 32"/>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44" name="Freeform 33"/>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45" name="Freeform 34"/>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46" name="Freeform 35"/>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7" name="Freeform 36"/>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8" name="Freeform 37"/>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46089" name="AutoShape 38"/>
          <p:cNvSpPr>
            <a:spLocks noChangeArrowheads="1"/>
          </p:cNvSpPr>
          <p:nvPr/>
        </p:nvSpPr>
        <p:spPr bwMode="auto">
          <a:xfrm>
            <a:off x="5575300" y="2300288"/>
            <a:ext cx="1032006" cy="808037"/>
          </a:xfrm>
          <a:prstGeom prst="cloudCallout">
            <a:avLst>
              <a:gd name="adj1" fmla="val -23213"/>
              <a:gd name="adj2" fmla="val 108278"/>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
        <p:nvSpPr>
          <p:cNvPr id="876583" name="Text Box 39"/>
          <p:cNvSpPr txBox="1">
            <a:spLocks noChangeArrowheads="1"/>
          </p:cNvSpPr>
          <p:nvPr/>
        </p:nvSpPr>
        <p:spPr bwMode="auto">
          <a:xfrm>
            <a:off x="5311775" y="39481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0</a:t>
            </a:r>
          </a:p>
        </p:txBody>
      </p:sp>
      <p:grpSp>
        <p:nvGrpSpPr>
          <p:cNvPr id="46091" name="Group 40"/>
          <p:cNvGrpSpPr>
            <a:grpSpLocks/>
          </p:cNvGrpSpPr>
          <p:nvPr/>
        </p:nvGrpSpPr>
        <p:grpSpPr bwMode="auto">
          <a:xfrm>
            <a:off x="5294313" y="5272088"/>
            <a:ext cx="1068387" cy="857250"/>
            <a:chOff x="4224" y="2256"/>
            <a:chExt cx="912" cy="816"/>
          </a:xfrm>
          <a:effectLst>
            <a:glow rad="139700">
              <a:schemeClr val="accent3">
                <a:satMod val="175000"/>
                <a:alpha val="40000"/>
              </a:schemeClr>
            </a:glow>
          </a:effectLst>
        </p:grpSpPr>
        <p:sp>
          <p:nvSpPr>
            <p:cNvPr id="46131" name="Freeform 41"/>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2" name="Freeform 42"/>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3" name="Freeform 43"/>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4" name="Freeform 44"/>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35" name="Freeform 45"/>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36" name="Freeform 46"/>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37" name="Freeform 47"/>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8" name="Freeform 48"/>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9" name="Freeform 49"/>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876595" name="Text Box 51"/>
          <p:cNvSpPr txBox="1">
            <a:spLocks noChangeArrowheads="1"/>
          </p:cNvSpPr>
          <p:nvPr/>
        </p:nvSpPr>
        <p:spPr bwMode="auto">
          <a:xfrm>
            <a:off x="4613275" y="53324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66FF"/>
                </a:solidFill>
                <a:latin typeface="Arial" pitchFamily="34" charset="0"/>
                <a:cs typeface="Courier New" pitchFamily="49" charset="0"/>
              </a:rPr>
              <a:t>0</a:t>
            </a:r>
          </a:p>
        </p:txBody>
      </p:sp>
      <p:grpSp>
        <p:nvGrpSpPr>
          <p:cNvPr id="46093" name="Group 52"/>
          <p:cNvGrpSpPr>
            <a:grpSpLocks/>
          </p:cNvGrpSpPr>
          <p:nvPr/>
        </p:nvGrpSpPr>
        <p:grpSpPr bwMode="auto">
          <a:xfrm>
            <a:off x="1954213" y="5616278"/>
            <a:ext cx="1068387" cy="857250"/>
            <a:chOff x="4224" y="2256"/>
            <a:chExt cx="912" cy="816"/>
          </a:xfrm>
          <a:effectLst>
            <a:glow rad="139700">
              <a:schemeClr val="accent3">
                <a:satMod val="175000"/>
                <a:alpha val="40000"/>
              </a:schemeClr>
            </a:glow>
          </a:effectLst>
        </p:grpSpPr>
        <p:sp>
          <p:nvSpPr>
            <p:cNvPr id="46122" name="Freeform 53"/>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3" name="Freeform 54"/>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4" name="Freeform 55"/>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5" name="Freeform 56"/>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46126" name="Freeform 57"/>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46127" name="Freeform 58"/>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46128" name="Freeform 59"/>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9" name="Freeform 60"/>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46130" name="Freeform 61"/>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46094" name="AutoShape 62"/>
          <p:cNvSpPr>
            <a:spLocks noChangeArrowheads="1"/>
          </p:cNvSpPr>
          <p:nvPr/>
        </p:nvSpPr>
        <p:spPr bwMode="auto">
          <a:xfrm>
            <a:off x="1651000" y="4762500"/>
            <a:ext cx="711200" cy="479425"/>
          </a:xfrm>
          <a:prstGeom prst="cloudCallout">
            <a:avLst>
              <a:gd name="adj1" fmla="val 58931"/>
              <a:gd name="adj2" fmla="val 95032"/>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
        <p:nvSpPr>
          <p:cNvPr id="876607" name="Text Box 63"/>
          <p:cNvSpPr txBox="1">
            <a:spLocks noChangeArrowheads="1"/>
          </p:cNvSpPr>
          <p:nvPr/>
        </p:nvSpPr>
        <p:spPr bwMode="auto">
          <a:xfrm>
            <a:off x="3101975" y="51546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0</a:t>
            </a:r>
          </a:p>
        </p:txBody>
      </p:sp>
      <p:grpSp>
        <p:nvGrpSpPr>
          <p:cNvPr id="46096" name="Group 64"/>
          <p:cNvGrpSpPr>
            <a:grpSpLocks/>
          </p:cNvGrpSpPr>
          <p:nvPr/>
        </p:nvGrpSpPr>
        <p:grpSpPr bwMode="auto">
          <a:xfrm>
            <a:off x="1382713" y="3762078"/>
            <a:ext cx="1068387" cy="857250"/>
            <a:chOff x="4224" y="2256"/>
            <a:chExt cx="912" cy="816"/>
          </a:xfrm>
          <a:effectLst>
            <a:glow rad="139700">
              <a:schemeClr val="accent3">
                <a:satMod val="175000"/>
                <a:alpha val="40000"/>
              </a:schemeClr>
            </a:glow>
          </a:effectLst>
        </p:grpSpPr>
        <p:sp>
          <p:nvSpPr>
            <p:cNvPr id="46113" name="Freeform 65"/>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14" name="Freeform 66"/>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15" name="Freeform 67"/>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16" name="Freeform 68"/>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17" name="Freeform 69"/>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18" name="Freeform 70"/>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19" name="Freeform 71"/>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20" name="Freeform 72"/>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21" name="Freeform 73"/>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46097" name="AutoShape 74"/>
          <p:cNvSpPr>
            <a:spLocks noChangeArrowheads="1"/>
          </p:cNvSpPr>
          <p:nvPr/>
        </p:nvSpPr>
        <p:spPr bwMode="auto">
          <a:xfrm>
            <a:off x="1193800" y="2895600"/>
            <a:ext cx="711200" cy="479425"/>
          </a:xfrm>
          <a:prstGeom prst="cloudCallout">
            <a:avLst>
              <a:gd name="adj1" fmla="val 58931"/>
              <a:gd name="adj2" fmla="val 102981"/>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
        <p:nvSpPr>
          <p:cNvPr id="876619" name="Text Box 75"/>
          <p:cNvSpPr txBox="1">
            <a:spLocks noChangeArrowheads="1"/>
          </p:cNvSpPr>
          <p:nvPr/>
        </p:nvSpPr>
        <p:spPr bwMode="auto">
          <a:xfrm>
            <a:off x="2746375" y="37195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0</a:t>
            </a:r>
          </a:p>
        </p:txBody>
      </p:sp>
      <p:sp>
        <p:nvSpPr>
          <p:cNvPr id="876622" name="Text Box 78"/>
          <p:cNvSpPr txBox="1">
            <a:spLocks noChangeArrowheads="1"/>
          </p:cNvSpPr>
          <p:nvPr/>
        </p:nvSpPr>
        <p:spPr bwMode="auto">
          <a:xfrm>
            <a:off x="4613275" y="53324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66FF"/>
                </a:solidFill>
                <a:latin typeface="Arial" pitchFamily="34" charset="0"/>
                <a:cs typeface="Courier New" pitchFamily="49" charset="0"/>
              </a:rPr>
              <a:t>0</a:t>
            </a:r>
          </a:p>
        </p:txBody>
      </p:sp>
      <p:grpSp>
        <p:nvGrpSpPr>
          <p:cNvPr id="2" name="Group 1">
            <a:extLst>
              <a:ext uri="{FF2B5EF4-FFF2-40B4-BE49-F238E27FC236}">
                <a16:creationId xmlns:a16="http://schemas.microsoft.com/office/drawing/2014/main" id="{453CFF0A-B310-5B09-6F7A-0E3FF9FAA3E6}"/>
              </a:ext>
            </a:extLst>
          </p:cNvPr>
          <p:cNvGrpSpPr/>
          <p:nvPr/>
        </p:nvGrpSpPr>
        <p:grpSpPr>
          <a:xfrm>
            <a:off x="3556000" y="3900190"/>
            <a:ext cx="927100" cy="1143000"/>
            <a:chOff x="3556000" y="3873500"/>
            <a:chExt cx="927100" cy="1143000"/>
          </a:xfrm>
          <a:effectLst>
            <a:glow rad="139700">
              <a:schemeClr val="accent3">
                <a:satMod val="175000"/>
                <a:alpha val="40000"/>
              </a:schemeClr>
            </a:glow>
          </a:effectLst>
        </p:grpSpPr>
        <p:sp>
          <p:nvSpPr>
            <p:cNvPr id="46100" name="Freeform 5"/>
            <p:cNvSpPr>
              <a:spLocks/>
            </p:cNvSpPr>
            <p:nvPr/>
          </p:nvSpPr>
          <p:spPr bwMode="auto">
            <a:xfrm>
              <a:off x="4337050" y="4210050"/>
              <a:ext cx="146050" cy="3048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1" name="Freeform 6"/>
            <p:cNvSpPr>
              <a:spLocks/>
            </p:cNvSpPr>
            <p:nvPr/>
          </p:nvSpPr>
          <p:spPr bwMode="auto">
            <a:xfrm>
              <a:off x="4125913" y="4008438"/>
              <a:ext cx="146050" cy="4699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2" name="Freeform 7"/>
            <p:cNvSpPr>
              <a:spLocks/>
            </p:cNvSpPr>
            <p:nvPr/>
          </p:nvSpPr>
          <p:spPr bwMode="auto">
            <a:xfrm>
              <a:off x="3897313" y="3873500"/>
              <a:ext cx="146050" cy="403225"/>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3" name="Freeform 8"/>
            <p:cNvSpPr>
              <a:spLocks/>
            </p:cNvSpPr>
            <p:nvPr/>
          </p:nvSpPr>
          <p:spPr bwMode="auto">
            <a:xfrm>
              <a:off x="3632200" y="3873500"/>
              <a:ext cx="801688" cy="749300"/>
            </a:xfrm>
            <a:custGeom>
              <a:avLst/>
              <a:gdLst>
                <a:gd name="T0" fmla="*/ 2147483647 w 789"/>
                <a:gd name="T1" fmla="*/ 0 h 535"/>
                <a:gd name="T2" fmla="*/ 2147483647 w 789"/>
                <a:gd name="T3" fmla="*/ 2147483647 h 535"/>
                <a:gd name="T4" fmla="*/ 2147483647 w 789"/>
                <a:gd name="T5" fmla="*/ 2147483647 h 535"/>
                <a:gd name="T6" fmla="*/ 0 w 789"/>
                <a:gd name="T7" fmla="*/ 2147483647 h 535"/>
                <a:gd name="T8" fmla="*/ 2147483647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solidFill>
                  <a:srgbClr val="FFFF00"/>
                </a:solidFill>
              </a:endParaRPr>
            </a:p>
          </p:txBody>
        </p:sp>
        <p:sp>
          <p:nvSpPr>
            <p:cNvPr id="46104" name="Freeform 9"/>
            <p:cNvSpPr>
              <a:spLocks/>
            </p:cNvSpPr>
            <p:nvPr/>
          </p:nvSpPr>
          <p:spPr bwMode="auto">
            <a:xfrm>
              <a:off x="3641725" y="4008438"/>
              <a:ext cx="500063" cy="793750"/>
            </a:xfrm>
            <a:custGeom>
              <a:avLst/>
              <a:gdLst>
                <a:gd name="T0" fmla="*/ 2147483647 w 491"/>
                <a:gd name="T1" fmla="*/ 0 h 567"/>
                <a:gd name="T2" fmla="*/ 2147483647 w 491"/>
                <a:gd name="T3" fmla="*/ 2147483647 h 567"/>
                <a:gd name="T4" fmla="*/ 2147483647 w 491"/>
                <a:gd name="T5" fmla="*/ 2147483647 h 567"/>
                <a:gd name="T6" fmla="*/ 0 w 491"/>
                <a:gd name="T7" fmla="*/ 2147483647 h 567"/>
                <a:gd name="T8" fmla="*/ 2147483647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solidFill>
                  <a:srgbClr val="FFFF00"/>
                </a:solidFill>
              </a:endParaRPr>
            </a:p>
          </p:txBody>
        </p:sp>
        <p:sp>
          <p:nvSpPr>
            <p:cNvPr id="46105" name="Freeform 10"/>
            <p:cNvSpPr>
              <a:spLocks/>
            </p:cNvSpPr>
            <p:nvPr/>
          </p:nvSpPr>
          <p:spPr bwMode="auto">
            <a:xfrm>
              <a:off x="4125913" y="4343400"/>
              <a:ext cx="307975" cy="458788"/>
            </a:xfrm>
            <a:custGeom>
              <a:avLst/>
              <a:gdLst>
                <a:gd name="T0" fmla="*/ 2147483647 w 304"/>
                <a:gd name="T1" fmla="*/ 0 h 327"/>
                <a:gd name="T2" fmla="*/ 2147483647 w 304"/>
                <a:gd name="T3" fmla="*/ 2147483647 h 327"/>
                <a:gd name="T4" fmla="*/ 0 w 304"/>
                <a:gd name="T5" fmla="*/ 2147483647 h 327"/>
                <a:gd name="T6" fmla="*/ 2147483647 w 304"/>
                <a:gd name="T7" fmla="*/ 2147483647 h 327"/>
                <a:gd name="T8" fmla="*/ 2147483647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solidFill>
                  <a:srgbClr val="FFFF00"/>
                </a:solidFill>
              </a:endParaRPr>
            </a:p>
          </p:txBody>
        </p:sp>
        <p:sp>
          <p:nvSpPr>
            <p:cNvPr id="46106" name="Freeform 11"/>
            <p:cNvSpPr>
              <a:spLocks/>
            </p:cNvSpPr>
            <p:nvPr/>
          </p:nvSpPr>
          <p:spPr bwMode="auto">
            <a:xfrm>
              <a:off x="3897313" y="4546600"/>
              <a:ext cx="244475" cy="469900"/>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7" name="Freeform 12"/>
            <p:cNvSpPr>
              <a:spLocks/>
            </p:cNvSpPr>
            <p:nvPr/>
          </p:nvSpPr>
          <p:spPr bwMode="auto">
            <a:xfrm>
              <a:off x="3702050" y="4343400"/>
              <a:ext cx="244475" cy="404813"/>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8" name="Freeform 13"/>
            <p:cNvSpPr>
              <a:spLocks/>
            </p:cNvSpPr>
            <p:nvPr/>
          </p:nvSpPr>
          <p:spPr bwMode="auto">
            <a:xfrm>
              <a:off x="3556000" y="4141788"/>
              <a:ext cx="195263" cy="404812"/>
            </a:xfrm>
            <a:custGeom>
              <a:avLst/>
              <a:gdLst>
                <a:gd name="T0" fmla="*/ 0 w 336"/>
                <a:gd name="T1" fmla="*/ 0 h 432"/>
                <a:gd name="T2" fmla="*/ 2147483647 w 336"/>
                <a:gd name="T3" fmla="*/ 2147483647 h 432"/>
                <a:gd name="T4" fmla="*/ 0 w 336"/>
                <a:gd name="T5" fmla="*/ 2147483647 h 432"/>
                <a:gd name="T6" fmla="*/ 0 w 336"/>
                <a:gd name="T7" fmla="*/ 2147483647 h 432"/>
                <a:gd name="T8" fmla="*/ 0 w 336"/>
                <a:gd name="T9" fmla="*/ 2147483647 h 432"/>
                <a:gd name="T10" fmla="*/ 0 w 336"/>
                <a:gd name="T11" fmla="*/ 2147483647 h 432"/>
                <a:gd name="T12" fmla="*/ 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46109" name="AutoShape 38"/>
          <p:cNvSpPr>
            <a:spLocks noChangeArrowheads="1"/>
          </p:cNvSpPr>
          <p:nvPr/>
        </p:nvSpPr>
        <p:spPr bwMode="auto">
          <a:xfrm>
            <a:off x="5969000" y="4318000"/>
            <a:ext cx="711200" cy="479425"/>
          </a:xfrm>
          <a:prstGeom prst="cloudCallout">
            <a:avLst>
              <a:gd name="adj1" fmla="val -23213"/>
              <a:gd name="adj2" fmla="val 108278"/>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
        <p:nvSpPr>
          <p:cNvPr id="46110" name="AutoShape 24"/>
          <p:cNvSpPr>
            <a:spLocks noChangeArrowheads="1"/>
          </p:cNvSpPr>
          <p:nvPr/>
        </p:nvSpPr>
        <p:spPr bwMode="auto">
          <a:xfrm>
            <a:off x="1954213" y="2427358"/>
            <a:ext cx="2008187" cy="973067"/>
          </a:xfrm>
          <a:prstGeom prst="cloudCallout">
            <a:avLst>
              <a:gd name="adj1" fmla="val 34109"/>
              <a:gd name="adj2" fmla="val 93476"/>
            </a:avLst>
          </a:prstGeom>
          <a:noFill/>
          <a:ln w="38100">
            <a:solidFill>
              <a:srgbClr val="FF0000"/>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I will write 1!</a:t>
            </a:r>
          </a:p>
        </p:txBody>
      </p:sp>
      <p:sp>
        <p:nvSpPr>
          <p:cNvPr id="78" name="Footer Placeholder 77"/>
          <p:cNvSpPr>
            <a:spLocks noGrp="1"/>
          </p:cNvSpPr>
          <p:nvPr>
            <p:ph type="ftr" sz="quarter" idx="10"/>
          </p:nvPr>
        </p:nvSpPr>
        <p:spPr/>
        <p:txBody>
          <a:bodyPr/>
          <a:lstStyle/>
          <a:p>
            <a:pPr>
              <a:defRPr/>
            </a:pPr>
            <a:r>
              <a:rPr lang="en-US" dirty="0"/>
              <a:t>Art of Multiprocessor Programming</a:t>
            </a:r>
          </a:p>
        </p:txBody>
      </p:sp>
      <p:sp>
        <p:nvSpPr>
          <p:cNvPr id="3" name="AutoShape 24">
            <a:extLst>
              <a:ext uri="{FF2B5EF4-FFF2-40B4-BE49-F238E27FC236}">
                <a16:creationId xmlns:a16="http://schemas.microsoft.com/office/drawing/2014/main" id="{A08E38FB-346B-A244-0532-A79E97218FE1}"/>
              </a:ext>
            </a:extLst>
          </p:cNvPr>
          <p:cNvSpPr>
            <a:spLocks noChangeArrowheads="1"/>
          </p:cNvSpPr>
          <p:nvPr/>
        </p:nvSpPr>
        <p:spPr bwMode="auto">
          <a:xfrm>
            <a:off x="3759200" y="1955800"/>
            <a:ext cx="711200" cy="479425"/>
          </a:xfrm>
          <a:prstGeom prst="cloudCallout">
            <a:avLst>
              <a:gd name="adj1" fmla="val 39287"/>
              <a:gd name="adj2" fmla="val 63245"/>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Tree>
    <p:extLst>
      <p:ext uri="{BB962C8B-B14F-4D97-AF65-F5344CB8AC3E}">
        <p14:creationId xmlns:p14="http://schemas.microsoft.com/office/powerpoint/2010/main" val="1128918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66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662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AD4A6DB4-9D24-4ED9-B66F-68844F180D84}" type="slidenum">
              <a:rPr lang="x-none" sz="1400">
                <a:latin typeface="Arial" pitchFamily="34" charset="0"/>
                <a:cs typeface="Arial" charset="0"/>
              </a:rPr>
              <a:pPr algn="r" eaLnBrk="0" hangingPunct="0"/>
              <a:t>40</a:t>
            </a:fld>
            <a:endParaRPr lang="en-US" sz="1400" dirty="0">
              <a:latin typeface="Arial" pitchFamily="34" charset="0"/>
              <a:cs typeface="Arial" charset="0"/>
            </a:endParaRPr>
          </a:p>
        </p:txBody>
      </p:sp>
      <p:sp>
        <p:nvSpPr>
          <p:cNvPr id="46084" name="Rectangle 2"/>
          <p:cNvSpPr>
            <a:spLocks noGrp="1" noChangeArrowheads="1"/>
          </p:cNvSpPr>
          <p:nvPr>
            <p:ph type="title" idx="4294967295"/>
          </p:nvPr>
        </p:nvSpPr>
        <p:spPr/>
        <p:txBody>
          <a:bodyPr/>
          <a:lstStyle/>
          <a:p>
            <a:pPr eaLnBrk="1" hangingPunct="1"/>
            <a:r>
              <a:rPr lang="en-US" sz="4000" dirty="0">
                <a:cs typeface="Arial" charset="0"/>
              </a:rPr>
              <a:t>Safe Boolean MRSW </a:t>
            </a:r>
            <a:r>
              <a:rPr lang="en-US" sz="4000" dirty="0">
                <a:cs typeface="Arial" charset="0"/>
                <a:sym typeface="Wingdings" pitchFamily="2" charset="2"/>
              </a:rPr>
              <a:t>from</a:t>
            </a:r>
            <a:br>
              <a:rPr lang="en-US" sz="4000" dirty="0">
                <a:cs typeface="Arial" charset="0"/>
                <a:sym typeface="Wingdings" pitchFamily="2" charset="2"/>
              </a:rPr>
            </a:br>
            <a:r>
              <a:rPr lang="en-US" sz="4000" dirty="0">
                <a:cs typeface="Arial" charset="0"/>
                <a:sym typeface="Wingdings" pitchFamily="2" charset="2"/>
              </a:rPr>
              <a:t>Safe Boolean SRSW</a:t>
            </a:r>
          </a:p>
        </p:txBody>
      </p:sp>
      <p:grpSp>
        <p:nvGrpSpPr>
          <p:cNvPr id="46085" name="Group 14"/>
          <p:cNvGrpSpPr>
            <a:grpSpLocks/>
          </p:cNvGrpSpPr>
          <p:nvPr/>
        </p:nvGrpSpPr>
        <p:grpSpPr bwMode="auto">
          <a:xfrm>
            <a:off x="4367213" y="2300288"/>
            <a:ext cx="1068387" cy="857250"/>
            <a:chOff x="4224" y="2256"/>
            <a:chExt cx="912" cy="816"/>
          </a:xfrm>
          <a:effectLst>
            <a:glow rad="139700">
              <a:schemeClr val="accent3">
                <a:satMod val="175000"/>
                <a:alpha val="40000"/>
              </a:schemeClr>
            </a:glow>
          </a:effectLst>
        </p:grpSpPr>
        <p:sp>
          <p:nvSpPr>
            <p:cNvPr id="46149" name="Freeform 15"/>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0" name="Freeform 16"/>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1" name="Freeform 17"/>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2" name="Freeform 18"/>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53" name="Freeform 19"/>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54" name="Freeform 20"/>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55" name="Freeform 21"/>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6" name="Freeform 22"/>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7" name="Freeform 23"/>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876570" name="Text Box 26"/>
          <p:cNvSpPr txBox="1">
            <a:spLocks noChangeArrowheads="1"/>
          </p:cNvSpPr>
          <p:nvPr/>
        </p:nvSpPr>
        <p:spPr bwMode="auto">
          <a:xfrm>
            <a:off x="4067175" y="30210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1</a:t>
            </a:r>
          </a:p>
        </p:txBody>
      </p:sp>
      <p:grpSp>
        <p:nvGrpSpPr>
          <p:cNvPr id="46088" name="Group 28"/>
          <p:cNvGrpSpPr>
            <a:grpSpLocks/>
          </p:cNvGrpSpPr>
          <p:nvPr/>
        </p:nvGrpSpPr>
        <p:grpSpPr bwMode="auto">
          <a:xfrm>
            <a:off x="5611813" y="3227388"/>
            <a:ext cx="1068387" cy="857250"/>
            <a:chOff x="4224" y="2256"/>
            <a:chExt cx="912" cy="816"/>
          </a:xfrm>
          <a:effectLst>
            <a:glow rad="139700">
              <a:schemeClr val="accent3">
                <a:satMod val="175000"/>
                <a:alpha val="40000"/>
              </a:schemeClr>
            </a:glow>
          </a:effectLst>
        </p:grpSpPr>
        <p:sp>
          <p:nvSpPr>
            <p:cNvPr id="46140" name="Freeform 29"/>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1" name="Freeform 30"/>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2" name="Freeform 31"/>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3" name="Freeform 32"/>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44" name="Freeform 33"/>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45" name="Freeform 34"/>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46" name="Freeform 35"/>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7" name="Freeform 36"/>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8" name="Freeform 37"/>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46089" name="AutoShape 38"/>
          <p:cNvSpPr>
            <a:spLocks noChangeArrowheads="1"/>
          </p:cNvSpPr>
          <p:nvPr/>
        </p:nvSpPr>
        <p:spPr bwMode="auto">
          <a:xfrm>
            <a:off x="5575300" y="2628900"/>
            <a:ext cx="711200" cy="479425"/>
          </a:xfrm>
          <a:prstGeom prst="cloudCallout">
            <a:avLst>
              <a:gd name="adj1" fmla="val -23213"/>
              <a:gd name="adj2" fmla="val 108278"/>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
        <p:nvSpPr>
          <p:cNvPr id="876583" name="Text Box 39"/>
          <p:cNvSpPr txBox="1">
            <a:spLocks noChangeArrowheads="1"/>
          </p:cNvSpPr>
          <p:nvPr/>
        </p:nvSpPr>
        <p:spPr bwMode="auto">
          <a:xfrm>
            <a:off x="5311775" y="39481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0</a:t>
            </a:r>
          </a:p>
        </p:txBody>
      </p:sp>
      <p:grpSp>
        <p:nvGrpSpPr>
          <p:cNvPr id="46091" name="Group 40"/>
          <p:cNvGrpSpPr>
            <a:grpSpLocks/>
          </p:cNvGrpSpPr>
          <p:nvPr/>
        </p:nvGrpSpPr>
        <p:grpSpPr bwMode="auto">
          <a:xfrm>
            <a:off x="5294313" y="5272088"/>
            <a:ext cx="1068387" cy="857250"/>
            <a:chOff x="4224" y="2256"/>
            <a:chExt cx="912" cy="816"/>
          </a:xfrm>
          <a:effectLst>
            <a:glow rad="139700">
              <a:schemeClr val="accent3">
                <a:satMod val="175000"/>
                <a:alpha val="40000"/>
              </a:schemeClr>
            </a:glow>
          </a:effectLst>
        </p:grpSpPr>
        <p:sp>
          <p:nvSpPr>
            <p:cNvPr id="46131" name="Freeform 41"/>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2" name="Freeform 42"/>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3" name="Freeform 43"/>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4" name="Freeform 44"/>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35" name="Freeform 45"/>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36" name="Freeform 46"/>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37" name="Freeform 47"/>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8" name="Freeform 48"/>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9" name="Freeform 49"/>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876595" name="Text Box 51"/>
          <p:cNvSpPr txBox="1">
            <a:spLocks noChangeArrowheads="1"/>
          </p:cNvSpPr>
          <p:nvPr/>
        </p:nvSpPr>
        <p:spPr bwMode="auto">
          <a:xfrm>
            <a:off x="4613275" y="53324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66FF"/>
                </a:solidFill>
                <a:latin typeface="Arial" pitchFamily="34" charset="0"/>
                <a:cs typeface="Courier New" pitchFamily="49" charset="0"/>
              </a:rPr>
              <a:t>0</a:t>
            </a:r>
          </a:p>
        </p:txBody>
      </p:sp>
      <p:grpSp>
        <p:nvGrpSpPr>
          <p:cNvPr id="46093" name="Group 52"/>
          <p:cNvGrpSpPr>
            <a:grpSpLocks/>
          </p:cNvGrpSpPr>
          <p:nvPr/>
        </p:nvGrpSpPr>
        <p:grpSpPr bwMode="auto">
          <a:xfrm>
            <a:off x="1954213" y="5589588"/>
            <a:ext cx="1068387" cy="857250"/>
            <a:chOff x="4224" y="2256"/>
            <a:chExt cx="912" cy="816"/>
          </a:xfrm>
          <a:effectLst>
            <a:glow rad="139700">
              <a:schemeClr val="accent3">
                <a:satMod val="175000"/>
                <a:alpha val="40000"/>
              </a:schemeClr>
            </a:glow>
          </a:effectLst>
        </p:grpSpPr>
        <p:sp>
          <p:nvSpPr>
            <p:cNvPr id="46122" name="Freeform 53"/>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3" name="Freeform 54"/>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4" name="Freeform 55"/>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5" name="Freeform 56"/>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46126" name="Freeform 57"/>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46127" name="Freeform 58"/>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46128" name="Freeform 59"/>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9" name="Freeform 60"/>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46130" name="Freeform 61"/>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46094" name="AutoShape 62"/>
          <p:cNvSpPr>
            <a:spLocks noChangeArrowheads="1"/>
          </p:cNvSpPr>
          <p:nvPr/>
        </p:nvSpPr>
        <p:spPr bwMode="auto">
          <a:xfrm>
            <a:off x="1651000" y="4762500"/>
            <a:ext cx="711200" cy="479425"/>
          </a:xfrm>
          <a:prstGeom prst="cloudCallout">
            <a:avLst>
              <a:gd name="adj1" fmla="val 58931"/>
              <a:gd name="adj2" fmla="val 95032"/>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
        <p:nvSpPr>
          <p:cNvPr id="876607" name="Text Box 63"/>
          <p:cNvSpPr txBox="1">
            <a:spLocks noChangeArrowheads="1"/>
          </p:cNvSpPr>
          <p:nvPr/>
        </p:nvSpPr>
        <p:spPr bwMode="auto">
          <a:xfrm>
            <a:off x="3101975" y="51546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0</a:t>
            </a:r>
          </a:p>
        </p:txBody>
      </p:sp>
      <p:grpSp>
        <p:nvGrpSpPr>
          <p:cNvPr id="46096" name="Group 64"/>
          <p:cNvGrpSpPr>
            <a:grpSpLocks/>
          </p:cNvGrpSpPr>
          <p:nvPr/>
        </p:nvGrpSpPr>
        <p:grpSpPr bwMode="auto">
          <a:xfrm>
            <a:off x="1382713" y="3735388"/>
            <a:ext cx="1068387" cy="857250"/>
            <a:chOff x="4224" y="2256"/>
            <a:chExt cx="912" cy="816"/>
          </a:xfrm>
          <a:effectLst>
            <a:glow rad="139700">
              <a:schemeClr val="accent3">
                <a:satMod val="175000"/>
                <a:alpha val="40000"/>
              </a:schemeClr>
            </a:glow>
          </a:effectLst>
        </p:grpSpPr>
        <p:sp>
          <p:nvSpPr>
            <p:cNvPr id="46113" name="Freeform 65"/>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14" name="Freeform 66"/>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15" name="Freeform 67"/>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16" name="Freeform 68"/>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17" name="Freeform 69"/>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18" name="Freeform 70"/>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19" name="Freeform 71"/>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20" name="Freeform 72"/>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21" name="Freeform 73"/>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46097" name="AutoShape 74"/>
          <p:cNvSpPr>
            <a:spLocks noChangeArrowheads="1"/>
          </p:cNvSpPr>
          <p:nvPr/>
        </p:nvSpPr>
        <p:spPr bwMode="auto">
          <a:xfrm>
            <a:off x="1193800" y="2895600"/>
            <a:ext cx="711200" cy="479425"/>
          </a:xfrm>
          <a:prstGeom prst="cloudCallout">
            <a:avLst>
              <a:gd name="adj1" fmla="val 58931"/>
              <a:gd name="adj2" fmla="val 102981"/>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
        <p:nvSpPr>
          <p:cNvPr id="876619" name="Text Box 75"/>
          <p:cNvSpPr txBox="1">
            <a:spLocks noChangeArrowheads="1"/>
          </p:cNvSpPr>
          <p:nvPr/>
        </p:nvSpPr>
        <p:spPr bwMode="auto">
          <a:xfrm>
            <a:off x="2746375" y="37195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0</a:t>
            </a:r>
          </a:p>
        </p:txBody>
      </p:sp>
      <p:sp>
        <p:nvSpPr>
          <p:cNvPr id="46109" name="AutoShape 38"/>
          <p:cNvSpPr>
            <a:spLocks noChangeArrowheads="1"/>
          </p:cNvSpPr>
          <p:nvPr/>
        </p:nvSpPr>
        <p:spPr bwMode="auto">
          <a:xfrm>
            <a:off x="5969000" y="4318000"/>
            <a:ext cx="711200" cy="479425"/>
          </a:xfrm>
          <a:prstGeom prst="cloudCallout">
            <a:avLst>
              <a:gd name="adj1" fmla="val -23213"/>
              <a:gd name="adj2" fmla="val 108278"/>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
        <p:nvSpPr>
          <p:cNvPr id="78" name="Footer Placeholder 77"/>
          <p:cNvSpPr>
            <a:spLocks noGrp="1"/>
          </p:cNvSpPr>
          <p:nvPr>
            <p:ph type="ftr" sz="quarter" idx="10"/>
          </p:nvPr>
        </p:nvSpPr>
        <p:spPr/>
        <p:txBody>
          <a:bodyPr/>
          <a:lstStyle/>
          <a:p>
            <a:pPr>
              <a:defRPr/>
            </a:pPr>
            <a:r>
              <a:rPr lang="en-US" dirty="0"/>
              <a:t>Art of Multiprocessor Programming</a:t>
            </a:r>
          </a:p>
        </p:txBody>
      </p:sp>
      <p:grpSp>
        <p:nvGrpSpPr>
          <p:cNvPr id="2" name="Group 1">
            <a:extLst>
              <a:ext uri="{FF2B5EF4-FFF2-40B4-BE49-F238E27FC236}">
                <a16:creationId xmlns:a16="http://schemas.microsoft.com/office/drawing/2014/main" id="{57242005-FD98-03BF-F4D7-72E530C358CD}"/>
              </a:ext>
            </a:extLst>
          </p:cNvPr>
          <p:cNvGrpSpPr/>
          <p:nvPr/>
        </p:nvGrpSpPr>
        <p:grpSpPr>
          <a:xfrm>
            <a:off x="3556000" y="3390900"/>
            <a:ext cx="927100" cy="1625600"/>
            <a:chOff x="3556000" y="3390900"/>
            <a:chExt cx="927100" cy="1625600"/>
          </a:xfrm>
          <a:effectLst>
            <a:glow rad="139700">
              <a:schemeClr val="accent3">
                <a:satMod val="175000"/>
                <a:alpha val="40000"/>
              </a:schemeClr>
            </a:glow>
          </a:effectLst>
        </p:grpSpPr>
        <p:sp>
          <p:nvSpPr>
            <p:cNvPr id="46100" name="Freeform 5"/>
            <p:cNvSpPr>
              <a:spLocks/>
            </p:cNvSpPr>
            <p:nvPr/>
          </p:nvSpPr>
          <p:spPr bwMode="auto">
            <a:xfrm>
              <a:off x="4337050" y="4210050"/>
              <a:ext cx="146050" cy="3048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1" name="Freeform 6"/>
            <p:cNvSpPr>
              <a:spLocks/>
            </p:cNvSpPr>
            <p:nvPr/>
          </p:nvSpPr>
          <p:spPr bwMode="auto">
            <a:xfrm>
              <a:off x="4125913" y="4008438"/>
              <a:ext cx="146050" cy="4699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2" name="Freeform 7"/>
            <p:cNvSpPr>
              <a:spLocks/>
            </p:cNvSpPr>
            <p:nvPr/>
          </p:nvSpPr>
          <p:spPr bwMode="auto">
            <a:xfrm>
              <a:off x="3897313" y="3873500"/>
              <a:ext cx="146050" cy="403225"/>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3" name="Freeform 8"/>
            <p:cNvSpPr>
              <a:spLocks/>
            </p:cNvSpPr>
            <p:nvPr/>
          </p:nvSpPr>
          <p:spPr bwMode="auto">
            <a:xfrm>
              <a:off x="3632200" y="3873500"/>
              <a:ext cx="801688" cy="749300"/>
            </a:xfrm>
            <a:custGeom>
              <a:avLst/>
              <a:gdLst>
                <a:gd name="T0" fmla="*/ 2147483647 w 789"/>
                <a:gd name="T1" fmla="*/ 0 h 535"/>
                <a:gd name="T2" fmla="*/ 2147483647 w 789"/>
                <a:gd name="T3" fmla="*/ 2147483647 h 535"/>
                <a:gd name="T4" fmla="*/ 2147483647 w 789"/>
                <a:gd name="T5" fmla="*/ 2147483647 h 535"/>
                <a:gd name="T6" fmla="*/ 0 w 789"/>
                <a:gd name="T7" fmla="*/ 2147483647 h 535"/>
                <a:gd name="T8" fmla="*/ 2147483647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solidFill>
                  <a:srgbClr val="FFFF00"/>
                </a:solidFill>
              </a:endParaRPr>
            </a:p>
          </p:txBody>
        </p:sp>
        <p:sp>
          <p:nvSpPr>
            <p:cNvPr id="46104" name="Freeform 9"/>
            <p:cNvSpPr>
              <a:spLocks/>
            </p:cNvSpPr>
            <p:nvPr/>
          </p:nvSpPr>
          <p:spPr bwMode="auto">
            <a:xfrm>
              <a:off x="3641725" y="4008438"/>
              <a:ext cx="500063" cy="793750"/>
            </a:xfrm>
            <a:custGeom>
              <a:avLst/>
              <a:gdLst>
                <a:gd name="T0" fmla="*/ 2147483647 w 491"/>
                <a:gd name="T1" fmla="*/ 0 h 567"/>
                <a:gd name="T2" fmla="*/ 2147483647 w 491"/>
                <a:gd name="T3" fmla="*/ 2147483647 h 567"/>
                <a:gd name="T4" fmla="*/ 2147483647 w 491"/>
                <a:gd name="T5" fmla="*/ 2147483647 h 567"/>
                <a:gd name="T6" fmla="*/ 0 w 491"/>
                <a:gd name="T7" fmla="*/ 2147483647 h 567"/>
                <a:gd name="T8" fmla="*/ 2147483647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solidFill>
                  <a:srgbClr val="FFFF00"/>
                </a:solidFill>
              </a:endParaRPr>
            </a:p>
          </p:txBody>
        </p:sp>
        <p:sp>
          <p:nvSpPr>
            <p:cNvPr id="46105" name="Freeform 10"/>
            <p:cNvSpPr>
              <a:spLocks/>
            </p:cNvSpPr>
            <p:nvPr/>
          </p:nvSpPr>
          <p:spPr bwMode="auto">
            <a:xfrm>
              <a:off x="4125913" y="4343400"/>
              <a:ext cx="307975" cy="458788"/>
            </a:xfrm>
            <a:custGeom>
              <a:avLst/>
              <a:gdLst>
                <a:gd name="T0" fmla="*/ 2147483647 w 304"/>
                <a:gd name="T1" fmla="*/ 0 h 327"/>
                <a:gd name="T2" fmla="*/ 2147483647 w 304"/>
                <a:gd name="T3" fmla="*/ 2147483647 h 327"/>
                <a:gd name="T4" fmla="*/ 0 w 304"/>
                <a:gd name="T5" fmla="*/ 2147483647 h 327"/>
                <a:gd name="T6" fmla="*/ 2147483647 w 304"/>
                <a:gd name="T7" fmla="*/ 2147483647 h 327"/>
                <a:gd name="T8" fmla="*/ 2147483647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solidFill>
                  <a:srgbClr val="FFFF00"/>
                </a:solidFill>
              </a:endParaRPr>
            </a:p>
          </p:txBody>
        </p:sp>
        <p:sp>
          <p:nvSpPr>
            <p:cNvPr id="46106" name="Freeform 11"/>
            <p:cNvSpPr>
              <a:spLocks/>
            </p:cNvSpPr>
            <p:nvPr/>
          </p:nvSpPr>
          <p:spPr bwMode="auto">
            <a:xfrm>
              <a:off x="3897313" y="4546600"/>
              <a:ext cx="244475" cy="469900"/>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7" name="Freeform 12"/>
            <p:cNvSpPr>
              <a:spLocks/>
            </p:cNvSpPr>
            <p:nvPr/>
          </p:nvSpPr>
          <p:spPr bwMode="auto">
            <a:xfrm>
              <a:off x="3702050" y="4343400"/>
              <a:ext cx="244475" cy="404813"/>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8" name="Freeform 13"/>
            <p:cNvSpPr>
              <a:spLocks/>
            </p:cNvSpPr>
            <p:nvPr/>
          </p:nvSpPr>
          <p:spPr bwMode="auto">
            <a:xfrm>
              <a:off x="3556000" y="4141788"/>
              <a:ext cx="195263" cy="404812"/>
            </a:xfrm>
            <a:custGeom>
              <a:avLst/>
              <a:gdLst>
                <a:gd name="T0" fmla="*/ 0 w 336"/>
                <a:gd name="T1" fmla="*/ 0 h 432"/>
                <a:gd name="T2" fmla="*/ 2147483647 w 336"/>
                <a:gd name="T3" fmla="*/ 2147483647 h 432"/>
                <a:gd name="T4" fmla="*/ 0 w 336"/>
                <a:gd name="T5" fmla="*/ 2147483647 h 432"/>
                <a:gd name="T6" fmla="*/ 0 w 336"/>
                <a:gd name="T7" fmla="*/ 2147483647 h 432"/>
                <a:gd name="T8" fmla="*/ 0 w 336"/>
                <a:gd name="T9" fmla="*/ 2147483647 h 432"/>
                <a:gd name="T10" fmla="*/ 0 w 336"/>
                <a:gd name="T11" fmla="*/ 2147483647 h 432"/>
                <a:gd name="T12" fmla="*/ 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3" name="Freeform 75">
              <a:extLst>
                <a:ext uri="{FF2B5EF4-FFF2-40B4-BE49-F238E27FC236}">
                  <a16:creationId xmlns:a16="http://schemas.microsoft.com/office/drawing/2014/main" id="{7011453E-E4B6-1858-CCCC-141357F79C41}"/>
                </a:ext>
              </a:extLst>
            </p:cNvPr>
            <p:cNvSpPr>
              <a:spLocks/>
            </p:cNvSpPr>
            <p:nvPr/>
          </p:nvSpPr>
          <p:spPr bwMode="auto">
            <a:xfrm>
              <a:off x="3924300" y="3390900"/>
              <a:ext cx="198438" cy="596900"/>
            </a:xfrm>
            <a:custGeom>
              <a:avLst/>
              <a:gdLst>
                <a:gd name="T0" fmla="*/ 2147483647 w 125"/>
                <a:gd name="T1" fmla="*/ 2147483647 h 376"/>
                <a:gd name="T2" fmla="*/ 2147483647 w 125"/>
                <a:gd name="T3" fmla="*/ 2147483647 h 376"/>
                <a:gd name="T4" fmla="*/ 2147483647 w 125"/>
                <a:gd name="T5" fmla="*/ 0 h 376"/>
                <a:gd name="T6" fmla="*/ 2147483647 w 125"/>
                <a:gd name="T7" fmla="*/ 2147483647 h 376"/>
                <a:gd name="T8" fmla="*/ 0 60000 65536"/>
                <a:gd name="T9" fmla="*/ 0 60000 65536"/>
                <a:gd name="T10" fmla="*/ 0 60000 65536"/>
                <a:gd name="T11" fmla="*/ 0 60000 65536"/>
                <a:gd name="T12" fmla="*/ 0 w 125"/>
                <a:gd name="T13" fmla="*/ 0 h 376"/>
                <a:gd name="T14" fmla="*/ 125 w 125"/>
                <a:gd name="T15" fmla="*/ 376 h 376"/>
              </a:gdLst>
              <a:ahLst/>
              <a:cxnLst>
                <a:cxn ang="T8">
                  <a:pos x="T0" y="T1"/>
                </a:cxn>
                <a:cxn ang="T9">
                  <a:pos x="T2" y="T3"/>
                </a:cxn>
                <a:cxn ang="T10">
                  <a:pos x="T4" y="T5"/>
                </a:cxn>
                <a:cxn ang="T11">
                  <a:pos x="T6" y="T7"/>
                </a:cxn>
              </a:cxnLst>
              <a:rect l="T12" t="T13" r="T14" b="T15"/>
              <a:pathLst>
                <a:path w="125" h="376">
                  <a:moveTo>
                    <a:pt x="8" y="280"/>
                  </a:moveTo>
                  <a:cubicBezTo>
                    <a:pt x="27" y="223"/>
                    <a:pt x="0" y="376"/>
                    <a:pt x="40" y="328"/>
                  </a:cubicBezTo>
                  <a:cubicBezTo>
                    <a:pt x="59" y="281"/>
                    <a:pt x="125" y="8"/>
                    <a:pt x="120" y="0"/>
                  </a:cubicBezTo>
                  <a:lnTo>
                    <a:pt x="8" y="280"/>
                  </a:lnTo>
                  <a:close/>
                </a:path>
              </a:pathLst>
            </a:custGeom>
            <a:solidFill>
              <a:schemeClr val="tx1"/>
            </a:solidFill>
            <a:ln w="9525">
              <a:solidFill>
                <a:schemeClr val="tx1"/>
              </a:solidFill>
              <a:round/>
              <a:headEnd/>
              <a:tailEnd/>
            </a:ln>
          </p:spPr>
          <p:txBody>
            <a:bodyPr wrap="none">
              <a:spAutoFit/>
            </a:bodyPr>
            <a:lstStyle/>
            <a:p>
              <a:endParaRPr lang="en-US" dirty="0"/>
            </a:p>
          </p:txBody>
        </p:sp>
      </p:grpSp>
      <p:sp>
        <p:nvSpPr>
          <p:cNvPr id="5" name="AutoShape 24">
            <a:extLst>
              <a:ext uri="{FF2B5EF4-FFF2-40B4-BE49-F238E27FC236}">
                <a16:creationId xmlns:a16="http://schemas.microsoft.com/office/drawing/2014/main" id="{E3551B4A-0FDD-7406-8A50-1A7A9C94B45C}"/>
              </a:ext>
            </a:extLst>
          </p:cNvPr>
          <p:cNvSpPr>
            <a:spLocks noChangeArrowheads="1"/>
          </p:cNvSpPr>
          <p:nvPr/>
        </p:nvSpPr>
        <p:spPr bwMode="auto">
          <a:xfrm>
            <a:off x="3169485" y="1380891"/>
            <a:ext cx="1703806" cy="765455"/>
          </a:xfrm>
          <a:prstGeom prst="cloudCallout">
            <a:avLst>
              <a:gd name="adj1" fmla="val 39287"/>
              <a:gd name="adj2" fmla="val 63245"/>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 or 1</a:t>
            </a:r>
          </a:p>
        </p:txBody>
      </p:sp>
    </p:spTree>
    <p:extLst>
      <p:ext uri="{BB962C8B-B14F-4D97-AF65-F5344CB8AC3E}">
        <p14:creationId xmlns:p14="http://schemas.microsoft.com/office/powerpoint/2010/main" val="38265858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AD4A6DB4-9D24-4ED9-B66F-68844F180D84}" type="slidenum">
              <a:rPr lang="x-none" sz="1400">
                <a:latin typeface="Arial" pitchFamily="34" charset="0"/>
                <a:cs typeface="Arial" charset="0"/>
              </a:rPr>
              <a:pPr algn="r" eaLnBrk="0" hangingPunct="0"/>
              <a:t>41</a:t>
            </a:fld>
            <a:endParaRPr lang="en-US" sz="1400" dirty="0">
              <a:latin typeface="Arial" pitchFamily="34" charset="0"/>
              <a:cs typeface="Arial" charset="0"/>
            </a:endParaRPr>
          </a:p>
        </p:txBody>
      </p:sp>
      <p:sp>
        <p:nvSpPr>
          <p:cNvPr id="46084" name="Rectangle 2"/>
          <p:cNvSpPr>
            <a:spLocks noGrp="1" noChangeArrowheads="1"/>
          </p:cNvSpPr>
          <p:nvPr>
            <p:ph type="title" idx="4294967295"/>
          </p:nvPr>
        </p:nvSpPr>
        <p:spPr/>
        <p:txBody>
          <a:bodyPr/>
          <a:lstStyle/>
          <a:p>
            <a:pPr eaLnBrk="1" hangingPunct="1"/>
            <a:r>
              <a:rPr lang="en-US" sz="4000" dirty="0">
                <a:cs typeface="Arial" charset="0"/>
              </a:rPr>
              <a:t>Safe Boolean MRSW </a:t>
            </a:r>
            <a:r>
              <a:rPr lang="en-US" sz="4000" dirty="0">
                <a:cs typeface="Arial" charset="0"/>
                <a:sym typeface="Wingdings" pitchFamily="2" charset="2"/>
              </a:rPr>
              <a:t>from</a:t>
            </a:r>
            <a:br>
              <a:rPr lang="en-US" sz="4000" dirty="0">
                <a:cs typeface="Arial" charset="0"/>
                <a:sym typeface="Wingdings" pitchFamily="2" charset="2"/>
              </a:rPr>
            </a:br>
            <a:r>
              <a:rPr lang="en-US" sz="4000" dirty="0">
                <a:cs typeface="Arial" charset="0"/>
                <a:sym typeface="Wingdings" pitchFamily="2" charset="2"/>
              </a:rPr>
              <a:t>Safe Boolean SRSW</a:t>
            </a:r>
          </a:p>
        </p:txBody>
      </p:sp>
      <p:grpSp>
        <p:nvGrpSpPr>
          <p:cNvPr id="46085" name="Group 14"/>
          <p:cNvGrpSpPr>
            <a:grpSpLocks/>
          </p:cNvGrpSpPr>
          <p:nvPr/>
        </p:nvGrpSpPr>
        <p:grpSpPr bwMode="auto">
          <a:xfrm>
            <a:off x="4367213" y="2300288"/>
            <a:ext cx="1068387" cy="857250"/>
            <a:chOff x="4224" y="2256"/>
            <a:chExt cx="912" cy="816"/>
          </a:xfrm>
          <a:effectLst>
            <a:glow rad="139700">
              <a:schemeClr val="accent3">
                <a:satMod val="175000"/>
                <a:alpha val="40000"/>
              </a:schemeClr>
            </a:glow>
          </a:effectLst>
        </p:grpSpPr>
        <p:sp>
          <p:nvSpPr>
            <p:cNvPr id="46149" name="Freeform 15"/>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0" name="Freeform 16"/>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1" name="Freeform 17"/>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2" name="Freeform 18"/>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53" name="Freeform 19"/>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54" name="Freeform 20"/>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55" name="Freeform 21"/>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6" name="Freeform 22"/>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7" name="Freeform 23"/>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grpSp>
        <p:nvGrpSpPr>
          <p:cNvPr id="46088" name="Group 28"/>
          <p:cNvGrpSpPr>
            <a:grpSpLocks/>
          </p:cNvGrpSpPr>
          <p:nvPr/>
        </p:nvGrpSpPr>
        <p:grpSpPr bwMode="auto">
          <a:xfrm>
            <a:off x="5611813" y="3227388"/>
            <a:ext cx="1068387" cy="857250"/>
            <a:chOff x="4224" y="2256"/>
            <a:chExt cx="912" cy="816"/>
          </a:xfrm>
          <a:effectLst>
            <a:glow rad="139700">
              <a:schemeClr val="accent3">
                <a:satMod val="175000"/>
                <a:alpha val="40000"/>
              </a:schemeClr>
            </a:glow>
          </a:effectLst>
        </p:grpSpPr>
        <p:sp>
          <p:nvSpPr>
            <p:cNvPr id="46140" name="Freeform 29"/>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1" name="Freeform 30"/>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2" name="Freeform 31"/>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3" name="Freeform 32"/>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44" name="Freeform 33"/>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45" name="Freeform 34"/>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46" name="Freeform 35"/>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7" name="Freeform 36"/>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8" name="Freeform 37"/>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46089" name="AutoShape 38"/>
          <p:cNvSpPr>
            <a:spLocks noChangeArrowheads="1"/>
          </p:cNvSpPr>
          <p:nvPr/>
        </p:nvSpPr>
        <p:spPr bwMode="auto">
          <a:xfrm>
            <a:off x="5575299" y="2602848"/>
            <a:ext cx="1614487" cy="505478"/>
          </a:xfrm>
          <a:prstGeom prst="cloudCallout">
            <a:avLst>
              <a:gd name="adj1" fmla="val -23213"/>
              <a:gd name="adj2" fmla="val 108278"/>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 or 1</a:t>
            </a:r>
          </a:p>
        </p:txBody>
      </p:sp>
      <p:sp>
        <p:nvSpPr>
          <p:cNvPr id="876583" name="Text Box 39"/>
          <p:cNvSpPr txBox="1">
            <a:spLocks noChangeArrowheads="1"/>
          </p:cNvSpPr>
          <p:nvPr/>
        </p:nvSpPr>
        <p:spPr bwMode="auto">
          <a:xfrm>
            <a:off x="5311775" y="39481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1</a:t>
            </a:r>
          </a:p>
        </p:txBody>
      </p:sp>
      <p:grpSp>
        <p:nvGrpSpPr>
          <p:cNvPr id="46091" name="Group 40"/>
          <p:cNvGrpSpPr>
            <a:grpSpLocks/>
          </p:cNvGrpSpPr>
          <p:nvPr/>
        </p:nvGrpSpPr>
        <p:grpSpPr bwMode="auto">
          <a:xfrm>
            <a:off x="5294313" y="5272088"/>
            <a:ext cx="1068387" cy="857250"/>
            <a:chOff x="4224" y="2256"/>
            <a:chExt cx="912" cy="816"/>
          </a:xfrm>
          <a:effectLst>
            <a:glow rad="139700">
              <a:schemeClr val="accent3">
                <a:satMod val="175000"/>
                <a:alpha val="40000"/>
              </a:schemeClr>
            </a:glow>
          </a:effectLst>
        </p:grpSpPr>
        <p:sp>
          <p:nvSpPr>
            <p:cNvPr id="46131" name="Freeform 41"/>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2" name="Freeform 42"/>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3" name="Freeform 43"/>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4" name="Freeform 44"/>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35" name="Freeform 45"/>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36" name="Freeform 46"/>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37" name="Freeform 47"/>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8" name="Freeform 48"/>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9" name="Freeform 49"/>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876595" name="Text Box 51"/>
          <p:cNvSpPr txBox="1">
            <a:spLocks noChangeArrowheads="1"/>
          </p:cNvSpPr>
          <p:nvPr/>
        </p:nvSpPr>
        <p:spPr bwMode="auto">
          <a:xfrm>
            <a:off x="4613275" y="53324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66FF"/>
                </a:solidFill>
                <a:latin typeface="Arial" pitchFamily="34" charset="0"/>
                <a:cs typeface="Courier New" pitchFamily="49" charset="0"/>
              </a:rPr>
              <a:t>0</a:t>
            </a:r>
          </a:p>
        </p:txBody>
      </p:sp>
      <p:grpSp>
        <p:nvGrpSpPr>
          <p:cNvPr id="46093" name="Group 52"/>
          <p:cNvGrpSpPr>
            <a:grpSpLocks/>
          </p:cNvGrpSpPr>
          <p:nvPr/>
        </p:nvGrpSpPr>
        <p:grpSpPr bwMode="auto">
          <a:xfrm>
            <a:off x="1954213" y="5589588"/>
            <a:ext cx="1068387" cy="857250"/>
            <a:chOff x="4224" y="2256"/>
            <a:chExt cx="912" cy="816"/>
          </a:xfrm>
          <a:effectLst>
            <a:glow rad="139700">
              <a:schemeClr val="accent3">
                <a:satMod val="175000"/>
                <a:alpha val="40000"/>
              </a:schemeClr>
            </a:glow>
          </a:effectLst>
        </p:grpSpPr>
        <p:sp>
          <p:nvSpPr>
            <p:cNvPr id="46122" name="Freeform 53"/>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3" name="Freeform 54"/>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4" name="Freeform 55"/>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5" name="Freeform 56"/>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46126" name="Freeform 57"/>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46127" name="Freeform 58"/>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46128" name="Freeform 59"/>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9" name="Freeform 60"/>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46130" name="Freeform 61"/>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46094" name="AutoShape 62"/>
          <p:cNvSpPr>
            <a:spLocks noChangeArrowheads="1"/>
          </p:cNvSpPr>
          <p:nvPr/>
        </p:nvSpPr>
        <p:spPr bwMode="auto">
          <a:xfrm>
            <a:off x="1651000" y="4762500"/>
            <a:ext cx="711200" cy="479425"/>
          </a:xfrm>
          <a:prstGeom prst="cloudCallout">
            <a:avLst>
              <a:gd name="adj1" fmla="val 58931"/>
              <a:gd name="adj2" fmla="val 95032"/>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
        <p:nvSpPr>
          <p:cNvPr id="876607" name="Text Box 63"/>
          <p:cNvSpPr txBox="1">
            <a:spLocks noChangeArrowheads="1"/>
          </p:cNvSpPr>
          <p:nvPr/>
        </p:nvSpPr>
        <p:spPr bwMode="auto">
          <a:xfrm>
            <a:off x="3101975" y="51546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0</a:t>
            </a:r>
          </a:p>
        </p:txBody>
      </p:sp>
      <p:grpSp>
        <p:nvGrpSpPr>
          <p:cNvPr id="46096" name="Group 64"/>
          <p:cNvGrpSpPr>
            <a:grpSpLocks/>
          </p:cNvGrpSpPr>
          <p:nvPr/>
        </p:nvGrpSpPr>
        <p:grpSpPr bwMode="auto">
          <a:xfrm>
            <a:off x="1382713" y="3735388"/>
            <a:ext cx="1068387" cy="857250"/>
            <a:chOff x="4224" y="2256"/>
            <a:chExt cx="912" cy="816"/>
          </a:xfrm>
          <a:effectLst>
            <a:glow rad="139700">
              <a:schemeClr val="accent3">
                <a:satMod val="175000"/>
                <a:alpha val="40000"/>
              </a:schemeClr>
            </a:glow>
          </a:effectLst>
        </p:grpSpPr>
        <p:sp>
          <p:nvSpPr>
            <p:cNvPr id="46113" name="Freeform 65"/>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14" name="Freeform 66"/>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15" name="Freeform 67"/>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16" name="Freeform 68"/>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17" name="Freeform 69"/>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18" name="Freeform 70"/>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19" name="Freeform 71"/>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20" name="Freeform 72"/>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21" name="Freeform 73"/>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46097" name="AutoShape 74"/>
          <p:cNvSpPr>
            <a:spLocks noChangeArrowheads="1"/>
          </p:cNvSpPr>
          <p:nvPr/>
        </p:nvSpPr>
        <p:spPr bwMode="auto">
          <a:xfrm>
            <a:off x="1193800" y="2895600"/>
            <a:ext cx="711200" cy="479425"/>
          </a:xfrm>
          <a:prstGeom prst="cloudCallout">
            <a:avLst>
              <a:gd name="adj1" fmla="val 58931"/>
              <a:gd name="adj2" fmla="val 102981"/>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
        <p:nvSpPr>
          <p:cNvPr id="876619" name="Text Box 75"/>
          <p:cNvSpPr txBox="1">
            <a:spLocks noChangeArrowheads="1"/>
          </p:cNvSpPr>
          <p:nvPr/>
        </p:nvSpPr>
        <p:spPr bwMode="auto">
          <a:xfrm>
            <a:off x="2746375" y="37195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0</a:t>
            </a:r>
          </a:p>
        </p:txBody>
      </p:sp>
      <p:sp>
        <p:nvSpPr>
          <p:cNvPr id="876622" name="Text Box 78"/>
          <p:cNvSpPr txBox="1">
            <a:spLocks noChangeArrowheads="1"/>
          </p:cNvSpPr>
          <p:nvPr/>
        </p:nvSpPr>
        <p:spPr bwMode="auto">
          <a:xfrm>
            <a:off x="4613275" y="53324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66FF"/>
                </a:solidFill>
                <a:latin typeface="Arial" pitchFamily="34" charset="0"/>
                <a:cs typeface="Courier New" pitchFamily="49" charset="0"/>
              </a:rPr>
              <a:t>0</a:t>
            </a:r>
          </a:p>
        </p:txBody>
      </p:sp>
      <p:sp>
        <p:nvSpPr>
          <p:cNvPr id="46109" name="AutoShape 38"/>
          <p:cNvSpPr>
            <a:spLocks noChangeArrowheads="1"/>
          </p:cNvSpPr>
          <p:nvPr/>
        </p:nvSpPr>
        <p:spPr bwMode="auto">
          <a:xfrm>
            <a:off x="5969000" y="4318000"/>
            <a:ext cx="711200" cy="479425"/>
          </a:xfrm>
          <a:prstGeom prst="cloudCallout">
            <a:avLst>
              <a:gd name="adj1" fmla="val -23213"/>
              <a:gd name="adj2" fmla="val 108278"/>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
        <p:nvSpPr>
          <p:cNvPr id="78" name="Footer Placeholder 77"/>
          <p:cNvSpPr>
            <a:spLocks noGrp="1"/>
          </p:cNvSpPr>
          <p:nvPr>
            <p:ph type="ftr" sz="quarter" idx="10"/>
          </p:nvPr>
        </p:nvSpPr>
        <p:spPr/>
        <p:txBody>
          <a:bodyPr/>
          <a:lstStyle/>
          <a:p>
            <a:pPr>
              <a:defRPr/>
            </a:pPr>
            <a:r>
              <a:rPr lang="en-US" dirty="0"/>
              <a:t>Art of Multiprocessor Programming</a:t>
            </a:r>
          </a:p>
        </p:txBody>
      </p:sp>
      <p:sp>
        <p:nvSpPr>
          <p:cNvPr id="3" name="Text Box 26">
            <a:extLst>
              <a:ext uri="{FF2B5EF4-FFF2-40B4-BE49-F238E27FC236}">
                <a16:creationId xmlns:a16="http://schemas.microsoft.com/office/drawing/2014/main" id="{8159ED06-7527-CC14-4CC5-054F1C38FF01}"/>
              </a:ext>
            </a:extLst>
          </p:cNvPr>
          <p:cNvSpPr txBox="1">
            <a:spLocks noChangeArrowheads="1"/>
          </p:cNvSpPr>
          <p:nvPr/>
        </p:nvSpPr>
        <p:spPr bwMode="auto">
          <a:xfrm>
            <a:off x="4067175" y="30210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1</a:t>
            </a:r>
          </a:p>
        </p:txBody>
      </p:sp>
      <p:grpSp>
        <p:nvGrpSpPr>
          <p:cNvPr id="4" name="Group 3">
            <a:extLst>
              <a:ext uri="{FF2B5EF4-FFF2-40B4-BE49-F238E27FC236}">
                <a16:creationId xmlns:a16="http://schemas.microsoft.com/office/drawing/2014/main" id="{E74C18B4-52A5-1AC7-A454-65568C529BCE}"/>
              </a:ext>
            </a:extLst>
          </p:cNvPr>
          <p:cNvGrpSpPr/>
          <p:nvPr/>
        </p:nvGrpSpPr>
        <p:grpSpPr>
          <a:xfrm>
            <a:off x="3556000" y="3873500"/>
            <a:ext cx="1866900" cy="1143000"/>
            <a:chOff x="3556000" y="3873500"/>
            <a:chExt cx="1866900" cy="1143000"/>
          </a:xfrm>
          <a:effectLst>
            <a:glow rad="139700">
              <a:schemeClr val="accent3">
                <a:satMod val="175000"/>
                <a:alpha val="40000"/>
              </a:schemeClr>
            </a:glow>
          </a:effectLst>
        </p:grpSpPr>
        <p:grpSp>
          <p:nvGrpSpPr>
            <p:cNvPr id="2" name="Group 1">
              <a:extLst>
                <a:ext uri="{FF2B5EF4-FFF2-40B4-BE49-F238E27FC236}">
                  <a16:creationId xmlns:a16="http://schemas.microsoft.com/office/drawing/2014/main" id="{CDC86E8C-F4EE-698C-05BD-84BC30FC37E5}"/>
                </a:ext>
              </a:extLst>
            </p:cNvPr>
            <p:cNvGrpSpPr/>
            <p:nvPr/>
          </p:nvGrpSpPr>
          <p:grpSpPr>
            <a:xfrm>
              <a:off x="3556000" y="3873500"/>
              <a:ext cx="927100" cy="1143000"/>
              <a:chOff x="3556000" y="3873500"/>
              <a:chExt cx="927100" cy="1143000"/>
            </a:xfrm>
          </p:grpSpPr>
          <p:sp>
            <p:nvSpPr>
              <p:cNvPr id="11" name="Freeform 7">
                <a:extLst>
                  <a:ext uri="{FF2B5EF4-FFF2-40B4-BE49-F238E27FC236}">
                    <a16:creationId xmlns:a16="http://schemas.microsoft.com/office/drawing/2014/main" id="{ECC39EA2-687D-B191-D034-97ED08DAFA6E}"/>
                  </a:ext>
                </a:extLst>
              </p:cNvPr>
              <p:cNvSpPr>
                <a:spLocks/>
              </p:cNvSpPr>
              <p:nvPr/>
            </p:nvSpPr>
            <p:spPr bwMode="auto">
              <a:xfrm>
                <a:off x="3897313" y="3873500"/>
                <a:ext cx="146050" cy="403225"/>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00" name="Freeform 5"/>
              <p:cNvSpPr>
                <a:spLocks/>
              </p:cNvSpPr>
              <p:nvPr/>
            </p:nvSpPr>
            <p:spPr bwMode="auto">
              <a:xfrm>
                <a:off x="4337050" y="4210050"/>
                <a:ext cx="146050" cy="3048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1" name="Freeform 6"/>
              <p:cNvSpPr>
                <a:spLocks/>
              </p:cNvSpPr>
              <p:nvPr/>
            </p:nvSpPr>
            <p:spPr bwMode="auto">
              <a:xfrm>
                <a:off x="4125913" y="4008438"/>
                <a:ext cx="146050" cy="4699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2" name="Freeform 7"/>
              <p:cNvSpPr>
                <a:spLocks/>
              </p:cNvSpPr>
              <p:nvPr/>
            </p:nvSpPr>
            <p:spPr bwMode="auto">
              <a:xfrm>
                <a:off x="3897313" y="3873500"/>
                <a:ext cx="146050" cy="403225"/>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3" name="Freeform 8"/>
              <p:cNvSpPr>
                <a:spLocks/>
              </p:cNvSpPr>
              <p:nvPr/>
            </p:nvSpPr>
            <p:spPr bwMode="auto">
              <a:xfrm>
                <a:off x="3632200" y="3873500"/>
                <a:ext cx="801688" cy="749300"/>
              </a:xfrm>
              <a:custGeom>
                <a:avLst/>
                <a:gdLst>
                  <a:gd name="T0" fmla="*/ 2147483647 w 789"/>
                  <a:gd name="T1" fmla="*/ 0 h 535"/>
                  <a:gd name="T2" fmla="*/ 2147483647 w 789"/>
                  <a:gd name="T3" fmla="*/ 2147483647 h 535"/>
                  <a:gd name="T4" fmla="*/ 2147483647 w 789"/>
                  <a:gd name="T5" fmla="*/ 2147483647 h 535"/>
                  <a:gd name="T6" fmla="*/ 0 w 789"/>
                  <a:gd name="T7" fmla="*/ 2147483647 h 535"/>
                  <a:gd name="T8" fmla="*/ 2147483647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solidFill>
                    <a:srgbClr val="FFFF00"/>
                  </a:solidFill>
                </a:endParaRPr>
              </a:p>
            </p:txBody>
          </p:sp>
          <p:sp>
            <p:nvSpPr>
              <p:cNvPr id="46104" name="Freeform 9"/>
              <p:cNvSpPr>
                <a:spLocks/>
              </p:cNvSpPr>
              <p:nvPr/>
            </p:nvSpPr>
            <p:spPr bwMode="auto">
              <a:xfrm>
                <a:off x="3641725" y="4008438"/>
                <a:ext cx="500063" cy="793750"/>
              </a:xfrm>
              <a:custGeom>
                <a:avLst/>
                <a:gdLst>
                  <a:gd name="T0" fmla="*/ 2147483647 w 491"/>
                  <a:gd name="T1" fmla="*/ 0 h 567"/>
                  <a:gd name="T2" fmla="*/ 2147483647 w 491"/>
                  <a:gd name="T3" fmla="*/ 2147483647 h 567"/>
                  <a:gd name="T4" fmla="*/ 2147483647 w 491"/>
                  <a:gd name="T5" fmla="*/ 2147483647 h 567"/>
                  <a:gd name="T6" fmla="*/ 0 w 491"/>
                  <a:gd name="T7" fmla="*/ 2147483647 h 567"/>
                  <a:gd name="T8" fmla="*/ 2147483647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solidFill>
                    <a:srgbClr val="FFFF00"/>
                  </a:solidFill>
                </a:endParaRPr>
              </a:p>
            </p:txBody>
          </p:sp>
          <p:sp>
            <p:nvSpPr>
              <p:cNvPr id="46105" name="Freeform 10"/>
              <p:cNvSpPr>
                <a:spLocks/>
              </p:cNvSpPr>
              <p:nvPr/>
            </p:nvSpPr>
            <p:spPr bwMode="auto">
              <a:xfrm>
                <a:off x="4125913" y="4343400"/>
                <a:ext cx="307975" cy="458788"/>
              </a:xfrm>
              <a:custGeom>
                <a:avLst/>
                <a:gdLst>
                  <a:gd name="T0" fmla="*/ 2147483647 w 304"/>
                  <a:gd name="T1" fmla="*/ 0 h 327"/>
                  <a:gd name="T2" fmla="*/ 2147483647 w 304"/>
                  <a:gd name="T3" fmla="*/ 2147483647 h 327"/>
                  <a:gd name="T4" fmla="*/ 0 w 304"/>
                  <a:gd name="T5" fmla="*/ 2147483647 h 327"/>
                  <a:gd name="T6" fmla="*/ 2147483647 w 304"/>
                  <a:gd name="T7" fmla="*/ 2147483647 h 327"/>
                  <a:gd name="T8" fmla="*/ 2147483647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solidFill>
                    <a:srgbClr val="FFFF00"/>
                  </a:solidFill>
                </a:endParaRPr>
              </a:p>
            </p:txBody>
          </p:sp>
          <p:sp>
            <p:nvSpPr>
              <p:cNvPr id="46106" name="Freeform 11"/>
              <p:cNvSpPr>
                <a:spLocks/>
              </p:cNvSpPr>
              <p:nvPr/>
            </p:nvSpPr>
            <p:spPr bwMode="auto">
              <a:xfrm>
                <a:off x="3897313" y="4546600"/>
                <a:ext cx="244475" cy="469900"/>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7" name="Freeform 12"/>
              <p:cNvSpPr>
                <a:spLocks/>
              </p:cNvSpPr>
              <p:nvPr/>
            </p:nvSpPr>
            <p:spPr bwMode="auto">
              <a:xfrm>
                <a:off x="3702050" y="4343400"/>
                <a:ext cx="244475" cy="404813"/>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8" name="Freeform 13"/>
              <p:cNvSpPr>
                <a:spLocks/>
              </p:cNvSpPr>
              <p:nvPr/>
            </p:nvSpPr>
            <p:spPr bwMode="auto">
              <a:xfrm>
                <a:off x="3556000" y="4141788"/>
                <a:ext cx="195263" cy="404812"/>
              </a:xfrm>
              <a:custGeom>
                <a:avLst/>
                <a:gdLst>
                  <a:gd name="T0" fmla="*/ 0 w 336"/>
                  <a:gd name="T1" fmla="*/ 0 h 432"/>
                  <a:gd name="T2" fmla="*/ 2147483647 w 336"/>
                  <a:gd name="T3" fmla="*/ 2147483647 h 432"/>
                  <a:gd name="T4" fmla="*/ 0 w 336"/>
                  <a:gd name="T5" fmla="*/ 2147483647 h 432"/>
                  <a:gd name="T6" fmla="*/ 0 w 336"/>
                  <a:gd name="T7" fmla="*/ 2147483647 h 432"/>
                  <a:gd name="T8" fmla="*/ 0 w 336"/>
                  <a:gd name="T9" fmla="*/ 2147483647 h 432"/>
                  <a:gd name="T10" fmla="*/ 0 w 336"/>
                  <a:gd name="T11" fmla="*/ 2147483647 h 432"/>
                  <a:gd name="T12" fmla="*/ 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13" name="Freeform 75">
              <a:extLst>
                <a:ext uri="{FF2B5EF4-FFF2-40B4-BE49-F238E27FC236}">
                  <a16:creationId xmlns:a16="http://schemas.microsoft.com/office/drawing/2014/main" id="{2321121E-F736-9B49-32F0-181A825FAE6C}"/>
                </a:ext>
              </a:extLst>
            </p:cNvPr>
            <p:cNvSpPr>
              <a:spLocks/>
            </p:cNvSpPr>
            <p:nvPr/>
          </p:nvSpPr>
          <p:spPr bwMode="auto">
            <a:xfrm>
              <a:off x="4457700" y="4178300"/>
              <a:ext cx="965200" cy="355600"/>
            </a:xfrm>
            <a:custGeom>
              <a:avLst/>
              <a:gdLst>
                <a:gd name="T0" fmla="*/ 2147483647 w 608"/>
                <a:gd name="T1" fmla="*/ 2147483647 h 224"/>
                <a:gd name="T2" fmla="*/ 2147483647 w 608"/>
                <a:gd name="T3" fmla="*/ 0 h 224"/>
                <a:gd name="T4" fmla="*/ 0 w 608"/>
                <a:gd name="T5" fmla="*/ 2147483647 h 224"/>
                <a:gd name="T6" fmla="*/ 0 60000 65536"/>
                <a:gd name="T7" fmla="*/ 0 60000 65536"/>
                <a:gd name="T8" fmla="*/ 0 60000 65536"/>
                <a:gd name="T9" fmla="*/ 0 w 608"/>
                <a:gd name="T10" fmla="*/ 0 h 224"/>
                <a:gd name="T11" fmla="*/ 608 w 608"/>
                <a:gd name="T12" fmla="*/ 224 h 224"/>
              </a:gdLst>
              <a:ahLst/>
              <a:cxnLst>
                <a:cxn ang="T6">
                  <a:pos x="T0" y="T1"/>
                </a:cxn>
                <a:cxn ang="T7">
                  <a:pos x="T2" y="T3"/>
                </a:cxn>
                <a:cxn ang="T8">
                  <a:pos x="T4" y="T5"/>
                </a:cxn>
              </a:cxnLst>
              <a:rect l="T9" t="T10" r="T11" b="T12"/>
              <a:pathLst>
                <a:path w="608" h="224">
                  <a:moveTo>
                    <a:pt x="24" y="152"/>
                  </a:moveTo>
                  <a:lnTo>
                    <a:pt x="608" y="0"/>
                  </a:lnTo>
                  <a:lnTo>
                    <a:pt x="0" y="224"/>
                  </a:lnTo>
                </a:path>
              </a:pathLst>
            </a:custGeom>
            <a:solidFill>
              <a:schemeClr val="tx1"/>
            </a:solidFill>
            <a:ln w="9525">
              <a:solidFill>
                <a:schemeClr val="tx1"/>
              </a:solidFill>
              <a:round/>
              <a:headEnd type="none" w="med" len="med"/>
              <a:tailEnd type="none" w="med" len="med"/>
            </a:ln>
          </p:spPr>
          <p:txBody>
            <a:bodyPr wrap="none">
              <a:spAutoFit/>
            </a:bodyPr>
            <a:lstStyle/>
            <a:p>
              <a:endParaRPr lang="en-US" dirty="0"/>
            </a:p>
          </p:txBody>
        </p:sp>
      </p:grpSp>
      <p:sp>
        <p:nvSpPr>
          <p:cNvPr id="15" name="AutoShape 24">
            <a:extLst>
              <a:ext uri="{FF2B5EF4-FFF2-40B4-BE49-F238E27FC236}">
                <a16:creationId xmlns:a16="http://schemas.microsoft.com/office/drawing/2014/main" id="{65792B23-5441-949E-0335-49F9F9F1AD77}"/>
              </a:ext>
            </a:extLst>
          </p:cNvPr>
          <p:cNvSpPr>
            <a:spLocks noChangeArrowheads="1"/>
          </p:cNvSpPr>
          <p:nvPr/>
        </p:nvSpPr>
        <p:spPr bwMode="auto">
          <a:xfrm>
            <a:off x="3759200" y="1955800"/>
            <a:ext cx="711200" cy="479425"/>
          </a:xfrm>
          <a:prstGeom prst="cloudCallout">
            <a:avLst>
              <a:gd name="adj1" fmla="val 39287"/>
              <a:gd name="adj2" fmla="val 63245"/>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1</a:t>
            </a:r>
          </a:p>
        </p:txBody>
      </p:sp>
    </p:spTree>
    <p:extLst>
      <p:ext uri="{BB962C8B-B14F-4D97-AF65-F5344CB8AC3E}">
        <p14:creationId xmlns:p14="http://schemas.microsoft.com/office/powerpoint/2010/main" val="4086437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66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662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AD4A6DB4-9D24-4ED9-B66F-68844F180D84}" type="slidenum">
              <a:rPr lang="x-none" sz="1400">
                <a:latin typeface="Arial" pitchFamily="34" charset="0"/>
                <a:cs typeface="Arial" charset="0"/>
              </a:rPr>
              <a:pPr algn="r" eaLnBrk="0" hangingPunct="0"/>
              <a:t>42</a:t>
            </a:fld>
            <a:endParaRPr lang="en-US" sz="1400" dirty="0">
              <a:latin typeface="Arial" pitchFamily="34" charset="0"/>
              <a:cs typeface="Arial" charset="0"/>
            </a:endParaRPr>
          </a:p>
        </p:txBody>
      </p:sp>
      <p:sp>
        <p:nvSpPr>
          <p:cNvPr id="46084" name="Rectangle 2"/>
          <p:cNvSpPr>
            <a:spLocks noGrp="1" noChangeArrowheads="1"/>
          </p:cNvSpPr>
          <p:nvPr>
            <p:ph type="title" idx="4294967295"/>
          </p:nvPr>
        </p:nvSpPr>
        <p:spPr/>
        <p:txBody>
          <a:bodyPr/>
          <a:lstStyle/>
          <a:p>
            <a:pPr eaLnBrk="1" hangingPunct="1"/>
            <a:r>
              <a:rPr lang="en-US" sz="4000" dirty="0">
                <a:cs typeface="Arial" charset="0"/>
              </a:rPr>
              <a:t>Safe Boolean MRSW </a:t>
            </a:r>
            <a:r>
              <a:rPr lang="en-US" sz="4000" dirty="0">
                <a:cs typeface="Arial" charset="0"/>
                <a:sym typeface="Wingdings" pitchFamily="2" charset="2"/>
              </a:rPr>
              <a:t>from</a:t>
            </a:r>
            <a:br>
              <a:rPr lang="en-US" sz="4000" dirty="0">
                <a:cs typeface="Arial" charset="0"/>
                <a:sym typeface="Wingdings" pitchFamily="2" charset="2"/>
              </a:rPr>
            </a:br>
            <a:r>
              <a:rPr lang="en-US" sz="4000" dirty="0">
                <a:cs typeface="Arial" charset="0"/>
                <a:sym typeface="Wingdings" pitchFamily="2" charset="2"/>
              </a:rPr>
              <a:t>Safe Boolean SRSW</a:t>
            </a:r>
          </a:p>
        </p:txBody>
      </p:sp>
      <p:grpSp>
        <p:nvGrpSpPr>
          <p:cNvPr id="46085" name="Group 14"/>
          <p:cNvGrpSpPr>
            <a:grpSpLocks/>
          </p:cNvGrpSpPr>
          <p:nvPr/>
        </p:nvGrpSpPr>
        <p:grpSpPr bwMode="auto">
          <a:xfrm>
            <a:off x="4367213" y="2300288"/>
            <a:ext cx="1068387" cy="857250"/>
            <a:chOff x="4224" y="2256"/>
            <a:chExt cx="912" cy="816"/>
          </a:xfrm>
          <a:effectLst>
            <a:glow rad="139700">
              <a:schemeClr val="accent3">
                <a:satMod val="175000"/>
                <a:alpha val="40000"/>
              </a:schemeClr>
            </a:glow>
          </a:effectLst>
        </p:grpSpPr>
        <p:sp>
          <p:nvSpPr>
            <p:cNvPr id="46149" name="Freeform 15"/>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0" name="Freeform 16"/>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1" name="Freeform 17"/>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2" name="Freeform 18"/>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53" name="Freeform 19"/>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54" name="Freeform 20"/>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55" name="Freeform 21"/>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6" name="Freeform 22"/>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7" name="Freeform 23"/>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grpSp>
        <p:nvGrpSpPr>
          <p:cNvPr id="46088" name="Group 28"/>
          <p:cNvGrpSpPr>
            <a:grpSpLocks/>
          </p:cNvGrpSpPr>
          <p:nvPr/>
        </p:nvGrpSpPr>
        <p:grpSpPr bwMode="auto">
          <a:xfrm>
            <a:off x="5611813" y="3227388"/>
            <a:ext cx="1068387" cy="857250"/>
            <a:chOff x="4224" y="2256"/>
            <a:chExt cx="912" cy="816"/>
          </a:xfrm>
          <a:effectLst>
            <a:glow rad="139700">
              <a:schemeClr val="accent3">
                <a:satMod val="175000"/>
                <a:alpha val="40000"/>
              </a:schemeClr>
            </a:glow>
          </a:effectLst>
        </p:grpSpPr>
        <p:sp>
          <p:nvSpPr>
            <p:cNvPr id="46140" name="Freeform 29"/>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1" name="Freeform 30"/>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2" name="Freeform 31"/>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3" name="Freeform 32"/>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44" name="Freeform 33"/>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45" name="Freeform 34"/>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46" name="Freeform 35"/>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7" name="Freeform 36"/>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8" name="Freeform 37"/>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46089" name="AutoShape 38"/>
          <p:cNvSpPr>
            <a:spLocks noChangeArrowheads="1"/>
          </p:cNvSpPr>
          <p:nvPr/>
        </p:nvSpPr>
        <p:spPr bwMode="auto">
          <a:xfrm>
            <a:off x="5575299" y="2602848"/>
            <a:ext cx="1104901" cy="505478"/>
          </a:xfrm>
          <a:prstGeom prst="cloudCallout">
            <a:avLst>
              <a:gd name="adj1" fmla="val -23213"/>
              <a:gd name="adj2" fmla="val 108278"/>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1</a:t>
            </a:r>
          </a:p>
        </p:txBody>
      </p:sp>
      <p:sp>
        <p:nvSpPr>
          <p:cNvPr id="876583" name="Text Box 39"/>
          <p:cNvSpPr txBox="1">
            <a:spLocks noChangeArrowheads="1"/>
          </p:cNvSpPr>
          <p:nvPr/>
        </p:nvSpPr>
        <p:spPr bwMode="auto">
          <a:xfrm>
            <a:off x="5311775" y="39481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1</a:t>
            </a:r>
          </a:p>
        </p:txBody>
      </p:sp>
      <p:grpSp>
        <p:nvGrpSpPr>
          <p:cNvPr id="46091" name="Group 40"/>
          <p:cNvGrpSpPr>
            <a:grpSpLocks/>
          </p:cNvGrpSpPr>
          <p:nvPr/>
        </p:nvGrpSpPr>
        <p:grpSpPr bwMode="auto">
          <a:xfrm>
            <a:off x="5294313" y="5272088"/>
            <a:ext cx="1068387" cy="857250"/>
            <a:chOff x="4224" y="2256"/>
            <a:chExt cx="912" cy="816"/>
          </a:xfrm>
          <a:effectLst>
            <a:glow rad="139700">
              <a:schemeClr val="accent3">
                <a:satMod val="175000"/>
                <a:alpha val="40000"/>
              </a:schemeClr>
            </a:glow>
          </a:effectLst>
        </p:grpSpPr>
        <p:sp>
          <p:nvSpPr>
            <p:cNvPr id="46131" name="Freeform 41"/>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2" name="Freeform 42"/>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3" name="Freeform 43"/>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4" name="Freeform 44"/>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35" name="Freeform 45"/>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36" name="Freeform 46"/>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37" name="Freeform 47"/>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8" name="Freeform 48"/>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9" name="Freeform 49"/>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876595" name="Text Box 51"/>
          <p:cNvSpPr txBox="1">
            <a:spLocks noChangeArrowheads="1"/>
          </p:cNvSpPr>
          <p:nvPr/>
        </p:nvSpPr>
        <p:spPr bwMode="auto">
          <a:xfrm>
            <a:off x="4613275" y="53324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66FF"/>
                </a:solidFill>
                <a:latin typeface="Arial" pitchFamily="34" charset="0"/>
                <a:cs typeface="Courier New" pitchFamily="49" charset="0"/>
              </a:rPr>
              <a:t>0</a:t>
            </a:r>
          </a:p>
        </p:txBody>
      </p:sp>
      <p:grpSp>
        <p:nvGrpSpPr>
          <p:cNvPr id="46093" name="Group 52"/>
          <p:cNvGrpSpPr>
            <a:grpSpLocks/>
          </p:cNvGrpSpPr>
          <p:nvPr/>
        </p:nvGrpSpPr>
        <p:grpSpPr bwMode="auto">
          <a:xfrm>
            <a:off x="1954213" y="5589588"/>
            <a:ext cx="1068387" cy="857250"/>
            <a:chOff x="4224" y="2256"/>
            <a:chExt cx="912" cy="816"/>
          </a:xfrm>
          <a:effectLst>
            <a:glow rad="139700">
              <a:schemeClr val="accent3">
                <a:satMod val="175000"/>
                <a:alpha val="40000"/>
              </a:schemeClr>
            </a:glow>
          </a:effectLst>
        </p:grpSpPr>
        <p:sp>
          <p:nvSpPr>
            <p:cNvPr id="46122" name="Freeform 53"/>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3" name="Freeform 54"/>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4" name="Freeform 55"/>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5" name="Freeform 56"/>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46126" name="Freeform 57"/>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46127" name="Freeform 58"/>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46128" name="Freeform 59"/>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9" name="Freeform 60"/>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46130" name="Freeform 61"/>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46094" name="AutoShape 62"/>
          <p:cNvSpPr>
            <a:spLocks noChangeArrowheads="1"/>
          </p:cNvSpPr>
          <p:nvPr/>
        </p:nvSpPr>
        <p:spPr bwMode="auto">
          <a:xfrm>
            <a:off x="1651000" y="4762500"/>
            <a:ext cx="711200" cy="479425"/>
          </a:xfrm>
          <a:prstGeom prst="cloudCallout">
            <a:avLst>
              <a:gd name="adj1" fmla="val 58931"/>
              <a:gd name="adj2" fmla="val 95032"/>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
        <p:nvSpPr>
          <p:cNvPr id="876607" name="Text Box 63"/>
          <p:cNvSpPr txBox="1">
            <a:spLocks noChangeArrowheads="1"/>
          </p:cNvSpPr>
          <p:nvPr/>
        </p:nvSpPr>
        <p:spPr bwMode="auto">
          <a:xfrm>
            <a:off x="3101975" y="51546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0</a:t>
            </a:r>
          </a:p>
        </p:txBody>
      </p:sp>
      <p:grpSp>
        <p:nvGrpSpPr>
          <p:cNvPr id="46096" name="Group 64"/>
          <p:cNvGrpSpPr>
            <a:grpSpLocks/>
          </p:cNvGrpSpPr>
          <p:nvPr/>
        </p:nvGrpSpPr>
        <p:grpSpPr bwMode="auto">
          <a:xfrm>
            <a:off x="1382713" y="3735388"/>
            <a:ext cx="1068387" cy="857250"/>
            <a:chOff x="4224" y="2256"/>
            <a:chExt cx="912" cy="816"/>
          </a:xfrm>
          <a:effectLst>
            <a:glow rad="139700">
              <a:schemeClr val="accent3">
                <a:satMod val="175000"/>
                <a:alpha val="40000"/>
              </a:schemeClr>
            </a:glow>
          </a:effectLst>
        </p:grpSpPr>
        <p:sp>
          <p:nvSpPr>
            <p:cNvPr id="46113" name="Freeform 65"/>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14" name="Freeform 66"/>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15" name="Freeform 67"/>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16" name="Freeform 68"/>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17" name="Freeform 69"/>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18" name="Freeform 70"/>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19" name="Freeform 71"/>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20" name="Freeform 72"/>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21" name="Freeform 73"/>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46097" name="AutoShape 74"/>
          <p:cNvSpPr>
            <a:spLocks noChangeArrowheads="1"/>
          </p:cNvSpPr>
          <p:nvPr/>
        </p:nvSpPr>
        <p:spPr bwMode="auto">
          <a:xfrm>
            <a:off x="1193800" y="2895600"/>
            <a:ext cx="711200" cy="479425"/>
          </a:xfrm>
          <a:prstGeom prst="cloudCallout">
            <a:avLst>
              <a:gd name="adj1" fmla="val 58931"/>
              <a:gd name="adj2" fmla="val 102981"/>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a:t>
            </a:r>
          </a:p>
        </p:txBody>
      </p:sp>
      <p:sp>
        <p:nvSpPr>
          <p:cNvPr id="876619" name="Text Box 75"/>
          <p:cNvSpPr txBox="1">
            <a:spLocks noChangeArrowheads="1"/>
          </p:cNvSpPr>
          <p:nvPr/>
        </p:nvSpPr>
        <p:spPr bwMode="auto">
          <a:xfrm>
            <a:off x="2746375" y="37195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0</a:t>
            </a:r>
          </a:p>
        </p:txBody>
      </p:sp>
      <p:sp>
        <p:nvSpPr>
          <p:cNvPr id="876622" name="Text Box 78"/>
          <p:cNvSpPr txBox="1">
            <a:spLocks noChangeArrowheads="1"/>
          </p:cNvSpPr>
          <p:nvPr/>
        </p:nvSpPr>
        <p:spPr bwMode="auto">
          <a:xfrm>
            <a:off x="4613275" y="53324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66FF"/>
                </a:solidFill>
                <a:latin typeface="Arial" pitchFamily="34" charset="0"/>
                <a:cs typeface="Courier New" pitchFamily="49" charset="0"/>
              </a:rPr>
              <a:t>1</a:t>
            </a:r>
          </a:p>
        </p:txBody>
      </p:sp>
      <p:sp>
        <p:nvSpPr>
          <p:cNvPr id="46109" name="AutoShape 38"/>
          <p:cNvSpPr>
            <a:spLocks noChangeArrowheads="1"/>
          </p:cNvSpPr>
          <p:nvPr/>
        </p:nvSpPr>
        <p:spPr bwMode="auto">
          <a:xfrm>
            <a:off x="5969000" y="4318000"/>
            <a:ext cx="1651000" cy="412751"/>
          </a:xfrm>
          <a:prstGeom prst="cloudCallout">
            <a:avLst>
              <a:gd name="adj1" fmla="val -23213"/>
              <a:gd name="adj2" fmla="val 108278"/>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0 or 1</a:t>
            </a:r>
          </a:p>
        </p:txBody>
      </p:sp>
      <p:sp>
        <p:nvSpPr>
          <p:cNvPr id="78" name="Footer Placeholder 77"/>
          <p:cNvSpPr>
            <a:spLocks noGrp="1"/>
          </p:cNvSpPr>
          <p:nvPr>
            <p:ph type="ftr" sz="quarter" idx="10"/>
          </p:nvPr>
        </p:nvSpPr>
        <p:spPr/>
        <p:txBody>
          <a:bodyPr/>
          <a:lstStyle/>
          <a:p>
            <a:pPr>
              <a:defRPr/>
            </a:pPr>
            <a:r>
              <a:rPr lang="en-US" dirty="0"/>
              <a:t>Art of Multiprocessor Programming</a:t>
            </a:r>
          </a:p>
        </p:txBody>
      </p:sp>
      <p:sp>
        <p:nvSpPr>
          <p:cNvPr id="3" name="Text Box 26">
            <a:extLst>
              <a:ext uri="{FF2B5EF4-FFF2-40B4-BE49-F238E27FC236}">
                <a16:creationId xmlns:a16="http://schemas.microsoft.com/office/drawing/2014/main" id="{8159ED06-7527-CC14-4CC5-054F1C38FF01}"/>
              </a:ext>
            </a:extLst>
          </p:cNvPr>
          <p:cNvSpPr txBox="1">
            <a:spLocks noChangeArrowheads="1"/>
          </p:cNvSpPr>
          <p:nvPr/>
        </p:nvSpPr>
        <p:spPr bwMode="auto">
          <a:xfrm>
            <a:off x="4067175" y="30210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1</a:t>
            </a:r>
          </a:p>
        </p:txBody>
      </p:sp>
      <p:sp>
        <p:nvSpPr>
          <p:cNvPr id="15" name="AutoShape 24">
            <a:extLst>
              <a:ext uri="{FF2B5EF4-FFF2-40B4-BE49-F238E27FC236}">
                <a16:creationId xmlns:a16="http://schemas.microsoft.com/office/drawing/2014/main" id="{65792B23-5441-949E-0335-49F9F9F1AD77}"/>
              </a:ext>
            </a:extLst>
          </p:cNvPr>
          <p:cNvSpPr>
            <a:spLocks noChangeArrowheads="1"/>
          </p:cNvSpPr>
          <p:nvPr/>
        </p:nvSpPr>
        <p:spPr bwMode="auto">
          <a:xfrm>
            <a:off x="3759200" y="1955800"/>
            <a:ext cx="711200" cy="479425"/>
          </a:xfrm>
          <a:prstGeom prst="cloudCallout">
            <a:avLst>
              <a:gd name="adj1" fmla="val 39287"/>
              <a:gd name="adj2" fmla="val 63245"/>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1</a:t>
            </a:r>
          </a:p>
        </p:txBody>
      </p:sp>
      <p:grpSp>
        <p:nvGrpSpPr>
          <p:cNvPr id="2" name="Group 1">
            <a:extLst>
              <a:ext uri="{FF2B5EF4-FFF2-40B4-BE49-F238E27FC236}">
                <a16:creationId xmlns:a16="http://schemas.microsoft.com/office/drawing/2014/main" id="{3A2B3B0B-A960-518A-F536-FFC4DD8115E4}"/>
              </a:ext>
            </a:extLst>
          </p:cNvPr>
          <p:cNvGrpSpPr/>
          <p:nvPr/>
        </p:nvGrpSpPr>
        <p:grpSpPr>
          <a:xfrm>
            <a:off x="3556000" y="3873500"/>
            <a:ext cx="1168400" cy="1536700"/>
            <a:chOff x="3556000" y="3873500"/>
            <a:chExt cx="1168400" cy="1536700"/>
          </a:xfrm>
          <a:effectLst>
            <a:glow rad="139700">
              <a:schemeClr val="accent3">
                <a:satMod val="175000"/>
                <a:alpha val="40000"/>
              </a:schemeClr>
            </a:glow>
          </a:effectLst>
        </p:grpSpPr>
        <p:sp>
          <p:nvSpPr>
            <p:cNvPr id="46100" name="Freeform 5"/>
            <p:cNvSpPr>
              <a:spLocks/>
            </p:cNvSpPr>
            <p:nvPr/>
          </p:nvSpPr>
          <p:spPr bwMode="auto">
            <a:xfrm>
              <a:off x="4337050" y="4210050"/>
              <a:ext cx="146050" cy="3048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1" name="Freeform 6"/>
            <p:cNvSpPr>
              <a:spLocks/>
            </p:cNvSpPr>
            <p:nvPr/>
          </p:nvSpPr>
          <p:spPr bwMode="auto">
            <a:xfrm>
              <a:off x="4125913" y="4008438"/>
              <a:ext cx="146050" cy="4699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2" name="Freeform 7"/>
            <p:cNvSpPr>
              <a:spLocks/>
            </p:cNvSpPr>
            <p:nvPr/>
          </p:nvSpPr>
          <p:spPr bwMode="auto">
            <a:xfrm>
              <a:off x="3897313" y="3873500"/>
              <a:ext cx="146050" cy="403225"/>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3" name="Freeform 8"/>
            <p:cNvSpPr>
              <a:spLocks/>
            </p:cNvSpPr>
            <p:nvPr/>
          </p:nvSpPr>
          <p:spPr bwMode="auto">
            <a:xfrm>
              <a:off x="3632200" y="3873500"/>
              <a:ext cx="801688" cy="749300"/>
            </a:xfrm>
            <a:custGeom>
              <a:avLst/>
              <a:gdLst>
                <a:gd name="T0" fmla="*/ 2147483647 w 789"/>
                <a:gd name="T1" fmla="*/ 0 h 535"/>
                <a:gd name="T2" fmla="*/ 2147483647 w 789"/>
                <a:gd name="T3" fmla="*/ 2147483647 h 535"/>
                <a:gd name="T4" fmla="*/ 2147483647 w 789"/>
                <a:gd name="T5" fmla="*/ 2147483647 h 535"/>
                <a:gd name="T6" fmla="*/ 0 w 789"/>
                <a:gd name="T7" fmla="*/ 2147483647 h 535"/>
                <a:gd name="T8" fmla="*/ 2147483647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solidFill>
                  <a:srgbClr val="FFFF00"/>
                </a:solidFill>
              </a:endParaRPr>
            </a:p>
          </p:txBody>
        </p:sp>
        <p:sp>
          <p:nvSpPr>
            <p:cNvPr id="46104" name="Freeform 9"/>
            <p:cNvSpPr>
              <a:spLocks/>
            </p:cNvSpPr>
            <p:nvPr/>
          </p:nvSpPr>
          <p:spPr bwMode="auto">
            <a:xfrm>
              <a:off x="3641725" y="4008438"/>
              <a:ext cx="500063" cy="793750"/>
            </a:xfrm>
            <a:custGeom>
              <a:avLst/>
              <a:gdLst>
                <a:gd name="T0" fmla="*/ 2147483647 w 491"/>
                <a:gd name="T1" fmla="*/ 0 h 567"/>
                <a:gd name="T2" fmla="*/ 2147483647 w 491"/>
                <a:gd name="T3" fmla="*/ 2147483647 h 567"/>
                <a:gd name="T4" fmla="*/ 2147483647 w 491"/>
                <a:gd name="T5" fmla="*/ 2147483647 h 567"/>
                <a:gd name="T6" fmla="*/ 0 w 491"/>
                <a:gd name="T7" fmla="*/ 2147483647 h 567"/>
                <a:gd name="T8" fmla="*/ 2147483647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solidFill>
                  <a:srgbClr val="FFFF00"/>
                </a:solidFill>
              </a:endParaRPr>
            </a:p>
          </p:txBody>
        </p:sp>
        <p:sp>
          <p:nvSpPr>
            <p:cNvPr id="46105" name="Freeform 10"/>
            <p:cNvSpPr>
              <a:spLocks/>
            </p:cNvSpPr>
            <p:nvPr/>
          </p:nvSpPr>
          <p:spPr bwMode="auto">
            <a:xfrm>
              <a:off x="4125913" y="4343400"/>
              <a:ext cx="307975" cy="458788"/>
            </a:xfrm>
            <a:custGeom>
              <a:avLst/>
              <a:gdLst>
                <a:gd name="T0" fmla="*/ 2147483647 w 304"/>
                <a:gd name="T1" fmla="*/ 0 h 327"/>
                <a:gd name="T2" fmla="*/ 2147483647 w 304"/>
                <a:gd name="T3" fmla="*/ 2147483647 h 327"/>
                <a:gd name="T4" fmla="*/ 0 w 304"/>
                <a:gd name="T5" fmla="*/ 2147483647 h 327"/>
                <a:gd name="T6" fmla="*/ 2147483647 w 304"/>
                <a:gd name="T7" fmla="*/ 2147483647 h 327"/>
                <a:gd name="T8" fmla="*/ 2147483647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solidFill>
                  <a:srgbClr val="FFFF00"/>
                </a:solidFill>
              </a:endParaRPr>
            </a:p>
          </p:txBody>
        </p:sp>
        <p:sp>
          <p:nvSpPr>
            <p:cNvPr id="46106" name="Freeform 11"/>
            <p:cNvSpPr>
              <a:spLocks/>
            </p:cNvSpPr>
            <p:nvPr/>
          </p:nvSpPr>
          <p:spPr bwMode="auto">
            <a:xfrm>
              <a:off x="3897313" y="4546600"/>
              <a:ext cx="244475" cy="469900"/>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7" name="Freeform 12"/>
            <p:cNvSpPr>
              <a:spLocks/>
            </p:cNvSpPr>
            <p:nvPr/>
          </p:nvSpPr>
          <p:spPr bwMode="auto">
            <a:xfrm>
              <a:off x="3702050" y="4343400"/>
              <a:ext cx="244475" cy="404813"/>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8" name="Freeform 13"/>
            <p:cNvSpPr>
              <a:spLocks/>
            </p:cNvSpPr>
            <p:nvPr/>
          </p:nvSpPr>
          <p:spPr bwMode="auto">
            <a:xfrm>
              <a:off x="3556000" y="4141788"/>
              <a:ext cx="195263" cy="404812"/>
            </a:xfrm>
            <a:custGeom>
              <a:avLst/>
              <a:gdLst>
                <a:gd name="T0" fmla="*/ 0 w 336"/>
                <a:gd name="T1" fmla="*/ 0 h 432"/>
                <a:gd name="T2" fmla="*/ 2147483647 w 336"/>
                <a:gd name="T3" fmla="*/ 2147483647 h 432"/>
                <a:gd name="T4" fmla="*/ 0 w 336"/>
                <a:gd name="T5" fmla="*/ 2147483647 h 432"/>
                <a:gd name="T6" fmla="*/ 0 w 336"/>
                <a:gd name="T7" fmla="*/ 2147483647 h 432"/>
                <a:gd name="T8" fmla="*/ 0 w 336"/>
                <a:gd name="T9" fmla="*/ 2147483647 h 432"/>
                <a:gd name="T10" fmla="*/ 0 w 336"/>
                <a:gd name="T11" fmla="*/ 2147483647 h 432"/>
                <a:gd name="T12" fmla="*/ 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 name="Freeform 76">
              <a:extLst>
                <a:ext uri="{FF2B5EF4-FFF2-40B4-BE49-F238E27FC236}">
                  <a16:creationId xmlns:a16="http://schemas.microsoft.com/office/drawing/2014/main" id="{0CF1ADFC-9089-DB3A-0323-0D3D0A312ABE}"/>
                </a:ext>
              </a:extLst>
            </p:cNvPr>
            <p:cNvSpPr>
              <a:spLocks/>
            </p:cNvSpPr>
            <p:nvPr/>
          </p:nvSpPr>
          <p:spPr bwMode="auto">
            <a:xfrm>
              <a:off x="4445000" y="4140200"/>
              <a:ext cx="279400" cy="1270000"/>
            </a:xfrm>
            <a:custGeom>
              <a:avLst/>
              <a:gdLst>
                <a:gd name="T0" fmla="*/ 0 w 768"/>
                <a:gd name="T1" fmla="*/ 0 h 192"/>
                <a:gd name="T2" fmla="*/ 0 w 768"/>
                <a:gd name="T3" fmla="*/ 2147483647 h 192"/>
                <a:gd name="T4" fmla="*/ 0 w 768"/>
                <a:gd name="T5" fmla="*/ 2147483647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Tree>
    <p:extLst>
      <p:ext uri="{BB962C8B-B14F-4D97-AF65-F5344CB8AC3E}">
        <p14:creationId xmlns:p14="http://schemas.microsoft.com/office/powerpoint/2010/main" val="360167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66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662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AD4A6DB4-9D24-4ED9-B66F-68844F180D84}" type="slidenum">
              <a:rPr lang="x-none" sz="1400">
                <a:latin typeface="Arial" pitchFamily="34" charset="0"/>
                <a:cs typeface="Arial" charset="0"/>
              </a:rPr>
              <a:pPr algn="r" eaLnBrk="0" hangingPunct="0"/>
              <a:t>43</a:t>
            </a:fld>
            <a:endParaRPr lang="en-US" sz="1400" dirty="0">
              <a:latin typeface="Arial" pitchFamily="34" charset="0"/>
              <a:cs typeface="Arial" charset="0"/>
            </a:endParaRPr>
          </a:p>
        </p:txBody>
      </p:sp>
      <p:sp>
        <p:nvSpPr>
          <p:cNvPr id="46084" name="Rectangle 2"/>
          <p:cNvSpPr>
            <a:spLocks noGrp="1" noChangeArrowheads="1"/>
          </p:cNvSpPr>
          <p:nvPr>
            <p:ph type="title" idx="4294967295"/>
          </p:nvPr>
        </p:nvSpPr>
        <p:spPr/>
        <p:txBody>
          <a:bodyPr/>
          <a:lstStyle/>
          <a:p>
            <a:pPr eaLnBrk="1" hangingPunct="1"/>
            <a:r>
              <a:rPr lang="en-US" sz="4000" dirty="0">
                <a:cs typeface="Arial" charset="0"/>
              </a:rPr>
              <a:t>Safe Boolean MRSW </a:t>
            </a:r>
            <a:r>
              <a:rPr lang="en-US" sz="4000" dirty="0">
                <a:cs typeface="Arial" charset="0"/>
                <a:sym typeface="Wingdings" pitchFamily="2" charset="2"/>
              </a:rPr>
              <a:t>from</a:t>
            </a:r>
            <a:br>
              <a:rPr lang="en-US" sz="4000" dirty="0">
                <a:cs typeface="Arial" charset="0"/>
                <a:sym typeface="Wingdings" pitchFamily="2" charset="2"/>
              </a:rPr>
            </a:br>
            <a:r>
              <a:rPr lang="en-US" sz="4000" dirty="0">
                <a:cs typeface="Arial" charset="0"/>
                <a:sym typeface="Wingdings" pitchFamily="2" charset="2"/>
              </a:rPr>
              <a:t>Safe Boolean SRSW</a:t>
            </a:r>
          </a:p>
        </p:txBody>
      </p:sp>
      <p:grpSp>
        <p:nvGrpSpPr>
          <p:cNvPr id="46085" name="Group 14"/>
          <p:cNvGrpSpPr>
            <a:grpSpLocks/>
          </p:cNvGrpSpPr>
          <p:nvPr/>
        </p:nvGrpSpPr>
        <p:grpSpPr bwMode="auto">
          <a:xfrm>
            <a:off x="4367213" y="2300288"/>
            <a:ext cx="1068387" cy="857250"/>
            <a:chOff x="4224" y="2256"/>
            <a:chExt cx="912" cy="816"/>
          </a:xfrm>
          <a:effectLst>
            <a:glow rad="139700">
              <a:schemeClr val="accent3">
                <a:satMod val="175000"/>
                <a:alpha val="40000"/>
              </a:schemeClr>
            </a:glow>
          </a:effectLst>
        </p:grpSpPr>
        <p:sp>
          <p:nvSpPr>
            <p:cNvPr id="46149" name="Freeform 15"/>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0" name="Freeform 16"/>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1" name="Freeform 17"/>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2" name="Freeform 18"/>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53" name="Freeform 19"/>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54" name="Freeform 20"/>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55" name="Freeform 21"/>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6" name="Freeform 22"/>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57" name="Freeform 23"/>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grpSp>
        <p:nvGrpSpPr>
          <p:cNvPr id="46088" name="Group 28"/>
          <p:cNvGrpSpPr>
            <a:grpSpLocks/>
          </p:cNvGrpSpPr>
          <p:nvPr/>
        </p:nvGrpSpPr>
        <p:grpSpPr bwMode="auto">
          <a:xfrm>
            <a:off x="5611813" y="3227388"/>
            <a:ext cx="1068387" cy="857250"/>
            <a:chOff x="4224" y="2256"/>
            <a:chExt cx="912" cy="816"/>
          </a:xfrm>
          <a:effectLst>
            <a:glow rad="139700">
              <a:schemeClr val="accent3">
                <a:satMod val="175000"/>
                <a:alpha val="40000"/>
              </a:schemeClr>
            </a:glow>
          </a:effectLst>
        </p:grpSpPr>
        <p:sp>
          <p:nvSpPr>
            <p:cNvPr id="46140" name="Freeform 29"/>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1" name="Freeform 30"/>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2" name="Freeform 31"/>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3" name="Freeform 32"/>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44" name="Freeform 33"/>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45" name="Freeform 34"/>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46" name="Freeform 35"/>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7" name="Freeform 36"/>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48" name="Freeform 37"/>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46089" name="AutoShape 38"/>
          <p:cNvSpPr>
            <a:spLocks noChangeArrowheads="1"/>
          </p:cNvSpPr>
          <p:nvPr/>
        </p:nvSpPr>
        <p:spPr bwMode="auto">
          <a:xfrm>
            <a:off x="5575299" y="2602848"/>
            <a:ext cx="1104901" cy="505478"/>
          </a:xfrm>
          <a:prstGeom prst="cloudCallout">
            <a:avLst>
              <a:gd name="adj1" fmla="val -23213"/>
              <a:gd name="adj2" fmla="val 108278"/>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1</a:t>
            </a:r>
          </a:p>
        </p:txBody>
      </p:sp>
      <p:sp>
        <p:nvSpPr>
          <p:cNvPr id="876583" name="Text Box 39"/>
          <p:cNvSpPr txBox="1">
            <a:spLocks noChangeArrowheads="1"/>
          </p:cNvSpPr>
          <p:nvPr/>
        </p:nvSpPr>
        <p:spPr bwMode="auto">
          <a:xfrm>
            <a:off x="5311775" y="39481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1</a:t>
            </a:r>
          </a:p>
        </p:txBody>
      </p:sp>
      <p:grpSp>
        <p:nvGrpSpPr>
          <p:cNvPr id="46091" name="Group 40"/>
          <p:cNvGrpSpPr>
            <a:grpSpLocks/>
          </p:cNvGrpSpPr>
          <p:nvPr/>
        </p:nvGrpSpPr>
        <p:grpSpPr bwMode="auto">
          <a:xfrm>
            <a:off x="5294313" y="5272088"/>
            <a:ext cx="1068387" cy="857250"/>
            <a:chOff x="4224" y="2256"/>
            <a:chExt cx="912" cy="816"/>
          </a:xfrm>
          <a:effectLst>
            <a:glow rad="139700">
              <a:schemeClr val="accent3">
                <a:satMod val="175000"/>
                <a:alpha val="40000"/>
              </a:schemeClr>
            </a:glow>
          </a:effectLst>
        </p:grpSpPr>
        <p:sp>
          <p:nvSpPr>
            <p:cNvPr id="46131" name="Freeform 41"/>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2" name="Freeform 42"/>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3" name="Freeform 43"/>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4" name="Freeform 44"/>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35" name="Freeform 45"/>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36" name="Freeform 46"/>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37" name="Freeform 47"/>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8" name="Freeform 48"/>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39" name="Freeform 49"/>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876595" name="Text Box 51"/>
          <p:cNvSpPr txBox="1">
            <a:spLocks noChangeArrowheads="1"/>
          </p:cNvSpPr>
          <p:nvPr/>
        </p:nvSpPr>
        <p:spPr bwMode="auto">
          <a:xfrm>
            <a:off x="4613275" y="53324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66FF"/>
                </a:solidFill>
                <a:latin typeface="Arial" pitchFamily="34" charset="0"/>
                <a:cs typeface="Courier New" pitchFamily="49" charset="0"/>
              </a:rPr>
              <a:t>1</a:t>
            </a:r>
          </a:p>
        </p:txBody>
      </p:sp>
      <p:grpSp>
        <p:nvGrpSpPr>
          <p:cNvPr id="46093" name="Group 52"/>
          <p:cNvGrpSpPr>
            <a:grpSpLocks/>
          </p:cNvGrpSpPr>
          <p:nvPr/>
        </p:nvGrpSpPr>
        <p:grpSpPr bwMode="auto">
          <a:xfrm>
            <a:off x="1954213" y="5589588"/>
            <a:ext cx="1068387" cy="857250"/>
            <a:chOff x="4224" y="2256"/>
            <a:chExt cx="912" cy="816"/>
          </a:xfrm>
          <a:effectLst>
            <a:glow rad="139700">
              <a:schemeClr val="accent3">
                <a:satMod val="175000"/>
                <a:alpha val="40000"/>
              </a:schemeClr>
            </a:glow>
          </a:effectLst>
        </p:grpSpPr>
        <p:sp>
          <p:nvSpPr>
            <p:cNvPr id="46122" name="Freeform 53"/>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3" name="Freeform 54"/>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4" name="Freeform 55"/>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5" name="Freeform 56"/>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46126" name="Freeform 57"/>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46127" name="Freeform 58"/>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p>
          </p:txBody>
        </p:sp>
        <p:sp>
          <p:nvSpPr>
            <p:cNvPr id="46128" name="Freeform 59"/>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46129" name="Freeform 60"/>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46130" name="Freeform 61"/>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46094" name="AutoShape 62"/>
          <p:cNvSpPr>
            <a:spLocks noChangeArrowheads="1"/>
          </p:cNvSpPr>
          <p:nvPr/>
        </p:nvSpPr>
        <p:spPr bwMode="auto">
          <a:xfrm>
            <a:off x="1651000" y="4762500"/>
            <a:ext cx="711200" cy="479425"/>
          </a:xfrm>
          <a:prstGeom prst="cloudCallout">
            <a:avLst>
              <a:gd name="adj1" fmla="val 58931"/>
              <a:gd name="adj2" fmla="val 95032"/>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1</a:t>
            </a:r>
          </a:p>
        </p:txBody>
      </p:sp>
      <p:sp>
        <p:nvSpPr>
          <p:cNvPr id="876607" name="Text Box 63"/>
          <p:cNvSpPr txBox="1">
            <a:spLocks noChangeArrowheads="1"/>
          </p:cNvSpPr>
          <p:nvPr/>
        </p:nvSpPr>
        <p:spPr bwMode="auto">
          <a:xfrm>
            <a:off x="3101975" y="51546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1</a:t>
            </a:r>
          </a:p>
        </p:txBody>
      </p:sp>
      <p:grpSp>
        <p:nvGrpSpPr>
          <p:cNvPr id="46096" name="Group 64"/>
          <p:cNvGrpSpPr>
            <a:grpSpLocks/>
          </p:cNvGrpSpPr>
          <p:nvPr/>
        </p:nvGrpSpPr>
        <p:grpSpPr bwMode="auto">
          <a:xfrm>
            <a:off x="1382713" y="3735388"/>
            <a:ext cx="1068387" cy="857250"/>
            <a:chOff x="4224" y="2256"/>
            <a:chExt cx="912" cy="816"/>
          </a:xfrm>
          <a:effectLst>
            <a:glow rad="139700">
              <a:schemeClr val="accent3">
                <a:satMod val="175000"/>
                <a:alpha val="40000"/>
              </a:schemeClr>
            </a:glow>
          </a:effectLst>
        </p:grpSpPr>
        <p:sp>
          <p:nvSpPr>
            <p:cNvPr id="46113" name="Freeform 65"/>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14" name="Freeform 66"/>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15" name="Freeform 67"/>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16" name="Freeform 68"/>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17" name="Freeform 69"/>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18" name="Freeform 70"/>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solidFill>
                  <a:srgbClr val="FFFF00"/>
                </a:solidFill>
              </a:endParaRPr>
            </a:p>
          </p:txBody>
        </p:sp>
        <p:sp>
          <p:nvSpPr>
            <p:cNvPr id="46119" name="Freeform 71"/>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20" name="Freeform 72"/>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21" name="Freeform 73"/>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46097" name="AutoShape 74"/>
          <p:cNvSpPr>
            <a:spLocks noChangeArrowheads="1"/>
          </p:cNvSpPr>
          <p:nvPr/>
        </p:nvSpPr>
        <p:spPr bwMode="auto">
          <a:xfrm>
            <a:off x="1193800" y="2895600"/>
            <a:ext cx="711200" cy="479425"/>
          </a:xfrm>
          <a:prstGeom prst="cloudCallout">
            <a:avLst>
              <a:gd name="adj1" fmla="val 58931"/>
              <a:gd name="adj2" fmla="val 102981"/>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1</a:t>
            </a:r>
          </a:p>
        </p:txBody>
      </p:sp>
      <p:sp>
        <p:nvSpPr>
          <p:cNvPr id="876619" name="Text Box 75"/>
          <p:cNvSpPr txBox="1">
            <a:spLocks noChangeArrowheads="1"/>
          </p:cNvSpPr>
          <p:nvPr/>
        </p:nvSpPr>
        <p:spPr bwMode="auto">
          <a:xfrm>
            <a:off x="2746375" y="37195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1</a:t>
            </a:r>
          </a:p>
        </p:txBody>
      </p:sp>
      <p:grpSp>
        <p:nvGrpSpPr>
          <p:cNvPr id="4" name="Group 3">
            <a:extLst>
              <a:ext uri="{FF2B5EF4-FFF2-40B4-BE49-F238E27FC236}">
                <a16:creationId xmlns:a16="http://schemas.microsoft.com/office/drawing/2014/main" id="{828A6123-64A4-88FE-8553-B405C74904E8}"/>
              </a:ext>
            </a:extLst>
          </p:cNvPr>
          <p:cNvGrpSpPr/>
          <p:nvPr/>
        </p:nvGrpSpPr>
        <p:grpSpPr>
          <a:xfrm>
            <a:off x="3556000" y="3873500"/>
            <a:ext cx="927100" cy="1143000"/>
            <a:chOff x="3556000" y="3873500"/>
            <a:chExt cx="927100" cy="1143000"/>
          </a:xfrm>
          <a:effectLst>
            <a:glow rad="139700">
              <a:schemeClr val="accent3">
                <a:satMod val="175000"/>
                <a:alpha val="40000"/>
              </a:schemeClr>
            </a:glow>
          </a:effectLst>
        </p:grpSpPr>
        <p:sp>
          <p:nvSpPr>
            <p:cNvPr id="46100" name="Freeform 5"/>
            <p:cNvSpPr>
              <a:spLocks/>
            </p:cNvSpPr>
            <p:nvPr/>
          </p:nvSpPr>
          <p:spPr bwMode="auto">
            <a:xfrm>
              <a:off x="4337050" y="4210050"/>
              <a:ext cx="146050" cy="3048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1" name="Freeform 6"/>
            <p:cNvSpPr>
              <a:spLocks/>
            </p:cNvSpPr>
            <p:nvPr/>
          </p:nvSpPr>
          <p:spPr bwMode="auto">
            <a:xfrm>
              <a:off x="4125913" y="4008438"/>
              <a:ext cx="146050" cy="4699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2" name="Freeform 7"/>
            <p:cNvSpPr>
              <a:spLocks/>
            </p:cNvSpPr>
            <p:nvPr/>
          </p:nvSpPr>
          <p:spPr bwMode="auto">
            <a:xfrm>
              <a:off x="3897313" y="3873500"/>
              <a:ext cx="146050" cy="403225"/>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3" name="Freeform 8"/>
            <p:cNvSpPr>
              <a:spLocks/>
            </p:cNvSpPr>
            <p:nvPr/>
          </p:nvSpPr>
          <p:spPr bwMode="auto">
            <a:xfrm>
              <a:off x="3632200" y="3873500"/>
              <a:ext cx="801688" cy="749300"/>
            </a:xfrm>
            <a:custGeom>
              <a:avLst/>
              <a:gdLst>
                <a:gd name="T0" fmla="*/ 2147483647 w 789"/>
                <a:gd name="T1" fmla="*/ 0 h 535"/>
                <a:gd name="T2" fmla="*/ 2147483647 w 789"/>
                <a:gd name="T3" fmla="*/ 2147483647 h 535"/>
                <a:gd name="T4" fmla="*/ 2147483647 w 789"/>
                <a:gd name="T5" fmla="*/ 2147483647 h 535"/>
                <a:gd name="T6" fmla="*/ 0 w 789"/>
                <a:gd name="T7" fmla="*/ 2147483647 h 535"/>
                <a:gd name="T8" fmla="*/ 2147483647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solidFill>
                  <a:srgbClr val="FFFF00"/>
                </a:solidFill>
              </a:endParaRPr>
            </a:p>
          </p:txBody>
        </p:sp>
        <p:sp>
          <p:nvSpPr>
            <p:cNvPr id="46104" name="Freeform 9"/>
            <p:cNvSpPr>
              <a:spLocks/>
            </p:cNvSpPr>
            <p:nvPr/>
          </p:nvSpPr>
          <p:spPr bwMode="auto">
            <a:xfrm>
              <a:off x="3641725" y="4008438"/>
              <a:ext cx="500063" cy="793750"/>
            </a:xfrm>
            <a:custGeom>
              <a:avLst/>
              <a:gdLst>
                <a:gd name="T0" fmla="*/ 2147483647 w 491"/>
                <a:gd name="T1" fmla="*/ 0 h 567"/>
                <a:gd name="T2" fmla="*/ 2147483647 w 491"/>
                <a:gd name="T3" fmla="*/ 2147483647 h 567"/>
                <a:gd name="T4" fmla="*/ 2147483647 w 491"/>
                <a:gd name="T5" fmla="*/ 2147483647 h 567"/>
                <a:gd name="T6" fmla="*/ 0 w 491"/>
                <a:gd name="T7" fmla="*/ 2147483647 h 567"/>
                <a:gd name="T8" fmla="*/ 2147483647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solidFill>
                  <a:srgbClr val="FFFF00"/>
                </a:solidFill>
              </a:endParaRPr>
            </a:p>
          </p:txBody>
        </p:sp>
        <p:sp>
          <p:nvSpPr>
            <p:cNvPr id="46105" name="Freeform 10"/>
            <p:cNvSpPr>
              <a:spLocks/>
            </p:cNvSpPr>
            <p:nvPr/>
          </p:nvSpPr>
          <p:spPr bwMode="auto">
            <a:xfrm>
              <a:off x="4125913" y="4343400"/>
              <a:ext cx="307975" cy="458788"/>
            </a:xfrm>
            <a:custGeom>
              <a:avLst/>
              <a:gdLst>
                <a:gd name="T0" fmla="*/ 2147483647 w 304"/>
                <a:gd name="T1" fmla="*/ 0 h 327"/>
                <a:gd name="T2" fmla="*/ 2147483647 w 304"/>
                <a:gd name="T3" fmla="*/ 2147483647 h 327"/>
                <a:gd name="T4" fmla="*/ 0 w 304"/>
                <a:gd name="T5" fmla="*/ 2147483647 h 327"/>
                <a:gd name="T6" fmla="*/ 2147483647 w 304"/>
                <a:gd name="T7" fmla="*/ 2147483647 h 327"/>
                <a:gd name="T8" fmla="*/ 2147483647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solidFill>
                  <a:srgbClr val="FFFF00"/>
                </a:solidFill>
              </a:endParaRPr>
            </a:p>
          </p:txBody>
        </p:sp>
        <p:sp>
          <p:nvSpPr>
            <p:cNvPr id="46106" name="Freeform 11"/>
            <p:cNvSpPr>
              <a:spLocks/>
            </p:cNvSpPr>
            <p:nvPr/>
          </p:nvSpPr>
          <p:spPr bwMode="auto">
            <a:xfrm>
              <a:off x="3897313" y="4546600"/>
              <a:ext cx="244475" cy="469900"/>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7" name="Freeform 12"/>
            <p:cNvSpPr>
              <a:spLocks/>
            </p:cNvSpPr>
            <p:nvPr/>
          </p:nvSpPr>
          <p:spPr bwMode="auto">
            <a:xfrm>
              <a:off x="3702050" y="4343400"/>
              <a:ext cx="244475" cy="404813"/>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46108" name="Freeform 13"/>
            <p:cNvSpPr>
              <a:spLocks/>
            </p:cNvSpPr>
            <p:nvPr/>
          </p:nvSpPr>
          <p:spPr bwMode="auto">
            <a:xfrm>
              <a:off x="3556000" y="4141788"/>
              <a:ext cx="195263" cy="404812"/>
            </a:xfrm>
            <a:custGeom>
              <a:avLst/>
              <a:gdLst>
                <a:gd name="T0" fmla="*/ 0 w 336"/>
                <a:gd name="T1" fmla="*/ 0 h 432"/>
                <a:gd name="T2" fmla="*/ 2147483647 w 336"/>
                <a:gd name="T3" fmla="*/ 2147483647 h 432"/>
                <a:gd name="T4" fmla="*/ 0 w 336"/>
                <a:gd name="T5" fmla="*/ 2147483647 h 432"/>
                <a:gd name="T6" fmla="*/ 0 w 336"/>
                <a:gd name="T7" fmla="*/ 2147483647 h 432"/>
                <a:gd name="T8" fmla="*/ 0 w 336"/>
                <a:gd name="T9" fmla="*/ 2147483647 h 432"/>
                <a:gd name="T10" fmla="*/ 0 w 336"/>
                <a:gd name="T11" fmla="*/ 2147483647 h 432"/>
                <a:gd name="T12" fmla="*/ 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sp>
        <p:nvSpPr>
          <p:cNvPr id="46109" name="AutoShape 38"/>
          <p:cNvSpPr>
            <a:spLocks noChangeArrowheads="1"/>
          </p:cNvSpPr>
          <p:nvPr/>
        </p:nvSpPr>
        <p:spPr bwMode="auto">
          <a:xfrm>
            <a:off x="5969000" y="4318000"/>
            <a:ext cx="924295" cy="412751"/>
          </a:xfrm>
          <a:prstGeom prst="cloudCallout">
            <a:avLst>
              <a:gd name="adj1" fmla="val -23213"/>
              <a:gd name="adj2" fmla="val 108278"/>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1</a:t>
            </a:r>
          </a:p>
        </p:txBody>
      </p:sp>
      <p:sp>
        <p:nvSpPr>
          <p:cNvPr id="78" name="Footer Placeholder 77"/>
          <p:cNvSpPr>
            <a:spLocks noGrp="1"/>
          </p:cNvSpPr>
          <p:nvPr>
            <p:ph type="ftr" sz="quarter" idx="10"/>
          </p:nvPr>
        </p:nvSpPr>
        <p:spPr/>
        <p:txBody>
          <a:bodyPr/>
          <a:lstStyle/>
          <a:p>
            <a:pPr>
              <a:defRPr/>
            </a:pPr>
            <a:r>
              <a:rPr lang="en-US" dirty="0"/>
              <a:t>Art of Multiprocessor Programming</a:t>
            </a:r>
          </a:p>
        </p:txBody>
      </p:sp>
      <p:sp>
        <p:nvSpPr>
          <p:cNvPr id="3" name="Text Box 26">
            <a:extLst>
              <a:ext uri="{FF2B5EF4-FFF2-40B4-BE49-F238E27FC236}">
                <a16:creationId xmlns:a16="http://schemas.microsoft.com/office/drawing/2014/main" id="{8159ED06-7527-CC14-4CC5-054F1C38FF01}"/>
              </a:ext>
            </a:extLst>
          </p:cNvPr>
          <p:cNvSpPr txBox="1">
            <a:spLocks noChangeArrowheads="1"/>
          </p:cNvSpPr>
          <p:nvPr/>
        </p:nvSpPr>
        <p:spPr bwMode="auto">
          <a:xfrm>
            <a:off x="4067175" y="3021013"/>
            <a:ext cx="347663" cy="461665"/>
          </a:xfrm>
          <a:prstGeom prst="rect">
            <a:avLst/>
          </a:prstGeom>
          <a:solidFill>
            <a:schemeClr val="accent1"/>
          </a:solidFill>
          <a:ln w="38100">
            <a:solidFill>
              <a:schemeClr val="bg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70C0"/>
                </a:solidFill>
                <a:latin typeface="Arial" pitchFamily="34" charset="0"/>
                <a:cs typeface="Courier New" pitchFamily="49" charset="0"/>
              </a:rPr>
              <a:t>1</a:t>
            </a:r>
          </a:p>
        </p:txBody>
      </p:sp>
      <p:sp>
        <p:nvSpPr>
          <p:cNvPr id="15" name="AutoShape 24">
            <a:extLst>
              <a:ext uri="{FF2B5EF4-FFF2-40B4-BE49-F238E27FC236}">
                <a16:creationId xmlns:a16="http://schemas.microsoft.com/office/drawing/2014/main" id="{65792B23-5441-949E-0335-49F9F9F1AD77}"/>
              </a:ext>
            </a:extLst>
          </p:cNvPr>
          <p:cNvSpPr>
            <a:spLocks noChangeArrowheads="1"/>
          </p:cNvSpPr>
          <p:nvPr/>
        </p:nvSpPr>
        <p:spPr bwMode="auto">
          <a:xfrm>
            <a:off x="3759200" y="1955800"/>
            <a:ext cx="711200" cy="479425"/>
          </a:xfrm>
          <a:prstGeom prst="cloudCallout">
            <a:avLst>
              <a:gd name="adj1" fmla="val 39287"/>
              <a:gd name="adj2" fmla="val 63245"/>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1</a:t>
            </a:r>
          </a:p>
        </p:txBody>
      </p:sp>
      <p:sp>
        <p:nvSpPr>
          <p:cNvPr id="5" name="AutoShape 24">
            <a:extLst>
              <a:ext uri="{FF2B5EF4-FFF2-40B4-BE49-F238E27FC236}">
                <a16:creationId xmlns:a16="http://schemas.microsoft.com/office/drawing/2014/main" id="{EF64DCAB-8FFA-ECC7-298E-ABBF4831CC22}"/>
              </a:ext>
            </a:extLst>
          </p:cNvPr>
          <p:cNvSpPr>
            <a:spLocks noChangeArrowheads="1"/>
          </p:cNvSpPr>
          <p:nvPr/>
        </p:nvSpPr>
        <p:spPr bwMode="auto">
          <a:xfrm>
            <a:off x="1968500" y="2730500"/>
            <a:ext cx="1993900" cy="669925"/>
          </a:xfrm>
          <a:prstGeom prst="cloudCallout">
            <a:avLst>
              <a:gd name="adj1" fmla="val 33440"/>
              <a:gd name="adj2" fmla="val 97394"/>
            </a:avLst>
          </a:prstGeom>
          <a:noFill/>
          <a:ln w="38100">
            <a:solidFill>
              <a:srgbClr val="FF0000"/>
            </a:solidFill>
            <a:round/>
            <a:headEnd/>
            <a:tailEnd/>
          </a:ln>
        </p:spPr>
        <p:txBody>
          <a:bodyPr anchor="ctr"/>
          <a:lstStyle/>
          <a:p>
            <a:pPr algn="ctr" eaLnBrk="0" hangingPunct="0"/>
            <a:r>
              <a:rPr lang="en-US" sz="2400" dirty="0">
                <a:solidFill>
                  <a:srgbClr val="FFFF00"/>
                </a:solidFill>
                <a:latin typeface="Arial" pitchFamily="34" charset="0"/>
                <a:cs typeface="Courier New" pitchFamily="49" charset="0"/>
              </a:rPr>
              <a:t>Whew!</a:t>
            </a:r>
          </a:p>
        </p:txBody>
      </p:sp>
    </p:spTree>
    <p:extLst>
      <p:ext uri="{BB962C8B-B14F-4D97-AF65-F5344CB8AC3E}">
        <p14:creationId xmlns:p14="http://schemas.microsoft.com/office/powerpoint/2010/main" val="2644473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F61B7767-BE68-6A8D-EADE-8824CDA93717}"/>
              </a:ext>
            </a:extLst>
          </p:cNvPr>
          <p:cNvSpPr txBox="1">
            <a:spLocks noChangeArrowheads="1"/>
          </p:cNvSpPr>
          <p:nvPr/>
        </p:nvSpPr>
        <p:spPr bwMode="auto">
          <a:xfrm>
            <a:off x="914400" y="1600200"/>
            <a:ext cx="7620000" cy="4267200"/>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fontAlgn="base">
              <a:spcBef>
                <a:spcPct val="20000"/>
              </a:spcBef>
              <a:spcAft>
                <a:spcPct val="0"/>
              </a:spcAft>
              <a:buChar char="»"/>
              <a:defRPr sz="2000">
                <a:solidFill>
                  <a:srgbClr val="0066FF"/>
                </a:solidFill>
                <a:latin typeface="+mn-lt"/>
              </a:defRPr>
            </a:lvl6pPr>
            <a:lvl7pPr marL="2971800" indent="-228600" algn="l" rtl="0" fontAlgn="base">
              <a:spcBef>
                <a:spcPct val="20000"/>
              </a:spcBef>
              <a:spcAft>
                <a:spcPct val="0"/>
              </a:spcAft>
              <a:buChar char="»"/>
              <a:defRPr sz="2000">
                <a:solidFill>
                  <a:srgbClr val="0066FF"/>
                </a:solidFill>
                <a:latin typeface="+mn-lt"/>
              </a:defRPr>
            </a:lvl7pPr>
            <a:lvl8pPr marL="3429000" indent="-228600" algn="l" rtl="0" fontAlgn="base">
              <a:spcBef>
                <a:spcPct val="20000"/>
              </a:spcBef>
              <a:spcAft>
                <a:spcPct val="0"/>
              </a:spcAft>
              <a:buChar char="»"/>
              <a:defRPr sz="2000">
                <a:solidFill>
                  <a:srgbClr val="0066FF"/>
                </a:solidFill>
                <a:latin typeface="+mn-lt"/>
              </a:defRPr>
            </a:lvl8pPr>
            <a:lvl9pPr marL="3886200" indent="-228600" algn="l" rtl="0" fontAlgn="base">
              <a:spcBef>
                <a:spcPct val="20000"/>
              </a:spcBef>
              <a:spcAft>
                <a:spcPct val="0"/>
              </a:spcAft>
              <a:buChar char="»"/>
              <a:defRPr sz="2000">
                <a:solidFill>
                  <a:srgbClr val="0066FF"/>
                </a:solidFill>
                <a:latin typeface="+mn-lt"/>
              </a:defRPr>
            </a:lvl9pPr>
          </a:lstStyle>
          <a:p>
            <a:pPr marL="0" indent="0">
              <a:buFontTx/>
              <a:buNone/>
            </a:pP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class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SafeBoolMRSWRegister</a:t>
            </a:r>
            <a:endParaRPr lang="en-US" sz="2000" kern="0" dirty="0">
              <a:solidFill>
                <a:srgbClr val="D4D4D4"/>
              </a:solidFill>
              <a:latin typeface="Consolas" panose="020B0609020204030204" pitchFamily="49" charset="0"/>
            </a:endParaRP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implements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Register</a:t>
            </a:r>
            <a:r>
              <a:rPr lang="en-US" sz="2000" kern="0" dirty="0">
                <a:solidFill>
                  <a:srgbClr val="D4D4D4"/>
                </a:solidFill>
                <a:latin typeface="Consolas" panose="020B0609020204030204" pitchFamily="49" charset="0"/>
              </a:rPr>
              <a:t>&lt;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&gt;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private</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SafeBoolSRSWRegister</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r</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new</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SafeBoolSRSWRegister</a:t>
            </a:r>
            <a:r>
              <a:rPr lang="en-US" sz="2000" kern="0" dirty="0">
                <a:solidFill>
                  <a:srgbClr val="D4D4D4"/>
                </a:solidFill>
                <a:latin typeface="Consolas" panose="020B0609020204030204" pitchFamily="49" charset="0"/>
              </a:rPr>
              <a:t>[N];</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void</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for</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 = </a:t>
            </a:r>
            <a:r>
              <a:rPr lang="en-US" sz="2000" kern="0" dirty="0">
                <a:solidFill>
                  <a:srgbClr val="B5CEA8"/>
                </a:solidFill>
                <a:latin typeface="Consolas" panose="020B0609020204030204" pitchFamily="49" charset="0"/>
              </a:rPr>
              <a:t>0</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 &lt; N; </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r</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 = </a:t>
            </a:r>
            <a:r>
              <a:rPr lang="en-US" sz="2000" kern="0" dirty="0">
                <a:solidFill>
                  <a:srgbClr val="9CDCFE"/>
                </a:solidFill>
                <a:latin typeface="Consolas" panose="020B0609020204030204" pitchFamily="49" charset="0"/>
              </a:rPr>
              <a:t>ThreadID</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get</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return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r</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br>
              <a:rPr lang="en-US" sz="2000" kern="0" dirty="0">
                <a:solidFill>
                  <a:srgbClr val="D4D4D4"/>
                </a:solidFill>
                <a:latin typeface="Consolas" panose="020B0609020204030204" pitchFamily="49" charset="0"/>
              </a:rPr>
            </a:br>
            <a:endParaRPr lang="en-US" sz="2000" kern="0" dirty="0">
              <a:solidFill>
                <a:srgbClr val="D4D4D4"/>
              </a:solidFill>
              <a:latin typeface="Consolas" panose="020B0609020204030204" pitchFamily="49" charset="0"/>
            </a:endParaRPr>
          </a:p>
        </p:txBody>
      </p:sp>
      <p:sp>
        <p:nvSpPr>
          <p:cNvPr id="5325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C0AB9488-B9B4-4723-BAE9-D5BD28B873B2}" type="slidenum">
              <a:rPr lang="x-none" sz="1400">
                <a:latin typeface="Arial" pitchFamily="34" charset="0"/>
                <a:cs typeface="Arial" charset="0"/>
              </a:rPr>
              <a:pPr algn="r" eaLnBrk="0" hangingPunct="0"/>
              <a:t>44</a:t>
            </a:fld>
            <a:endParaRPr lang="en-US" sz="1400" dirty="0">
              <a:latin typeface="Arial" pitchFamily="34" charset="0"/>
              <a:cs typeface="Arial" charset="0"/>
            </a:endParaRPr>
          </a:p>
        </p:txBody>
      </p:sp>
      <p:sp>
        <p:nvSpPr>
          <p:cNvPr id="53252" name="Rectangle 2"/>
          <p:cNvSpPr>
            <a:spLocks noGrp="1" noChangeArrowheads="1"/>
          </p:cNvSpPr>
          <p:nvPr>
            <p:ph type="title" idx="4294967295"/>
          </p:nvPr>
        </p:nvSpPr>
        <p:spPr>
          <a:xfrm>
            <a:off x="685800" y="304800"/>
            <a:ext cx="7772400" cy="1143000"/>
          </a:xfrm>
        </p:spPr>
        <p:txBody>
          <a:bodyPr/>
          <a:lstStyle/>
          <a:p>
            <a:pPr eaLnBrk="1" hangingPunct="1"/>
            <a:r>
              <a:rPr lang="en-US" sz="4000" dirty="0">
                <a:cs typeface="Arial" charset="0"/>
              </a:rPr>
              <a:t>Safe Boolean MRSW </a:t>
            </a:r>
            <a:r>
              <a:rPr lang="en-US" sz="4000" dirty="0">
                <a:cs typeface="Arial" charset="0"/>
                <a:sym typeface="Wingdings" pitchFamily="2" charset="2"/>
              </a:rPr>
              <a:t>from</a:t>
            </a:r>
            <a:br>
              <a:rPr lang="en-US" sz="4000" dirty="0">
                <a:cs typeface="Arial" charset="0"/>
                <a:sym typeface="Wingdings" pitchFamily="2" charset="2"/>
              </a:rPr>
            </a:br>
            <a:r>
              <a:rPr lang="en-US" sz="4000" dirty="0">
                <a:cs typeface="Arial" charset="0"/>
                <a:sym typeface="Wingdings" pitchFamily="2" charset="2"/>
              </a:rPr>
              <a:t>Safe Boolean SRSW</a:t>
            </a:r>
          </a:p>
        </p:txBody>
      </p:sp>
      <p:sp>
        <p:nvSpPr>
          <p:cNvPr id="53254" name="AutoShape 5"/>
          <p:cNvSpPr>
            <a:spLocks noChangeArrowheads="1"/>
          </p:cNvSpPr>
          <p:nvPr/>
        </p:nvSpPr>
        <p:spPr bwMode="auto">
          <a:xfrm>
            <a:off x="1062038" y="2349500"/>
            <a:ext cx="5110162" cy="698500"/>
          </a:xfrm>
          <a:prstGeom prst="wedgeRoundRectCallout">
            <a:avLst>
              <a:gd name="adj1" fmla="val 41870"/>
              <a:gd name="adj2" fmla="val 331366"/>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53255" name="Text Box 6"/>
          <p:cNvSpPr txBox="1">
            <a:spLocks noChangeArrowheads="1"/>
          </p:cNvSpPr>
          <p:nvPr/>
        </p:nvSpPr>
        <p:spPr bwMode="auto">
          <a:xfrm>
            <a:off x="4076700" y="4978400"/>
            <a:ext cx="4411663" cy="946150"/>
          </a:xfrm>
          <a:prstGeom prst="rect">
            <a:avLst/>
          </a:prstGeom>
          <a:solidFill>
            <a:schemeClr val="tx1"/>
          </a:solidFill>
          <a:ln w="38100">
            <a:solidFill>
              <a:srgbClr val="FF0000"/>
            </a:solidFill>
            <a:miter lim="800000"/>
            <a:headEnd/>
            <a:tailEnd/>
          </a:ln>
        </p:spPr>
        <p:txBody>
          <a:bodyPr>
            <a:spAutoFit/>
          </a:bodyPr>
          <a:lstStyle/>
          <a:p>
            <a:pPr algn="ctr" eaLnBrk="0" hangingPunct="0"/>
            <a:r>
              <a:rPr lang="en-US" sz="2800" dirty="0">
                <a:solidFill>
                  <a:srgbClr val="FFFF00"/>
                </a:solidFill>
                <a:latin typeface="Arial" pitchFamily="34" charset="0"/>
                <a:cs typeface="Courier New" pitchFamily="49" charset="0"/>
              </a:rPr>
              <a:t>Each thread has own safe SRSW register</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2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2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4" grpId="0" animBg="1"/>
      <p:bldP spid="5325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F0B23027-8157-F504-9C5B-7F97D2E5FEA1}"/>
              </a:ext>
            </a:extLst>
          </p:cNvPr>
          <p:cNvSpPr txBox="1">
            <a:spLocks noChangeArrowheads="1"/>
          </p:cNvSpPr>
          <p:nvPr/>
        </p:nvSpPr>
        <p:spPr bwMode="auto">
          <a:xfrm>
            <a:off x="914400" y="1600200"/>
            <a:ext cx="7620000" cy="4267200"/>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fontAlgn="base">
              <a:spcBef>
                <a:spcPct val="20000"/>
              </a:spcBef>
              <a:spcAft>
                <a:spcPct val="0"/>
              </a:spcAft>
              <a:buChar char="»"/>
              <a:defRPr sz="2000">
                <a:solidFill>
                  <a:srgbClr val="0066FF"/>
                </a:solidFill>
                <a:latin typeface="+mn-lt"/>
              </a:defRPr>
            </a:lvl6pPr>
            <a:lvl7pPr marL="2971800" indent="-228600" algn="l" rtl="0" fontAlgn="base">
              <a:spcBef>
                <a:spcPct val="20000"/>
              </a:spcBef>
              <a:spcAft>
                <a:spcPct val="0"/>
              </a:spcAft>
              <a:buChar char="»"/>
              <a:defRPr sz="2000">
                <a:solidFill>
                  <a:srgbClr val="0066FF"/>
                </a:solidFill>
                <a:latin typeface="+mn-lt"/>
              </a:defRPr>
            </a:lvl7pPr>
            <a:lvl8pPr marL="3429000" indent="-228600" algn="l" rtl="0" fontAlgn="base">
              <a:spcBef>
                <a:spcPct val="20000"/>
              </a:spcBef>
              <a:spcAft>
                <a:spcPct val="0"/>
              </a:spcAft>
              <a:buChar char="»"/>
              <a:defRPr sz="2000">
                <a:solidFill>
                  <a:srgbClr val="0066FF"/>
                </a:solidFill>
                <a:latin typeface="+mn-lt"/>
              </a:defRPr>
            </a:lvl8pPr>
            <a:lvl9pPr marL="3886200" indent="-228600" algn="l" rtl="0" fontAlgn="base">
              <a:spcBef>
                <a:spcPct val="20000"/>
              </a:spcBef>
              <a:spcAft>
                <a:spcPct val="0"/>
              </a:spcAft>
              <a:buChar char="»"/>
              <a:defRPr sz="2000">
                <a:solidFill>
                  <a:srgbClr val="0066FF"/>
                </a:solidFill>
                <a:latin typeface="+mn-lt"/>
              </a:defRPr>
            </a:lvl9pPr>
          </a:lstStyle>
          <a:p>
            <a:pPr marL="0" indent="0">
              <a:buFontTx/>
              <a:buNone/>
            </a:pP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class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SafeBoolMRSWRegister</a:t>
            </a:r>
            <a:endParaRPr lang="en-US" sz="2000" kern="0" dirty="0">
              <a:solidFill>
                <a:srgbClr val="D4D4D4"/>
              </a:solidFill>
              <a:latin typeface="Consolas" panose="020B0609020204030204" pitchFamily="49" charset="0"/>
            </a:endParaRP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implements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Register</a:t>
            </a:r>
            <a:r>
              <a:rPr lang="en-US" sz="2000" kern="0" dirty="0">
                <a:solidFill>
                  <a:srgbClr val="D4D4D4"/>
                </a:solidFill>
                <a:latin typeface="Consolas" panose="020B0609020204030204" pitchFamily="49" charset="0"/>
              </a:rPr>
              <a:t>&lt;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&gt;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private</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SafeBoolSRSWRegister</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r</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new</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SafeBoolSRSWRegister</a:t>
            </a:r>
            <a:r>
              <a:rPr lang="en-US" sz="2000" kern="0" dirty="0">
                <a:solidFill>
                  <a:srgbClr val="D4D4D4"/>
                </a:solidFill>
                <a:latin typeface="Consolas" panose="020B0609020204030204" pitchFamily="49" charset="0"/>
              </a:rPr>
              <a:t>[N];</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void</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for</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 = </a:t>
            </a:r>
            <a:r>
              <a:rPr lang="en-US" sz="2000" kern="0" dirty="0">
                <a:solidFill>
                  <a:srgbClr val="B5CEA8"/>
                </a:solidFill>
                <a:latin typeface="Consolas" panose="020B0609020204030204" pitchFamily="49" charset="0"/>
              </a:rPr>
              <a:t>0</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 &lt; N; </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r</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 = </a:t>
            </a:r>
            <a:r>
              <a:rPr lang="en-US" sz="2000" kern="0" dirty="0">
                <a:solidFill>
                  <a:srgbClr val="9CDCFE"/>
                </a:solidFill>
                <a:latin typeface="Consolas" panose="020B0609020204030204" pitchFamily="49" charset="0"/>
              </a:rPr>
              <a:t>ThreadID</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get</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return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r</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br>
              <a:rPr lang="en-US" sz="2000" kern="0" dirty="0">
                <a:solidFill>
                  <a:srgbClr val="D4D4D4"/>
                </a:solidFill>
                <a:latin typeface="Consolas" panose="020B0609020204030204" pitchFamily="49" charset="0"/>
              </a:rPr>
            </a:br>
            <a:endParaRPr lang="en-US" sz="2000" kern="0" dirty="0">
              <a:solidFill>
                <a:srgbClr val="D4D4D4"/>
              </a:solidFill>
              <a:latin typeface="Consolas" panose="020B0609020204030204" pitchFamily="49" charset="0"/>
            </a:endParaRPr>
          </a:p>
        </p:txBody>
      </p:sp>
      <p:sp>
        <p:nvSpPr>
          <p:cNvPr id="5427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8B4182FF-247E-4F61-AF95-BAACCA9BB556}" type="slidenum">
              <a:rPr lang="x-none" sz="1400">
                <a:latin typeface="Arial" pitchFamily="34" charset="0"/>
                <a:cs typeface="Arial" charset="0"/>
              </a:rPr>
              <a:pPr algn="r" eaLnBrk="0" hangingPunct="0"/>
              <a:t>45</a:t>
            </a:fld>
            <a:endParaRPr lang="en-US" sz="1400" dirty="0">
              <a:latin typeface="Arial" pitchFamily="34" charset="0"/>
              <a:cs typeface="Arial" charset="0"/>
            </a:endParaRPr>
          </a:p>
        </p:txBody>
      </p:sp>
      <p:sp>
        <p:nvSpPr>
          <p:cNvPr id="54276" name="Rectangle 2"/>
          <p:cNvSpPr>
            <a:spLocks noGrp="1" noChangeArrowheads="1"/>
          </p:cNvSpPr>
          <p:nvPr>
            <p:ph type="title" idx="4294967295"/>
          </p:nvPr>
        </p:nvSpPr>
        <p:spPr>
          <a:xfrm>
            <a:off x="685800" y="304800"/>
            <a:ext cx="7772400" cy="1143000"/>
          </a:xfrm>
        </p:spPr>
        <p:txBody>
          <a:bodyPr/>
          <a:lstStyle/>
          <a:p>
            <a:pPr eaLnBrk="1" hangingPunct="1"/>
            <a:r>
              <a:rPr lang="en-US" sz="4000" dirty="0">
                <a:cs typeface="Arial" charset="0"/>
              </a:rPr>
              <a:t>Safe Boolean MRSW </a:t>
            </a:r>
            <a:r>
              <a:rPr lang="en-US" sz="4000" dirty="0">
                <a:cs typeface="Arial" charset="0"/>
                <a:sym typeface="Wingdings" pitchFamily="2" charset="2"/>
              </a:rPr>
              <a:t>from</a:t>
            </a:r>
            <a:br>
              <a:rPr lang="en-US" sz="4000" dirty="0">
                <a:cs typeface="Arial" charset="0"/>
                <a:sym typeface="Wingdings" pitchFamily="2" charset="2"/>
              </a:rPr>
            </a:br>
            <a:r>
              <a:rPr lang="en-US" sz="4000" dirty="0">
                <a:cs typeface="Arial" charset="0"/>
                <a:sym typeface="Wingdings" pitchFamily="2" charset="2"/>
              </a:rPr>
              <a:t>Safe Boolean SRSW</a:t>
            </a:r>
          </a:p>
        </p:txBody>
      </p:sp>
      <p:sp>
        <p:nvSpPr>
          <p:cNvPr id="54278" name="AutoShape 5"/>
          <p:cNvSpPr>
            <a:spLocks noChangeArrowheads="1"/>
          </p:cNvSpPr>
          <p:nvPr/>
        </p:nvSpPr>
        <p:spPr bwMode="auto">
          <a:xfrm>
            <a:off x="1049338" y="2971800"/>
            <a:ext cx="4970462" cy="457200"/>
          </a:xfrm>
          <a:prstGeom prst="wedgeRoundRectCallout">
            <a:avLst>
              <a:gd name="adj1" fmla="val 41690"/>
              <a:gd name="adj2" fmla="val 387563"/>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54279" name="Text Box 6"/>
          <p:cNvSpPr txBox="1">
            <a:spLocks noChangeArrowheads="1"/>
          </p:cNvSpPr>
          <p:nvPr/>
        </p:nvSpPr>
        <p:spPr bwMode="auto">
          <a:xfrm>
            <a:off x="4953000" y="4998243"/>
            <a:ext cx="2552700" cy="519113"/>
          </a:xfrm>
          <a:prstGeom prst="rect">
            <a:avLst/>
          </a:prstGeom>
          <a:noFill/>
          <a:ln w="38100">
            <a:solidFill>
              <a:srgbClr val="FF0000"/>
            </a:solidFill>
            <a:miter lim="800000"/>
            <a:headEnd/>
            <a:tailEnd/>
          </a:ln>
        </p:spPr>
        <p:txBody>
          <a:bodyPr wrap="square">
            <a:spAutoFit/>
          </a:bodyPr>
          <a:lstStyle/>
          <a:p>
            <a:pPr algn="ctr" eaLnBrk="0" hangingPunct="0"/>
            <a:r>
              <a:rPr lang="en-US" sz="2800" dirty="0">
                <a:solidFill>
                  <a:srgbClr val="FFFF00"/>
                </a:solidFill>
                <a:latin typeface="Arial" pitchFamily="34" charset="0"/>
                <a:cs typeface="Courier New" pitchFamily="49" charset="0"/>
              </a:rPr>
              <a:t>write method</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7A46A290-D29D-0433-9669-3F195356DA40}"/>
              </a:ext>
            </a:extLst>
          </p:cNvPr>
          <p:cNvSpPr txBox="1">
            <a:spLocks noChangeArrowheads="1"/>
          </p:cNvSpPr>
          <p:nvPr/>
        </p:nvSpPr>
        <p:spPr bwMode="auto">
          <a:xfrm>
            <a:off x="914400" y="1600200"/>
            <a:ext cx="7620000" cy="4267200"/>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fontAlgn="base">
              <a:spcBef>
                <a:spcPct val="20000"/>
              </a:spcBef>
              <a:spcAft>
                <a:spcPct val="0"/>
              </a:spcAft>
              <a:buChar char="»"/>
              <a:defRPr sz="2000">
                <a:solidFill>
                  <a:srgbClr val="0066FF"/>
                </a:solidFill>
                <a:latin typeface="+mn-lt"/>
              </a:defRPr>
            </a:lvl6pPr>
            <a:lvl7pPr marL="2971800" indent="-228600" algn="l" rtl="0" fontAlgn="base">
              <a:spcBef>
                <a:spcPct val="20000"/>
              </a:spcBef>
              <a:spcAft>
                <a:spcPct val="0"/>
              </a:spcAft>
              <a:buChar char="»"/>
              <a:defRPr sz="2000">
                <a:solidFill>
                  <a:srgbClr val="0066FF"/>
                </a:solidFill>
                <a:latin typeface="+mn-lt"/>
              </a:defRPr>
            </a:lvl7pPr>
            <a:lvl8pPr marL="3429000" indent="-228600" algn="l" rtl="0" fontAlgn="base">
              <a:spcBef>
                <a:spcPct val="20000"/>
              </a:spcBef>
              <a:spcAft>
                <a:spcPct val="0"/>
              </a:spcAft>
              <a:buChar char="»"/>
              <a:defRPr sz="2000">
                <a:solidFill>
                  <a:srgbClr val="0066FF"/>
                </a:solidFill>
                <a:latin typeface="+mn-lt"/>
              </a:defRPr>
            </a:lvl8pPr>
            <a:lvl9pPr marL="3886200" indent="-228600" algn="l" rtl="0" fontAlgn="base">
              <a:spcBef>
                <a:spcPct val="20000"/>
              </a:spcBef>
              <a:spcAft>
                <a:spcPct val="0"/>
              </a:spcAft>
              <a:buChar char="»"/>
              <a:defRPr sz="2000">
                <a:solidFill>
                  <a:srgbClr val="0066FF"/>
                </a:solidFill>
                <a:latin typeface="+mn-lt"/>
              </a:defRPr>
            </a:lvl9pPr>
          </a:lstStyle>
          <a:p>
            <a:pPr marL="0" indent="0">
              <a:buFontTx/>
              <a:buNone/>
            </a:pP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class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SafeBoolMRSWRegister</a:t>
            </a:r>
            <a:endParaRPr lang="en-US" sz="2000" kern="0" dirty="0">
              <a:solidFill>
                <a:srgbClr val="D4D4D4"/>
              </a:solidFill>
              <a:latin typeface="Consolas" panose="020B0609020204030204" pitchFamily="49" charset="0"/>
            </a:endParaRP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implements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Register</a:t>
            </a:r>
            <a:r>
              <a:rPr lang="en-US" sz="2000" kern="0" dirty="0">
                <a:solidFill>
                  <a:srgbClr val="D4D4D4"/>
                </a:solidFill>
                <a:latin typeface="Consolas" panose="020B0609020204030204" pitchFamily="49" charset="0"/>
              </a:rPr>
              <a:t>&lt;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&gt;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private</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SafeBoolSRSWRegister</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r</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new</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SafeBoolSRSWRegister</a:t>
            </a:r>
            <a:r>
              <a:rPr lang="en-US" sz="2000" kern="0" dirty="0">
                <a:solidFill>
                  <a:srgbClr val="D4D4D4"/>
                </a:solidFill>
                <a:latin typeface="Consolas" panose="020B0609020204030204" pitchFamily="49" charset="0"/>
              </a:rPr>
              <a:t>[N];</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void</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for</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 = </a:t>
            </a:r>
            <a:r>
              <a:rPr lang="en-US" sz="2000" kern="0" dirty="0">
                <a:solidFill>
                  <a:srgbClr val="B5CEA8"/>
                </a:solidFill>
                <a:latin typeface="Consolas" panose="020B0609020204030204" pitchFamily="49" charset="0"/>
              </a:rPr>
              <a:t>0</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 &lt; N; </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r</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 = </a:t>
            </a:r>
            <a:r>
              <a:rPr lang="en-US" sz="2000" kern="0" dirty="0">
                <a:solidFill>
                  <a:srgbClr val="9CDCFE"/>
                </a:solidFill>
                <a:latin typeface="Consolas" panose="020B0609020204030204" pitchFamily="49" charset="0"/>
              </a:rPr>
              <a:t>ThreadID</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get</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return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r</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br>
              <a:rPr lang="en-US" sz="2000" kern="0" dirty="0">
                <a:solidFill>
                  <a:srgbClr val="D4D4D4"/>
                </a:solidFill>
                <a:latin typeface="Consolas" panose="020B0609020204030204" pitchFamily="49" charset="0"/>
              </a:rPr>
            </a:br>
            <a:endParaRPr lang="en-US" sz="2000" kern="0" dirty="0">
              <a:solidFill>
                <a:srgbClr val="D4D4D4"/>
              </a:solidFill>
              <a:latin typeface="Consolas" panose="020B0609020204030204" pitchFamily="49" charset="0"/>
            </a:endParaRPr>
          </a:p>
        </p:txBody>
      </p:sp>
      <p:sp>
        <p:nvSpPr>
          <p:cNvPr id="5529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00BED3DE-ACDD-47BD-BCBD-E14BA4B38A02}" type="slidenum">
              <a:rPr lang="x-none" sz="1400">
                <a:latin typeface="Arial" pitchFamily="34" charset="0"/>
                <a:cs typeface="Arial" charset="0"/>
              </a:rPr>
              <a:pPr algn="r" eaLnBrk="0" hangingPunct="0"/>
              <a:t>46</a:t>
            </a:fld>
            <a:endParaRPr lang="en-US" sz="1400" dirty="0">
              <a:latin typeface="Arial" pitchFamily="34" charset="0"/>
              <a:cs typeface="Arial" charset="0"/>
            </a:endParaRPr>
          </a:p>
        </p:txBody>
      </p:sp>
      <p:sp>
        <p:nvSpPr>
          <p:cNvPr id="55300" name="Rectangle 2"/>
          <p:cNvSpPr>
            <a:spLocks noGrp="1" noChangeArrowheads="1"/>
          </p:cNvSpPr>
          <p:nvPr>
            <p:ph type="title" idx="4294967295"/>
          </p:nvPr>
        </p:nvSpPr>
        <p:spPr>
          <a:xfrm>
            <a:off x="685800" y="304800"/>
            <a:ext cx="7772400" cy="1143000"/>
          </a:xfrm>
        </p:spPr>
        <p:txBody>
          <a:bodyPr/>
          <a:lstStyle/>
          <a:p>
            <a:pPr eaLnBrk="1" hangingPunct="1"/>
            <a:r>
              <a:rPr lang="en-US" sz="4000" dirty="0">
                <a:cs typeface="Arial" charset="0"/>
              </a:rPr>
              <a:t>Safe Boolean MRSW </a:t>
            </a:r>
            <a:r>
              <a:rPr lang="en-US" sz="4000" dirty="0">
                <a:cs typeface="Arial" charset="0"/>
                <a:sym typeface="Wingdings" pitchFamily="2" charset="2"/>
              </a:rPr>
              <a:t>from</a:t>
            </a:r>
            <a:br>
              <a:rPr lang="en-US" sz="4000" dirty="0">
                <a:cs typeface="Arial" charset="0"/>
                <a:sym typeface="Wingdings" pitchFamily="2" charset="2"/>
              </a:rPr>
            </a:br>
            <a:r>
              <a:rPr lang="en-US" sz="4000" dirty="0">
                <a:cs typeface="Arial" charset="0"/>
                <a:sym typeface="Wingdings" pitchFamily="2" charset="2"/>
              </a:rPr>
              <a:t>Safe Boolean SRSW</a:t>
            </a:r>
          </a:p>
        </p:txBody>
      </p:sp>
      <p:sp>
        <p:nvSpPr>
          <p:cNvPr id="55302" name="AutoShape 5"/>
          <p:cNvSpPr>
            <a:spLocks noChangeArrowheads="1"/>
          </p:cNvSpPr>
          <p:nvPr/>
        </p:nvSpPr>
        <p:spPr bwMode="auto">
          <a:xfrm>
            <a:off x="1316038" y="3479800"/>
            <a:ext cx="4610100" cy="863600"/>
          </a:xfrm>
          <a:prstGeom prst="wedgeRoundRectCallout">
            <a:avLst>
              <a:gd name="adj1" fmla="val 30180"/>
              <a:gd name="adj2" fmla="val 115095"/>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55303" name="Text Box 6"/>
          <p:cNvSpPr txBox="1">
            <a:spLocks noChangeArrowheads="1"/>
          </p:cNvSpPr>
          <p:nvPr/>
        </p:nvSpPr>
        <p:spPr bwMode="auto">
          <a:xfrm>
            <a:off x="3962400" y="5100618"/>
            <a:ext cx="4800600" cy="954107"/>
          </a:xfrm>
          <a:prstGeom prst="rect">
            <a:avLst/>
          </a:prstGeom>
          <a:solidFill>
            <a:schemeClr val="tx1"/>
          </a:solidFill>
          <a:ln w="38100">
            <a:solidFill>
              <a:srgbClr val="FF0000"/>
            </a:solidFill>
            <a:miter lim="800000"/>
            <a:headEnd/>
            <a:tailEnd/>
          </a:ln>
        </p:spPr>
        <p:txBody>
          <a:bodyPr wrap="square">
            <a:spAutoFit/>
          </a:bodyPr>
          <a:lstStyle/>
          <a:p>
            <a:pPr algn="ctr" eaLnBrk="0" hangingPunct="0"/>
            <a:r>
              <a:rPr lang="en-US" sz="2800" dirty="0">
                <a:solidFill>
                  <a:srgbClr val="FFFF00"/>
                </a:solidFill>
                <a:latin typeface="Arial" pitchFamily="34" charset="0"/>
                <a:cs typeface="Courier New" pitchFamily="49" charset="0"/>
              </a:rPr>
              <a:t>Write each thread’s register one at a time</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CD0E08DE-4F9D-98CF-FEAB-D249E142324D}"/>
              </a:ext>
            </a:extLst>
          </p:cNvPr>
          <p:cNvSpPr txBox="1">
            <a:spLocks noChangeArrowheads="1"/>
          </p:cNvSpPr>
          <p:nvPr/>
        </p:nvSpPr>
        <p:spPr bwMode="auto">
          <a:xfrm>
            <a:off x="914400" y="1600200"/>
            <a:ext cx="7620000" cy="4267200"/>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fontAlgn="base">
              <a:spcBef>
                <a:spcPct val="20000"/>
              </a:spcBef>
              <a:spcAft>
                <a:spcPct val="0"/>
              </a:spcAft>
              <a:buChar char="»"/>
              <a:defRPr sz="2000">
                <a:solidFill>
                  <a:srgbClr val="0066FF"/>
                </a:solidFill>
                <a:latin typeface="+mn-lt"/>
              </a:defRPr>
            </a:lvl6pPr>
            <a:lvl7pPr marL="2971800" indent="-228600" algn="l" rtl="0" fontAlgn="base">
              <a:spcBef>
                <a:spcPct val="20000"/>
              </a:spcBef>
              <a:spcAft>
                <a:spcPct val="0"/>
              </a:spcAft>
              <a:buChar char="»"/>
              <a:defRPr sz="2000">
                <a:solidFill>
                  <a:srgbClr val="0066FF"/>
                </a:solidFill>
                <a:latin typeface="+mn-lt"/>
              </a:defRPr>
            </a:lvl7pPr>
            <a:lvl8pPr marL="3429000" indent="-228600" algn="l" rtl="0" fontAlgn="base">
              <a:spcBef>
                <a:spcPct val="20000"/>
              </a:spcBef>
              <a:spcAft>
                <a:spcPct val="0"/>
              </a:spcAft>
              <a:buChar char="»"/>
              <a:defRPr sz="2000">
                <a:solidFill>
                  <a:srgbClr val="0066FF"/>
                </a:solidFill>
                <a:latin typeface="+mn-lt"/>
              </a:defRPr>
            </a:lvl8pPr>
            <a:lvl9pPr marL="3886200" indent="-228600" algn="l" rtl="0" fontAlgn="base">
              <a:spcBef>
                <a:spcPct val="20000"/>
              </a:spcBef>
              <a:spcAft>
                <a:spcPct val="0"/>
              </a:spcAft>
              <a:buChar char="»"/>
              <a:defRPr sz="2000">
                <a:solidFill>
                  <a:srgbClr val="0066FF"/>
                </a:solidFill>
                <a:latin typeface="+mn-lt"/>
              </a:defRPr>
            </a:lvl9pPr>
          </a:lstStyle>
          <a:p>
            <a:pPr marL="0" indent="0">
              <a:buFontTx/>
              <a:buNone/>
            </a:pP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class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SafeBoolMRSWRegister</a:t>
            </a:r>
            <a:endParaRPr lang="en-US" sz="2000" kern="0" dirty="0">
              <a:solidFill>
                <a:srgbClr val="D4D4D4"/>
              </a:solidFill>
              <a:latin typeface="Consolas" panose="020B0609020204030204" pitchFamily="49" charset="0"/>
            </a:endParaRP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implements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Register</a:t>
            </a:r>
            <a:r>
              <a:rPr lang="en-US" sz="2000" kern="0" dirty="0">
                <a:solidFill>
                  <a:srgbClr val="D4D4D4"/>
                </a:solidFill>
                <a:latin typeface="Consolas" panose="020B0609020204030204" pitchFamily="49" charset="0"/>
              </a:rPr>
              <a:t>&lt;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&gt;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private</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SafeBoolSRSWRegister</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r</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new</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SafeBoolSRSWRegister</a:t>
            </a:r>
            <a:r>
              <a:rPr lang="en-US" sz="2000" kern="0" dirty="0">
                <a:solidFill>
                  <a:srgbClr val="D4D4D4"/>
                </a:solidFill>
                <a:latin typeface="Consolas" panose="020B0609020204030204" pitchFamily="49" charset="0"/>
              </a:rPr>
              <a:t>[N];</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void</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for</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 = </a:t>
            </a:r>
            <a:r>
              <a:rPr lang="en-US" sz="2000" kern="0" dirty="0">
                <a:solidFill>
                  <a:srgbClr val="B5CEA8"/>
                </a:solidFill>
                <a:latin typeface="Consolas" panose="020B0609020204030204" pitchFamily="49" charset="0"/>
              </a:rPr>
              <a:t>0</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 &lt; N; </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r</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 = </a:t>
            </a:r>
            <a:r>
              <a:rPr lang="en-US" sz="2000" kern="0" dirty="0">
                <a:solidFill>
                  <a:srgbClr val="9CDCFE"/>
                </a:solidFill>
                <a:latin typeface="Consolas" panose="020B0609020204030204" pitchFamily="49" charset="0"/>
              </a:rPr>
              <a:t>ThreadID</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get</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return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r</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br>
              <a:rPr lang="en-US" sz="2000" kern="0" dirty="0">
                <a:solidFill>
                  <a:srgbClr val="D4D4D4"/>
                </a:solidFill>
                <a:latin typeface="Consolas" panose="020B0609020204030204" pitchFamily="49" charset="0"/>
              </a:rPr>
            </a:br>
            <a:endParaRPr lang="en-US" sz="2000" kern="0" dirty="0">
              <a:solidFill>
                <a:srgbClr val="D4D4D4"/>
              </a:solidFill>
              <a:latin typeface="Consolas" panose="020B0609020204030204" pitchFamily="49" charset="0"/>
            </a:endParaRPr>
          </a:p>
        </p:txBody>
      </p:sp>
      <p:sp>
        <p:nvSpPr>
          <p:cNvPr id="5632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6D261A00-2A64-4D4B-8C00-70F170EB581A}" type="slidenum">
              <a:rPr lang="x-none" sz="1400">
                <a:solidFill>
                  <a:srgbClr val="FFFF00"/>
                </a:solidFill>
                <a:latin typeface="Arial" pitchFamily="34" charset="0"/>
                <a:cs typeface="Arial" charset="0"/>
              </a:rPr>
              <a:pPr algn="r" eaLnBrk="0" hangingPunct="0"/>
              <a:t>47</a:t>
            </a:fld>
            <a:endParaRPr lang="en-US" sz="1400" dirty="0">
              <a:solidFill>
                <a:srgbClr val="FFFF00"/>
              </a:solidFill>
              <a:latin typeface="Arial" pitchFamily="34" charset="0"/>
              <a:cs typeface="Arial" charset="0"/>
            </a:endParaRPr>
          </a:p>
        </p:txBody>
      </p:sp>
      <p:sp>
        <p:nvSpPr>
          <p:cNvPr id="56324" name="Rectangle 2"/>
          <p:cNvSpPr>
            <a:spLocks noGrp="1" noChangeArrowheads="1"/>
          </p:cNvSpPr>
          <p:nvPr>
            <p:ph type="title" idx="4294967295"/>
          </p:nvPr>
        </p:nvSpPr>
        <p:spPr>
          <a:xfrm>
            <a:off x="685800" y="304800"/>
            <a:ext cx="7772400" cy="1143000"/>
          </a:xfrm>
        </p:spPr>
        <p:txBody>
          <a:bodyPr/>
          <a:lstStyle/>
          <a:p>
            <a:pPr eaLnBrk="1" hangingPunct="1"/>
            <a:r>
              <a:rPr lang="en-US" sz="4000" dirty="0">
                <a:cs typeface="Arial" charset="0"/>
              </a:rPr>
              <a:t>Safe Boolean MRSW </a:t>
            </a:r>
            <a:r>
              <a:rPr lang="en-US" sz="4000" dirty="0">
                <a:cs typeface="Arial" charset="0"/>
                <a:sym typeface="Wingdings" pitchFamily="2" charset="2"/>
              </a:rPr>
              <a:t>from</a:t>
            </a:r>
            <a:br>
              <a:rPr lang="en-US" sz="4000" dirty="0">
                <a:cs typeface="Arial" charset="0"/>
                <a:sym typeface="Wingdings" pitchFamily="2" charset="2"/>
              </a:rPr>
            </a:br>
            <a:r>
              <a:rPr lang="en-US" sz="4000" dirty="0">
                <a:cs typeface="Arial" charset="0"/>
                <a:sym typeface="Wingdings" pitchFamily="2" charset="2"/>
              </a:rPr>
              <a:t>Safe Boolean SRSW</a:t>
            </a:r>
          </a:p>
        </p:txBody>
      </p:sp>
      <p:sp>
        <p:nvSpPr>
          <p:cNvPr id="56326" name="AutoShape 5"/>
          <p:cNvSpPr>
            <a:spLocks noChangeArrowheads="1"/>
          </p:cNvSpPr>
          <p:nvPr/>
        </p:nvSpPr>
        <p:spPr bwMode="auto">
          <a:xfrm>
            <a:off x="1163638" y="4508500"/>
            <a:ext cx="4368800" cy="1282700"/>
          </a:xfrm>
          <a:prstGeom prst="wedgeRoundRectCallout">
            <a:avLst>
              <a:gd name="adj1" fmla="val 77579"/>
              <a:gd name="adj2" fmla="val -54208"/>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56327" name="Text Box 6"/>
          <p:cNvSpPr txBox="1">
            <a:spLocks noChangeArrowheads="1"/>
          </p:cNvSpPr>
          <p:nvPr/>
        </p:nvSpPr>
        <p:spPr bwMode="auto">
          <a:xfrm>
            <a:off x="5638800" y="3811320"/>
            <a:ext cx="2438400" cy="519113"/>
          </a:xfrm>
          <a:prstGeom prst="rect">
            <a:avLst/>
          </a:prstGeom>
          <a:noFill/>
          <a:ln w="38100">
            <a:solidFill>
              <a:srgbClr val="FF0000"/>
            </a:solidFill>
            <a:miter lim="800000"/>
            <a:headEnd/>
            <a:tailEnd/>
          </a:ln>
        </p:spPr>
        <p:txBody>
          <a:bodyPr wrap="square">
            <a:spAutoFit/>
          </a:bodyPr>
          <a:lstStyle/>
          <a:p>
            <a:pPr algn="ctr" eaLnBrk="0" hangingPunct="0"/>
            <a:r>
              <a:rPr lang="en-US" sz="2800" dirty="0">
                <a:solidFill>
                  <a:srgbClr val="FFFF00"/>
                </a:solidFill>
                <a:latin typeface="Arial" pitchFamily="34" charset="0"/>
                <a:cs typeface="Courier New" pitchFamily="49" charset="0"/>
              </a:rPr>
              <a:t>read method</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D25F227-F5F4-1248-4024-3C20AF2EB49D}"/>
              </a:ext>
            </a:extLst>
          </p:cNvPr>
          <p:cNvSpPr txBox="1">
            <a:spLocks noChangeArrowheads="1"/>
          </p:cNvSpPr>
          <p:nvPr/>
        </p:nvSpPr>
        <p:spPr bwMode="auto">
          <a:xfrm>
            <a:off x="914400" y="1600200"/>
            <a:ext cx="7620000" cy="4267200"/>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fontAlgn="base">
              <a:spcBef>
                <a:spcPct val="20000"/>
              </a:spcBef>
              <a:spcAft>
                <a:spcPct val="0"/>
              </a:spcAft>
              <a:buChar char="»"/>
              <a:defRPr sz="2000">
                <a:solidFill>
                  <a:srgbClr val="0066FF"/>
                </a:solidFill>
                <a:latin typeface="+mn-lt"/>
              </a:defRPr>
            </a:lvl6pPr>
            <a:lvl7pPr marL="2971800" indent="-228600" algn="l" rtl="0" fontAlgn="base">
              <a:spcBef>
                <a:spcPct val="20000"/>
              </a:spcBef>
              <a:spcAft>
                <a:spcPct val="0"/>
              </a:spcAft>
              <a:buChar char="»"/>
              <a:defRPr sz="2000">
                <a:solidFill>
                  <a:srgbClr val="0066FF"/>
                </a:solidFill>
                <a:latin typeface="+mn-lt"/>
              </a:defRPr>
            </a:lvl7pPr>
            <a:lvl8pPr marL="3429000" indent="-228600" algn="l" rtl="0" fontAlgn="base">
              <a:spcBef>
                <a:spcPct val="20000"/>
              </a:spcBef>
              <a:spcAft>
                <a:spcPct val="0"/>
              </a:spcAft>
              <a:buChar char="»"/>
              <a:defRPr sz="2000">
                <a:solidFill>
                  <a:srgbClr val="0066FF"/>
                </a:solidFill>
                <a:latin typeface="+mn-lt"/>
              </a:defRPr>
            </a:lvl8pPr>
            <a:lvl9pPr marL="3886200" indent="-228600" algn="l" rtl="0" fontAlgn="base">
              <a:spcBef>
                <a:spcPct val="20000"/>
              </a:spcBef>
              <a:spcAft>
                <a:spcPct val="0"/>
              </a:spcAft>
              <a:buChar char="»"/>
              <a:defRPr sz="2000">
                <a:solidFill>
                  <a:srgbClr val="0066FF"/>
                </a:solidFill>
                <a:latin typeface="+mn-lt"/>
              </a:defRPr>
            </a:lvl9pPr>
          </a:lstStyle>
          <a:p>
            <a:pPr marL="0" indent="0">
              <a:buFontTx/>
              <a:buNone/>
            </a:pP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class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SafeBoolMRSWRegister</a:t>
            </a:r>
            <a:endParaRPr lang="en-US" sz="2000" kern="0" dirty="0">
              <a:solidFill>
                <a:srgbClr val="D4D4D4"/>
              </a:solidFill>
              <a:latin typeface="Consolas" panose="020B0609020204030204" pitchFamily="49" charset="0"/>
            </a:endParaRP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implements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Register</a:t>
            </a:r>
            <a:r>
              <a:rPr lang="en-US" sz="2000" kern="0" dirty="0">
                <a:solidFill>
                  <a:srgbClr val="D4D4D4"/>
                </a:solidFill>
                <a:latin typeface="Consolas" panose="020B0609020204030204" pitchFamily="49" charset="0"/>
              </a:rPr>
              <a:t>&lt;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&gt;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private</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SafeBoolSRSWRegister</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r</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new</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SafeBoolSRSWRegister</a:t>
            </a:r>
            <a:r>
              <a:rPr lang="en-US" sz="2000" kern="0" dirty="0">
                <a:solidFill>
                  <a:srgbClr val="D4D4D4"/>
                </a:solidFill>
                <a:latin typeface="Consolas" panose="020B0609020204030204" pitchFamily="49" charset="0"/>
              </a:rPr>
              <a:t>[N];</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void</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for</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 = </a:t>
            </a:r>
            <a:r>
              <a:rPr lang="en-US" sz="2000" kern="0" dirty="0">
                <a:solidFill>
                  <a:srgbClr val="B5CEA8"/>
                </a:solidFill>
                <a:latin typeface="Consolas" panose="020B0609020204030204" pitchFamily="49" charset="0"/>
              </a:rPr>
              <a:t>0</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 &lt; N; </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r</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j</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 = </a:t>
            </a:r>
            <a:r>
              <a:rPr lang="en-US" sz="2000" kern="0" dirty="0">
                <a:solidFill>
                  <a:srgbClr val="9CDCFE"/>
                </a:solidFill>
                <a:latin typeface="Consolas" panose="020B0609020204030204" pitchFamily="49" charset="0"/>
              </a:rPr>
              <a:t>ThreadID</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get</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return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r</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br>
              <a:rPr lang="en-US" sz="2000" kern="0" dirty="0">
                <a:solidFill>
                  <a:srgbClr val="D4D4D4"/>
                </a:solidFill>
                <a:latin typeface="Consolas" panose="020B0609020204030204" pitchFamily="49" charset="0"/>
              </a:rPr>
            </a:br>
            <a:endParaRPr lang="en-US" sz="2000" kern="0" dirty="0">
              <a:solidFill>
                <a:srgbClr val="D4D4D4"/>
              </a:solidFill>
              <a:latin typeface="Consolas" panose="020B0609020204030204" pitchFamily="49" charset="0"/>
            </a:endParaRPr>
          </a:p>
        </p:txBody>
      </p:sp>
      <p:sp>
        <p:nvSpPr>
          <p:cNvPr id="5734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FDBAA66D-0719-4403-B80C-C9BD58477B26}" type="slidenum">
              <a:rPr lang="x-none" sz="1400">
                <a:latin typeface="Arial" pitchFamily="34" charset="0"/>
                <a:cs typeface="Arial" charset="0"/>
              </a:rPr>
              <a:pPr algn="r" eaLnBrk="0" hangingPunct="0"/>
              <a:t>48</a:t>
            </a:fld>
            <a:endParaRPr lang="en-US" sz="1400" dirty="0">
              <a:latin typeface="Arial" pitchFamily="34" charset="0"/>
              <a:cs typeface="Arial" charset="0"/>
            </a:endParaRPr>
          </a:p>
        </p:txBody>
      </p:sp>
      <p:sp>
        <p:nvSpPr>
          <p:cNvPr id="57348" name="Rectangle 2"/>
          <p:cNvSpPr>
            <a:spLocks noGrp="1" noChangeArrowheads="1"/>
          </p:cNvSpPr>
          <p:nvPr>
            <p:ph type="title" idx="4294967295"/>
          </p:nvPr>
        </p:nvSpPr>
        <p:spPr>
          <a:xfrm>
            <a:off x="685800" y="304800"/>
            <a:ext cx="7772400" cy="1143000"/>
          </a:xfrm>
        </p:spPr>
        <p:txBody>
          <a:bodyPr/>
          <a:lstStyle/>
          <a:p>
            <a:pPr eaLnBrk="1" hangingPunct="1"/>
            <a:r>
              <a:rPr lang="en-US" sz="4000" dirty="0">
                <a:solidFill>
                  <a:schemeClr val="tx1"/>
                </a:solidFill>
                <a:latin typeface="Arial" charset="0"/>
                <a:cs typeface="Arial" charset="0"/>
              </a:rPr>
              <a:t>Safe Boolean MRSW </a:t>
            </a:r>
            <a:r>
              <a:rPr lang="en-US" sz="4000" dirty="0">
                <a:solidFill>
                  <a:schemeClr val="tx1"/>
                </a:solidFill>
                <a:latin typeface="Arial" charset="0"/>
                <a:cs typeface="Arial" charset="0"/>
                <a:sym typeface="Wingdings" pitchFamily="2" charset="2"/>
              </a:rPr>
              <a:t>from</a:t>
            </a:r>
            <a:br>
              <a:rPr lang="en-US" sz="4000" dirty="0">
                <a:solidFill>
                  <a:schemeClr val="tx1"/>
                </a:solidFill>
                <a:latin typeface="Arial" charset="0"/>
                <a:cs typeface="Arial" charset="0"/>
                <a:sym typeface="Wingdings" pitchFamily="2" charset="2"/>
              </a:rPr>
            </a:br>
            <a:r>
              <a:rPr lang="en-US" sz="4000" dirty="0">
                <a:solidFill>
                  <a:schemeClr val="tx1"/>
                </a:solidFill>
                <a:latin typeface="Arial" charset="0"/>
                <a:cs typeface="Arial" charset="0"/>
                <a:sym typeface="Wingdings" pitchFamily="2" charset="2"/>
              </a:rPr>
              <a:t>Safe Boolean SRSW</a:t>
            </a:r>
          </a:p>
        </p:txBody>
      </p:sp>
      <p:sp>
        <p:nvSpPr>
          <p:cNvPr id="57350" name="AutoShape 5"/>
          <p:cNvSpPr>
            <a:spLocks noChangeArrowheads="1"/>
          </p:cNvSpPr>
          <p:nvPr/>
        </p:nvSpPr>
        <p:spPr bwMode="auto">
          <a:xfrm>
            <a:off x="1219200" y="4953000"/>
            <a:ext cx="4108450" cy="772024"/>
          </a:xfrm>
          <a:prstGeom prst="wedgeRoundRectCallout">
            <a:avLst>
              <a:gd name="adj1" fmla="val 68588"/>
              <a:gd name="adj2" fmla="val -13616"/>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57351" name="Text Box 6"/>
          <p:cNvSpPr txBox="1">
            <a:spLocks noChangeArrowheads="1"/>
          </p:cNvSpPr>
          <p:nvPr/>
        </p:nvSpPr>
        <p:spPr bwMode="auto">
          <a:xfrm>
            <a:off x="6188075" y="4648200"/>
            <a:ext cx="2590800" cy="946150"/>
          </a:xfrm>
          <a:prstGeom prst="rect">
            <a:avLst/>
          </a:prstGeom>
          <a:noFill/>
          <a:ln w="38100">
            <a:solidFill>
              <a:srgbClr val="FF0000"/>
            </a:solidFill>
            <a:miter lim="800000"/>
            <a:headEnd/>
            <a:tailEnd/>
          </a:ln>
        </p:spPr>
        <p:txBody>
          <a:bodyPr>
            <a:spAutoFit/>
          </a:bodyPr>
          <a:lstStyle/>
          <a:p>
            <a:pPr algn="ctr" eaLnBrk="0" hangingPunct="0"/>
            <a:r>
              <a:rPr lang="en-US" sz="2800" dirty="0">
                <a:solidFill>
                  <a:srgbClr val="FFFF00"/>
                </a:solidFill>
                <a:latin typeface="Arial" pitchFamily="34" charset="0"/>
                <a:cs typeface="Courier New" pitchFamily="49" charset="0"/>
              </a:rPr>
              <a:t>Read my own register</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84C546BE-C13A-483A-8F4D-3F930252B709}" type="slidenum">
              <a:rPr lang="x-none" sz="1400">
                <a:latin typeface="Arial" pitchFamily="34" charset="0"/>
                <a:cs typeface="Arial" charset="0"/>
              </a:rPr>
              <a:pPr algn="r" eaLnBrk="0" hangingPunct="0"/>
              <a:t>49</a:t>
            </a:fld>
            <a:endParaRPr lang="en-US" sz="1400" dirty="0">
              <a:latin typeface="Arial" pitchFamily="34" charset="0"/>
              <a:cs typeface="Arial" charset="0"/>
            </a:endParaRPr>
          </a:p>
        </p:txBody>
      </p:sp>
      <p:sp>
        <p:nvSpPr>
          <p:cNvPr id="906319" name="Text Box 79"/>
          <p:cNvSpPr txBox="1">
            <a:spLocks noChangeArrowheads="1"/>
          </p:cNvSpPr>
          <p:nvPr/>
        </p:nvSpPr>
        <p:spPr bwMode="auto">
          <a:xfrm>
            <a:off x="4410075" y="5307013"/>
            <a:ext cx="1122363" cy="461665"/>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00FF"/>
                </a:solidFill>
                <a:latin typeface="Arial" pitchFamily="34" charset="0"/>
                <a:cs typeface="Courier New" pitchFamily="49" charset="0"/>
              </a:rPr>
              <a:t>1000</a:t>
            </a:r>
          </a:p>
        </p:txBody>
      </p:sp>
      <p:sp>
        <p:nvSpPr>
          <p:cNvPr id="906320" name="Text Box 80"/>
          <p:cNvSpPr txBox="1">
            <a:spLocks noChangeArrowheads="1"/>
          </p:cNvSpPr>
          <p:nvPr/>
        </p:nvSpPr>
        <p:spPr bwMode="auto">
          <a:xfrm>
            <a:off x="2644775" y="5345113"/>
            <a:ext cx="1122363" cy="461665"/>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00FF"/>
                </a:solidFill>
                <a:latin typeface="Arial" pitchFamily="34" charset="0"/>
                <a:cs typeface="Courier New" pitchFamily="49" charset="0"/>
              </a:rPr>
              <a:t>1000</a:t>
            </a:r>
          </a:p>
        </p:txBody>
      </p:sp>
      <p:sp>
        <p:nvSpPr>
          <p:cNvPr id="906321" name="Text Box 81"/>
          <p:cNvSpPr txBox="1">
            <a:spLocks noChangeArrowheads="1"/>
          </p:cNvSpPr>
          <p:nvPr/>
        </p:nvSpPr>
        <p:spPr bwMode="auto">
          <a:xfrm>
            <a:off x="2200275" y="3770313"/>
            <a:ext cx="1122363" cy="461665"/>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00FF"/>
                </a:solidFill>
                <a:latin typeface="Arial" pitchFamily="34" charset="0"/>
                <a:cs typeface="Courier New" pitchFamily="49" charset="0"/>
              </a:rPr>
              <a:t>1000</a:t>
            </a:r>
          </a:p>
        </p:txBody>
      </p:sp>
      <p:sp>
        <p:nvSpPr>
          <p:cNvPr id="58375" name="Rectangle 2"/>
          <p:cNvSpPr>
            <a:spLocks noGrp="1" noChangeArrowheads="1"/>
          </p:cNvSpPr>
          <p:nvPr>
            <p:ph type="title" idx="4294967295"/>
          </p:nvPr>
        </p:nvSpPr>
        <p:spPr/>
        <p:txBody>
          <a:bodyPr/>
          <a:lstStyle/>
          <a:p>
            <a:pPr eaLnBrk="1" hangingPunct="1"/>
            <a:r>
              <a:rPr lang="en-US" sz="4000" dirty="0">
                <a:cs typeface="Arial" charset="0"/>
              </a:rPr>
              <a:t>Safe Multi-Valued MRSW from</a:t>
            </a:r>
            <a:br>
              <a:rPr lang="en-US" sz="4000" dirty="0">
                <a:cs typeface="Arial" charset="0"/>
                <a:sym typeface="Wingdings" pitchFamily="2" charset="2"/>
              </a:rPr>
            </a:br>
            <a:r>
              <a:rPr lang="en-US" sz="4000" dirty="0">
                <a:cs typeface="Arial" charset="0"/>
                <a:sym typeface="Wingdings" pitchFamily="2" charset="2"/>
              </a:rPr>
              <a:t>Safe Multi-Valued SRSW?</a:t>
            </a:r>
          </a:p>
        </p:txBody>
      </p:sp>
      <p:grpSp>
        <p:nvGrpSpPr>
          <p:cNvPr id="58376" name="Group 3"/>
          <p:cNvGrpSpPr>
            <a:grpSpLocks/>
          </p:cNvGrpSpPr>
          <p:nvPr/>
        </p:nvGrpSpPr>
        <p:grpSpPr bwMode="auto">
          <a:xfrm>
            <a:off x="4367213" y="2300288"/>
            <a:ext cx="1068387" cy="857250"/>
            <a:chOff x="4224" y="2256"/>
            <a:chExt cx="912" cy="816"/>
          </a:xfrm>
          <a:effectLst>
            <a:glow rad="139700">
              <a:schemeClr val="accent3">
                <a:satMod val="175000"/>
                <a:alpha val="40000"/>
              </a:schemeClr>
            </a:glow>
          </a:effectLst>
        </p:grpSpPr>
        <p:sp>
          <p:nvSpPr>
            <p:cNvPr id="58438" name="Freeform 4"/>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439" name="Freeform 5"/>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440" name="Freeform 6"/>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441" name="Freeform 7"/>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58442" name="Freeform 8"/>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58443" name="Freeform 9"/>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58444" name="Freeform 10"/>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58445" name="Freeform 11"/>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58446" name="Freeform 12"/>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58377" name="AutoShape 13"/>
          <p:cNvSpPr>
            <a:spLocks noChangeArrowheads="1"/>
          </p:cNvSpPr>
          <p:nvPr/>
        </p:nvSpPr>
        <p:spPr bwMode="auto">
          <a:xfrm>
            <a:off x="3464985" y="1844130"/>
            <a:ext cx="1299631" cy="702766"/>
          </a:xfrm>
          <a:prstGeom prst="cloudCallout">
            <a:avLst>
              <a:gd name="adj1" fmla="val 39287"/>
              <a:gd name="adj2" fmla="val 63245"/>
            </a:avLst>
          </a:prstGeom>
          <a:noFill/>
          <a:ln w="38100">
            <a:solidFill>
              <a:schemeClr val="bg1"/>
            </a:solidFill>
            <a:round/>
            <a:headEnd/>
            <a:tailEnd/>
          </a:ln>
        </p:spPr>
        <p:txBody>
          <a:bodyPr wrap="none" anchor="ctr">
            <a:spAutoFit/>
          </a:bodyPr>
          <a:lstStyle/>
          <a:p>
            <a:pPr algn="ctr" eaLnBrk="0" hangingPunct="0">
              <a:spcBef>
                <a:spcPct val="50000"/>
              </a:spcBef>
              <a:defRPr/>
            </a:pPr>
            <a:r>
              <a:rPr lang="en-US" sz="2400" b="1" dirty="0">
                <a:solidFill>
                  <a:srgbClr val="FFFF00"/>
                </a:solidFill>
                <a:latin typeface="Arial" pitchFamily="34" charset="0"/>
                <a:cs typeface="Courier New" pitchFamily="49" charset="0"/>
              </a:rPr>
              <a:t>1011</a:t>
            </a:r>
          </a:p>
        </p:txBody>
      </p:sp>
      <p:sp>
        <p:nvSpPr>
          <p:cNvPr id="906254" name="Text Box 14"/>
          <p:cNvSpPr txBox="1">
            <a:spLocks noChangeArrowheads="1"/>
          </p:cNvSpPr>
          <p:nvPr/>
        </p:nvSpPr>
        <p:spPr bwMode="auto">
          <a:xfrm>
            <a:off x="3546475" y="3008313"/>
            <a:ext cx="1122363" cy="461665"/>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00FF"/>
                </a:solidFill>
                <a:latin typeface="Arial" pitchFamily="34" charset="0"/>
                <a:cs typeface="Courier New" pitchFamily="49" charset="0"/>
              </a:rPr>
              <a:t>1011</a:t>
            </a:r>
          </a:p>
        </p:txBody>
      </p:sp>
      <p:grpSp>
        <p:nvGrpSpPr>
          <p:cNvPr id="58379" name="Group 15"/>
          <p:cNvGrpSpPr>
            <a:grpSpLocks/>
          </p:cNvGrpSpPr>
          <p:nvPr/>
        </p:nvGrpSpPr>
        <p:grpSpPr bwMode="auto">
          <a:xfrm>
            <a:off x="5611813" y="3227388"/>
            <a:ext cx="1068387" cy="857250"/>
            <a:chOff x="4224" y="2256"/>
            <a:chExt cx="912" cy="816"/>
          </a:xfrm>
          <a:effectLst>
            <a:glow rad="139700">
              <a:schemeClr val="accent3">
                <a:satMod val="175000"/>
                <a:alpha val="40000"/>
              </a:schemeClr>
            </a:glow>
          </a:effectLst>
        </p:grpSpPr>
        <p:sp>
          <p:nvSpPr>
            <p:cNvPr id="58429" name="Freeform 16"/>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430" name="Freeform 17"/>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431" name="Freeform 18"/>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432" name="Freeform 19"/>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58433" name="Freeform 20"/>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58434" name="Freeform 21"/>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58435" name="Freeform 22"/>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58436" name="Freeform 23"/>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58437" name="Freeform 24"/>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58380" name="AutoShape 25"/>
          <p:cNvSpPr>
            <a:spLocks noChangeArrowheads="1"/>
          </p:cNvSpPr>
          <p:nvPr/>
        </p:nvSpPr>
        <p:spPr bwMode="auto">
          <a:xfrm>
            <a:off x="5281084" y="2517230"/>
            <a:ext cx="1299631" cy="702766"/>
          </a:xfrm>
          <a:prstGeom prst="cloudCallout">
            <a:avLst>
              <a:gd name="adj1" fmla="val -23213"/>
              <a:gd name="adj2" fmla="val 108278"/>
            </a:avLst>
          </a:prstGeom>
          <a:noFill/>
          <a:ln w="38100">
            <a:solidFill>
              <a:schemeClr val="bg1"/>
            </a:solidFill>
            <a:round/>
            <a:headEnd/>
            <a:tailEnd/>
          </a:ln>
        </p:spPr>
        <p:txBody>
          <a:bodyPr wrap="none" anchor="ctr">
            <a:spAutoFit/>
          </a:bodyPr>
          <a:lstStyle/>
          <a:p>
            <a:pPr algn="ctr" eaLnBrk="0" hangingPunct="0">
              <a:spcBef>
                <a:spcPct val="50000"/>
              </a:spcBef>
              <a:defRPr/>
            </a:pPr>
            <a:r>
              <a:rPr lang="en-US" sz="2400" b="1" dirty="0">
                <a:solidFill>
                  <a:srgbClr val="FFFF00"/>
                </a:solidFill>
                <a:latin typeface="Arial" pitchFamily="34" charset="0"/>
                <a:cs typeface="Courier New" pitchFamily="49" charset="0"/>
              </a:rPr>
              <a:t>1011</a:t>
            </a:r>
          </a:p>
        </p:txBody>
      </p:sp>
      <p:grpSp>
        <p:nvGrpSpPr>
          <p:cNvPr id="58381" name="Group 27"/>
          <p:cNvGrpSpPr>
            <a:grpSpLocks/>
          </p:cNvGrpSpPr>
          <p:nvPr/>
        </p:nvGrpSpPr>
        <p:grpSpPr bwMode="auto">
          <a:xfrm>
            <a:off x="5434013" y="5360988"/>
            <a:ext cx="1068387" cy="857250"/>
            <a:chOff x="4224" y="2256"/>
            <a:chExt cx="912" cy="816"/>
          </a:xfrm>
          <a:effectLst>
            <a:glow rad="139700">
              <a:schemeClr val="accent3">
                <a:satMod val="175000"/>
                <a:alpha val="40000"/>
              </a:schemeClr>
            </a:glow>
          </a:effectLst>
        </p:grpSpPr>
        <p:sp>
          <p:nvSpPr>
            <p:cNvPr id="58420" name="Freeform 28"/>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421" name="Freeform 29"/>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422" name="Freeform 30"/>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423" name="Freeform 31"/>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58424" name="Freeform 32"/>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58425" name="Freeform 33"/>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58426" name="Freeform 34"/>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58427" name="Freeform 35"/>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58428" name="Freeform 36"/>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58382" name="AutoShape 37"/>
          <p:cNvSpPr>
            <a:spLocks noChangeArrowheads="1"/>
          </p:cNvSpPr>
          <p:nvPr/>
        </p:nvSpPr>
        <p:spPr bwMode="auto">
          <a:xfrm>
            <a:off x="4559300" y="4521200"/>
            <a:ext cx="4584700" cy="695325"/>
          </a:xfrm>
          <a:prstGeom prst="cloudCallout">
            <a:avLst>
              <a:gd name="adj1" fmla="val -7894"/>
              <a:gd name="adj2" fmla="val 70093"/>
            </a:avLst>
          </a:prstGeom>
          <a:noFill/>
          <a:ln w="38100">
            <a:solidFill>
              <a:schemeClr val="bg1"/>
            </a:solidFill>
            <a:round/>
            <a:headEnd/>
            <a:tailEnd/>
          </a:ln>
        </p:spPr>
        <p:txBody>
          <a:bodyPr anchor="ctr"/>
          <a:lstStyle/>
          <a:p>
            <a:pPr algn="ctr" eaLnBrk="0" hangingPunct="0"/>
            <a:r>
              <a:rPr lang="en-US" sz="2400" b="1" dirty="0">
                <a:solidFill>
                  <a:srgbClr val="FFFF00"/>
                </a:solidFill>
                <a:latin typeface="Arial" pitchFamily="34" charset="0"/>
                <a:cs typeface="Courier New" pitchFamily="49" charset="0"/>
              </a:rPr>
              <a:t>any value in range</a:t>
            </a:r>
          </a:p>
        </p:txBody>
      </p:sp>
      <p:grpSp>
        <p:nvGrpSpPr>
          <p:cNvPr id="58383" name="Group 39"/>
          <p:cNvGrpSpPr>
            <a:grpSpLocks/>
          </p:cNvGrpSpPr>
          <p:nvPr/>
        </p:nvGrpSpPr>
        <p:grpSpPr bwMode="auto">
          <a:xfrm>
            <a:off x="1954213" y="5589588"/>
            <a:ext cx="1068387" cy="857250"/>
            <a:chOff x="4224" y="2256"/>
            <a:chExt cx="912" cy="816"/>
          </a:xfrm>
          <a:effectLst>
            <a:glow rad="139700">
              <a:schemeClr val="accent3">
                <a:satMod val="175000"/>
                <a:alpha val="40000"/>
              </a:schemeClr>
            </a:glow>
          </a:effectLst>
        </p:grpSpPr>
        <p:sp>
          <p:nvSpPr>
            <p:cNvPr id="58411" name="Freeform 40"/>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412" name="Freeform 41"/>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413" name="Freeform 42"/>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414" name="Freeform 43"/>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58415" name="Freeform 44"/>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58416" name="Freeform 45"/>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58417" name="Freeform 46"/>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58418" name="Freeform 47"/>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58419" name="Freeform 48"/>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58384" name="AutoShape 49"/>
          <p:cNvSpPr>
            <a:spLocks noChangeArrowheads="1"/>
          </p:cNvSpPr>
          <p:nvPr/>
        </p:nvSpPr>
        <p:spPr bwMode="auto">
          <a:xfrm>
            <a:off x="1343852" y="4650830"/>
            <a:ext cx="1325496" cy="702766"/>
          </a:xfrm>
          <a:prstGeom prst="cloudCallout">
            <a:avLst>
              <a:gd name="adj1" fmla="val 58931"/>
              <a:gd name="adj2" fmla="val 95032"/>
            </a:avLst>
          </a:prstGeom>
          <a:noFill/>
          <a:ln w="38100">
            <a:solidFill>
              <a:schemeClr val="bg1"/>
            </a:solidFill>
            <a:round/>
            <a:headEnd/>
            <a:tailEnd/>
          </a:ln>
        </p:spPr>
        <p:txBody>
          <a:bodyPr wrap="none" anchor="ctr">
            <a:spAutoFit/>
          </a:bodyPr>
          <a:lstStyle/>
          <a:p>
            <a:pPr algn="ctr" eaLnBrk="0" hangingPunct="0">
              <a:spcBef>
                <a:spcPct val="50000"/>
              </a:spcBef>
              <a:defRPr/>
            </a:pPr>
            <a:r>
              <a:rPr lang="en-US" sz="2400" b="1" dirty="0">
                <a:solidFill>
                  <a:srgbClr val="FFFF00"/>
                </a:solidFill>
                <a:latin typeface="Arial" pitchFamily="34" charset="0"/>
                <a:cs typeface="Courier New" pitchFamily="49" charset="0"/>
              </a:rPr>
              <a:t>1000</a:t>
            </a:r>
          </a:p>
        </p:txBody>
      </p:sp>
      <p:grpSp>
        <p:nvGrpSpPr>
          <p:cNvPr id="58385" name="Group 51"/>
          <p:cNvGrpSpPr>
            <a:grpSpLocks/>
          </p:cNvGrpSpPr>
          <p:nvPr/>
        </p:nvGrpSpPr>
        <p:grpSpPr bwMode="auto">
          <a:xfrm>
            <a:off x="1382713" y="3735388"/>
            <a:ext cx="1068387" cy="857250"/>
            <a:chOff x="4224" y="2256"/>
            <a:chExt cx="912" cy="816"/>
          </a:xfrm>
          <a:effectLst>
            <a:glow rad="139700">
              <a:schemeClr val="accent3">
                <a:satMod val="175000"/>
                <a:alpha val="40000"/>
              </a:schemeClr>
            </a:glow>
          </a:effectLst>
        </p:grpSpPr>
        <p:sp>
          <p:nvSpPr>
            <p:cNvPr id="58402" name="Freeform 52"/>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403" name="Freeform 53"/>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404" name="Freeform 54"/>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405" name="Freeform 55"/>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58406" name="Freeform 56"/>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58407" name="Freeform 57"/>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58408" name="Freeform 58"/>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58409" name="Freeform 59"/>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58410" name="Freeform 60"/>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58386" name="AutoShape 61"/>
          <p:cNvSpPr>
            <a:spLocks noChangeArrowheads="1"/>
          </p:cNvSpPr>
          <p:nvPr/>
        </p:nvSpPr>
        <p:spPr bwMode="auto">
          <a:xfrm>
            <a:off x="886652" y="2783930"/>
            <a:ext cx="1325496" cy="702766"/>
          </a:xfrm>
          <a:prstGeom prst="cloudCallout">
            <a:avLst>
              <a:gd name="adj1" fmla="val 58931"/>
              <a:gd name="adj2" fmla="val 102981"/>
            </a:avLst>
          </a:prstGeom>
          <a:noFill/>
          <a:ln w="38100">
            <a:solidFill>
              <a:schemeClr val="bg1"/>
            </a:solidFill>
            <a:round/>
            <a:headEnd/>
            <a:tailEnd/>
          </a:ln>
        </p:spPr>
        <p:txBody>
          <a:bodyPr wrap="none" anchor="ctr">
            <a:spAutoFit/>
          </a:bodyPr>
          <a:lstStyle/>
          <a:p>
            <a:pPr algn="ctr" eaLnBrk="0" hangingPunct="0">
              <a:spcBef>
                <a:spcPct val="50000"/>
              </a:spcBef>
              <a:defRPr/>
            </a:pPr>
            <a:r>
              <a:rPr lang="en-US" sz="2400" b="1" dirty="0">
                <a:solidFill>
                  <a:srgbClr val="FFFF00"/>
                </a:solidFill>
                <a:latin typeface="Arial" pitchFamily="34" charset="0"/>
                <a:cs typeface="Courier New" pitchFamily="49" charset="0"/>
              </a:rPr>
              <a:t>1000</a:t>
            </a:r>
          </a:p>
        </p:txBody>
      </p:sp>
      <p:grpSp>
        <p:nvGrpSpPr>
          <p:cNvPr id="58390" name="Group 65"/>
          <p:cNvGrpSpPr>
            <a:grpSpLocks/>
          </p:cNvGrpSpPr>
          <p:nvPr/>
        </p:nvGrpSpPr>
        <p:grpSpPr bwMode="auto">
          <a:xfrm>
            <a:off x="3556000" y="3873500"/>
            <a:ext cx="1168400" cy="1536700"/>
            <a:chOff x="2240" y="2440"/>
            <a:chExt cx="736" cy="968"/>
          </a:xfrm>
          <a:effectLst>
            <a:glow rad="139700">
              <a:schemeClr val="accent3">
                <a:satMod val="175000"/>
                <a:alpha val="40000"/>
              </a:schemeClr>
            </a:glow>
          </a:effectLst>
        </p:grpSpPr>
        <p:sp>
          <p:nvSpPr>
            <p:cNvPr id="58392" name="Freeform 66"/>
            <p:cNvSpPr>
              <a:spLocks/>
            </p:cNvSpPr>
            <p:nvPr/>
          </p:nvSpPr>
          <p:spPr bwMode="auto">
            <a:xfrm>
              <a:off x="2732" y="2652"/>
              <a:ext cx="92" cy="192"/>
            </a:xfrm>
            <a:custGeom>
              <a:avLst/>
              <a:gdLst>
                <a:gd name="T0" fmla="*/ 0 w 144"/>
                <a:gd name="T1" fmla="*/ 1 h 336"/>
                <a:gd name="T2" fmla="*/ 1 w 144"/>
                <a:gd name="T3" fmla="*/ 0 h 336"/>
                <a:gd name="T4" fmla="*/ 1 w 144"/>
                <a:gd name="T5" fmla="*/ 1 h 336"/>
                <a:gd name="T6" fmla="*/ 1 w 144"/>
                <a:gd name="T7" fmla="*/ 1 h 336"/>
                <a:gd name="T8" fmla="*/ 1 w 144"/>
                <a:gd name="T9" fmla="*/ 1 h 336"/>
                <a:gd name="T10" fmla="*/ 1 w 144"/>
                <a:gd name="T11" fmla="*/ 1 h 336"/>
                <a:gd name="T12" fmla="*/ 0 w 144"/>
                <a:gd name="T13" fmla="*/ 1 h 336"/>
                <a:gd name="T14" fmla="*/ 0 w 144"/>
                <a:gd name="T15" fmla="*/ 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393" name="Freeform 67"/>
            <p:cNvSpPr>
              <a:spLocks/>
            </p:cNvSpPr>
            <p:nvPr/>
          </p:nvSpPr>
          <p:spPr bwMode="auto">
            <a:xfrm>
              <a:off x="2599" y="2525"/>
              <a:ext cx="92" cy="296"/>
            </a:xfrm>
            <a:custGeom>
              <a:avLst/>
              <a:gdLst>
                <a:gd name="T0" fmla="*/ 0 w 144"/>
                <a:gd name="T1" fmla="*/ 10 h 336"/>
                <a:gd name="T2" fmla="*/ 1 w 144"/>
                <a:gd name="T3" fmla="*/ 0 h 336"/>
                <a:gd name="T4" fmla="*/ 1 w 144"/>
                <a:gd name="T5" fmla="*/ 10 h 336"/>
                <a:gd name="T6" fmla="*/ 1 w 144"/>
                <a:gd name="T7" fmla="*/ 64 h 336"/>
                <a:gd name="T8" fmla="*/ 1 w 144"/>
                <a:gd name="T9" fmla="*/ 55 h 336"/>
                <a:gd name="T10" fmla="*/ 1 w 144"/>
                <a:gd name="T11" fmla="*/ 19 h 336"/>
                <a:gd name="T12" fmla="*/ 0 w 144"/>
                <a:gd name="T13" fmla="*/ 28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394" name="Freeform 68"/>
            <p:cNvSpPr>
              <a:spLocks/>
            </p:cNvSpPr>
            <p:nvPr/>
          </p:nvSpPr>
          <p:spPr bwMode="auto">
            <a:xfrm>
              <a:off x="2455" y="2440"/>
              <a:ext cx="92" cy="254"/>
            </a:xfrm>
            <a:custGeom>
              <a:avLst/>
              <a:gdLst>
                <a:gd name="T0" fmla="*/ 0 w 144"/>
                <a:gd name="T1" fmla="*/ 2 h 336"/>
                <a:gd name="T2" fmla="*/ 1 w 144"/>
                <a:gd name="T3" fmla="*/ 0 h 336"/>
                <a:gd name="T4" fmla="*/ 1 w 144"/>
                <a:gd name="T5" fmla="*/ 2 h 336"/>
                <a:gd name="T6" fmla="*/ 1 w 144"/>
                <a:gd name="T7" fmla="*/ 8 h 336"/>
                <a:gd name="T8" fmla="*/ 1 w 144"/>
                <a:gd name="T9" fmla="*/ 8 h 336"/>
                <a:gd name="T10" fmla="*/ 1 w 144"/>
                <a:gd name="T11" fmla="*/ 3 h 336"/>
                <a:gd name="T12" fmla="*/ 0 w 144"/>
                <a:gd name="T13" fmla="*/ 4 h 336"/>
                <a:gd name="T14" fmla="*/ 0 w 144"/>
                <a:gd name="T15" fmla="*/ 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395" name="Freeform 69"/>
            <p:cNvSpPr>
              <a:spLocks/>
            </p:cNvSpPr>
            <p:nvPr/>
          </p:nvSpPr>
          <p:spPr bwMode="auto">
            <a:xfrm>
              <a:off x="2288" y="2440"/>
              <a:ext cx="505" cy="472"/>
            </a:xfrm>
            <a:custGeom>
              <a:avLst/>
              <a:gdLst>
                <a:gd name="T0" fmla="*/ 1 w 789"/>
                <a:gd name="T1" fmla="*/ 0 h 535"/>
                <a:gd name="T2" fmla="*/ 3 w 789"/>
                <a:gd name="T3" fmla="*/ 66 h 535"/>
                <a:gd name="T4" fmla="*/ 2 w 789"/>
                <a:gd name="T5" fmla="*/ 105 h 535"/>
                <a:gd name="T6" fmla="*/ 0 w 789"/>
                <a:gd name="T7" fmla="*/ 19 h 535"/>
                <a:gd name="T8" fmla="*/ 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58396" name="Freeform 70"/>
            <p:cNvSpPr>
              <a:spLocks/>
            </p:cNvSpPr>
            <p:nvPr/>
          </p:nvSpPr>
          <p:spPr bwMode="auto">
            <a:xfrm>
              <a:off x="2294" y="2525"/>
              <a:ext cx="315" cy="500"/>
            </a:xfrm>
            <a:custGeom>
              <a:avLst/>
              <a:gdLst>
                <a:gd name="T0" fmla="*/ 1 w 491"/>
                <a:gd name="T1" fmla="*/ 0 h 567"/>
                <a:gd name="T2" fmla="*/ 2 w 491"/>
                <a:gd name="T3" fmla="*/ 84 h 567"/>
                <a:gd name="T4" fmla="*/ 2 w 491"/>
                <a:gd name="T5" fmla="*/ 110 h 567"/>
                <a:gd name="T6" fmla="*/ 0 w 491"/>
                <a:gd name="T7" fmla="*/ 23 h 567"/>
                <a:gd name="T8" fmla="*/ 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58397" name="Freeform 71"/>
            <p:cNvSpPr>
              <a:spLocks/>
            </p:cNvSpPr>
            <p:nvPr/>
          </p:nvSpPr>
          <p:spPr bwMode="auto">
            <a:xfrm>
              <a:off x="2599" y="2736"/>
              <a:ext cx="194" cy="289"/>
            </a:xfrm>
            <a:custGeom>
              <a:avLst/>
              <a:gdLst>
                <a:gd name="T0" fmla="*/ 1 w 304"/>
                <a:gd name="T1" fmla="*/ 0 h 327"/>
                <a:gd name="T2" fmla="*/ 1 w 304"/>
                <a:gd name="T3" fmla="*/ 19 h 327"/>
                <a:gd name="T4" fmla="*/ 0 w 304"/>
                <a:gd name="T5" fmla="*/ 65 h 327"/>
                <a:gd name="T6" fmla="*/ 1 w 304"/>
                <a:gd name="T7" fmla="*/ 36 h 327"/>
                <a:gd name="T8" fmla="*/ 1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58398" name="Freeform 72"/>
            <p:cNvSpPr>
              <a:spLocks/>
            </p:cNvSpPr>
            <p:nvPr/>
          </p:nvSpPr>
          <p:spPr bwMode="auto">
            <a:xfrm>
              <a:off x="2455" y="2864"/>
              <a:ext cx="154" cy="296"/>
            </a:xfrm>
            <a:custGeom>
              <a:avLst/>
              <a:gdLst>
                <a:gd name="T0" fmla="*/ 0 w 336"/>
                <a:gd name="T1" fmla="*/ 0 h 432"/>
                <a:gd name="T2" fmla="*/ 0 w 336"/>
                <a:gd name="T3" fmla="*/ 1 h 432"/>
                <a:gd name="T4" fmla="*/ 0 w 336"/>
                <a:gd name="T5" fmla="*/ 1 h 432"/>
                <a:gd name="T6" fmla="*/ 0 w 336"/>
                <a:gd name="T7" fmla="*/ 3 h 432"/>
                <a:gd name="T8" fmla="*/ 0 w 336"/>
                <a:gd name="T9" fmla="*/ 2 h 432"/>
                <a:gd name="T10" fmla="*/ 0 w 336"/>
                <a:gd name="T11" fmla="*/ 1 h 432"/>
                <a:gd name="T12" fmla="*/ 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58399" name="Freeform 73"/>
            <p:cNvSpPr>
              <a:spLocks/>
            </p:cNvSpPr>
            <p:nvPr/>
          </p:nvSpPr>
          <p:spPr bwMode="auto">
            <a:xfrm>
              <a:off x="2332" y="2736"/>
              <a:ext cx="154" cy="255"/>
            </a:xfrm>
            <a:custGeom>
              <a:avLst/>
              <a:gdLst>
                <a:gd name="T0" fmla="*/ 0 w 336"/>
                <a:gd name="T1" fmla="*/ 0 h 432"/>
                <a:gd name="T2" fmla="*/ 0 w 336"/>
                <a:gd name="T3" fmla="*/ 1 h 432"/>
                <a:gd name="T4" fmla="*/ 0 w 336"/>
                <a:gd name="T5" fmla="*/ 1 h 432"/>
                <a:gd name="T6" fmla="*/ 0 w 336"/>
                <a:gd name="T7" fmla="*/ 1 h 432"/>
                <a:gd name="T8" fmla="*/ 0 w 336"/>
                <a:gd name="T9" fmla="*/ 1 h 432"/>
                <a:gd name="T10" fmla="*/ 0 w 336"/>
                <a:gd name="T11" fmla="*/ 1 h 432"/>
                <a:gd name="T12" fmla="*/ 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58400" name="Freeform 74"/>
            <p:cNvSpPr>
              <a:spLocks/>
            </p:cNvSpPr>
            <p:nvPr/>
          </p:nvSpPr>
          <p:spPr bwMode="auto">
            <a:xfrm>
              <a:off x="2240" y="2609"/>
              <a:ext cx="123" cy="255"/>
            </a:xfrm>
            <a:custGeom>
              <a:avLst/>
              <a:gdLst>
                <a:gd name="T0" fmla="*/ 0 w 336"/>
                <a:gd name="T1" fmla="*/ 0 h 432"/>
                <a:gd name="T2" fmla="*/ 0 w 336"/>
                <a:gd name="T3" fmla="*/ 1 h 432"/>
                <a:gd name="T4" fmla="*/ 0 w 336"/>
                <a:gd name="T5" fmla="*/ 1 h 432"/>
                <a:gd name="T6" fmla="*/ 0 w 336"/>
                <a:gd name="T7" fmla="*/ 1 h 432"/>
                <a:gd name="T8" fmla="*/ 0 w 336"/>
                <a:gd name="T9" fmla="*/ 1 h 432"/>
                <a:gd name="T10" fmla="*/ 0 w 336"/>
                <a:gd name="T11" fmla="*/ 1 h 432"/>
                <a:gd name="T12" fmla="*/ 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58401" name="Freeform 75"/>
            <p:cNvSpPr>
              <a:spLocks/>
            </p:cNvSpPr>
            <p:nvPr/>
          </p:nvSpPr>
          <p:spPr bwMode="auto">
            <a:xfrm>
              <a:off x="2800" y="2608"/>
              <a:ext cx="176" cy="800"/>
            </a:xfrm>
            <a:custGeom>
              <a:avLst/>
              <a:gdLst>
                <a:gd name="T0" fmla="*/ 0 w 768"/>
                <a:gd name="T1" fmla="*/ 0 h 192"/>
                <a:gd name="T2" fmla="*/ 0 w 768"/>
                <a:gd name="T3" fmla="*/ 2147483647 h 192"/>
                <a:gd name="T4" fmla="*/ 0 w 768"/>
                <a:gd name="T5" fmla="*/ 2147483647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906318" name="Text Box 78"/>
          <p:cNvSpPr txBox="1">
            <a:spLocks noChangeArrowheads="1"/>
          </p:cNvSpPr>
          <p:nvPr/>
        </p:nvSpPr>
        <p:spPr bwMode="auto">
          <a:xfrm>
            <a:off x="4676775" y="3922713"/>
            <a:ext cx="1122363" cy="461665"/>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00FF"/>
                </a:solidFill>
                <a:latin typeface="Arial" pitchFamily="34" charset="0"/>
                <a:cs typeface="Courier New" pitchFamily="49" charset="0"/>
              </a:rPr>
              <a:t>1011</a:t>
            </a:r>
          </a:p>
        </p:txBody>
      </p:sp>
      <p:sp>
        <p:nvSpPr>
          <p:cNvPr id="79" name="Footer Placeholder 78"/>
          <p:cNvSpPr>
            <a:spLocks noGrp="1"/>
          </p:cNvSpPr>
          <p:nvPr>
            <p:ph type="ftr" sz="quarter" idx="10"/>
          </p:nvPr>
        </p:nvSpPr>
        <p:spPr/>
        <p:txBody>
          <a:bodyPr/>
          <a:lstStyle/>
          <a:p>
            <a:pPr>
              <a:defRPr/>
            </a:pPr>
            <a:r>
              <a:rPr lang="en-US" dirty="0"/>
              <a:t>Art of Multiprocessor Programming</a:t>
            </a:r>
          </a:p>
        </p:txBody>
      </p:sp>
      <p:sp>
        <p:nvSpPr>
          <p:cNvPr id="906317" name="Text Box 77"/>
          <p:cNvSpPr txBox="1">
            <a:spLocks noChangeArrowheads="1"/>
          </p:cNvSpPr>
          <p:nvPr/>
        </p:nvSpPr>
        <p:spPr bwMode="auto">
          <a:xfrm rot="745065">
            <a:off x="2774227" y="4150924"/>
            <a:ext cx="2892425" cy="437043"/>
          </a:xfrm>
          <a:prstGeom prst="rect">
            <a:avLst/>
          </a:prstGeom>
          <a:solidFill>
            <a:schemeClr val="tx1"/>
          </a:solidFill>
          <a:ln w="38100" algn="ctr">
            <a:solidFill>
              <a:srgbClr val="FF0000"/>
            </a:solidFill>
            <a:miter lim="800000"/>
            <a:headEnd/>
            <a:tailEnd/>
          </a:ln>
          <a:effectLst>
            <a:glow rad="228600">
              <a:schemeClr val="accent3">
                <a:satMod val="175000"/>
                <a:alpha val="40000"/>
              </a:schemeClr>
            </a:glow>
          </a:effectLst>
        </p:spPr>
        <p:txBody>
          <a:bodyPr>
            <a:spAutoFit/>
          </a:bodyPr>
          <a:lstStyle/>
          <a:p>
            <a:pPr marL="231775" indent="-231775" eaLnBrk="0" hangingPunct="0">
              <a:lnSpc>
                <a:spcPct val="80000"/>
              </a:lnSpc>
              <a:spcBef>
                <a:spcPct val="20000"/>
              </a:spcBef>
            </a:pPr>
            <a:r>
              <a:rPr lang="en-US" sz="2800" b="1" dirty="0">
                <a:solidFill>
                  <a:srgbClr val="FFFF00"/>
                </a:solidFill>
                <a:latin typeface="Arial" pitchFamily="34" charset="0"/>
                <a:cs typeface="Courier New" pitchFamily="49" charset="0"/>
              </a:rPr>
              <a:t>Yes, it works!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63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631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9DD5AF96-648D-4C35-BCFE-D4A6AF75C19F}" type="slidenum">
              <a:rPr lang="x-none" sz="1400">
                <a:latin typeface="Arial" pitchFamily="34" charset="0"/>
                <a:cs typeface="Arial" charset="0"/>
              </a:rPr>
              <a:pPr algn="r" eaLnBrk="0" hangingPunct="0"/>
              <a:t>50</a:t>
            </a:fld>
            <a:endParaRPr lang="en-US" sz="1400" dirty="0">
              <a:latin typeface="Arial" pitchFamily="34" charset="0"/>
              <a:cs typeface="Arial" charset="0"/>
            </a:endParaRPr>
          </a:p>
        </p:txBody>
      </p:sp>
      <p:sp>
        <p:nvSpPr>
          <p:cNvPr id="59396" name="Rectangle 2"/>
          <p:cNvSpPr>
            <a:spLocks noGrp="1" noChangeArrowheads="1"/>
          </p:cNvSpPr>
          <p:nvPr>
            <p:ph type="title" idx="4294967295"/>
          </p:nvPr>
        </p:nvSpPr>
        <p:spPr/>
        <p:txBody>
          <a:bodyPr/>
          <a:lstStyle/>
          <a:p>
            <a:pPr eaLnBrk="1" hangingPunct="1"/>
            <a:r>
              <a:rPr lang="en-US" dirty="0">
                <a:cs typeface="Arial" charset="0"/>
              </a:rPr>
              <a:t>Road Map</a:t>
            </a:r>
          </a:p>
        </p:txBody>
      </p:sp>
      <p:sp>
        <p:nvSpPr>
          <p:cNvPr id="59397" name="Rectangle 3"/>
          <p:cNvSpPr>
            <a:spLocks noGrp="1" noChangeArrowheads="1"/>
          </p:cNvSpPr>
          <p:nvPr>
            <p:ph type="body" idx="4294967295"/>
          </p:nvPr>
        </p:nvSpPr>
        <p:spPr/>
        <p:txBody>
          <a:bodyPr/>
          <a:lstStyle/>
          <a:p>
            <a:pPr eaLnBrk="1" hangingPunct="1"/>
            <a:r>
              <a:rPr lang="en-US" dirty="0"/>
              <a:t>SRSW safe Boolean</a:t>
            </a:r>
          </a:p>
          <a:p>
            <a:pPr eaLnBrk="1" hangingPunct="1"/>
            <a:r>
              <a:rPr lang="en-US" dirty="0"/>
              <a:t>MRSW safe Boolean</a:t>
            </a:r>
          </a:p>
          <a:p>
            <a:pPr eaLnBrk="1" hangingPunct="1"/>
            <a:r>
              <a:rPr lang="en-US" dirty="0">
                <a:solidFill>
                  <a:schemeClr val="folHlink"/>
                </a:solidFill>
              </a:rPr>
              <a:t>MRSW regular Boolean</a:t>
            </a:r>
          </a:p>
          <a:p>
            <a:pPr eaLnBrk="1" hangingPunct="1"/>
            <a:r>
              <a:rPr lang="en-US" dirty="0">
                <a:solidFill>
                  <a:schemeClr val="folHlink"/>
                </a:solidFill>
              </a:rPr>
              <a:t>MRSW regular</a:t>
            </a:r>
          </a:p>
          <a:p>
            <a:pPr eaLnBrk="1" hangingPunct="1"/>
            <a:r>
              <a:rPr lang="en-US" dirty="0">
                <a:solidFill>
                  <a:schemeClr val="folHlink"/>
                </a:solidFill>
              </a:rPr>
              <a:t>MRSW atomic</a:t>
            </a:r>
          </a:p>
          <a:p>
            <a:pPr eaLnBrk="1" hangingPunct="1"/>
            <a:r>
              <a:rPr lang="en-US" dirty="0">
                <a:solidFill>
                  <a:schemeClr val="folHlink"/>
                </a:solidFill>
              </a:rPr>
              <a:t>MRMW atomic</a:t>
            </a:r>
          </a:p>
          <a:p>
            <a:pPr eaLnBrk="1" hangingPunct="1"/>
            <a:r>
              <a:rPr lang="en-US" dirty="0">
                <a:solidFill>
                  <a:schemeClr val="folHlink"/>
                </a:solidFill>
              </a:rPr>
              <a:t>Atomic snapshot</a:t>
            </a:r>
          </a:p>
        </p:txBody>
      </p:sp>
      <p:sp>
        <p:nvSpPr>
          <p:cNvPr id="59398" name="AutoShape 6"/>
          <p:cNvSpPr>
            <a:spLocks noChangeArrowheads="1"/>
          </p:cNvSpPr>
          <p:nvPr/>
        </p:nvSpPr>
        <p:spPr bwMode="auto">
          <a:xfrm>
            <a:off x="5130800" y="1828800"/>
            <a:ext cx="444500" cy="800100"/>
          </a:xfrm>
          <a:prstGeom prst="curvedLeftArrow">
            <a:avLst>
              <a:gd name="adj1" fmla="val 36000"/>
              <a:gd name="adj2" fmla="val 72000"/>
              <a:gd name="adj3" fmla="val 33333"/>
            </a:avLst>
          </a:prstGeom>
          <a:solidFill>
            <a:schemeClr val="hlink"/>
          </a:solidFill>
          <a:ln w="9525">
            <a:noFill/>
            <a:miter lim="800000"/>
            <a:headEnd/>
            <a:tailEnd/>
          </a:ln>
        </p:spPr>
        <p:txBody>
          <a:bodyPr wrap="none" anchor="ctr"/>
          <a:lstStyle/>
          <a:p>
            <a:pPr marL="231775" indent="-231775" algn="ctr" eaLnBrk="0" hangingPunct="0">
              <a:lnSpc>
                <a:spcPct val="80000"/>
              </a:lnSpc>
              <a:spcBef>
                <a:spcPct val="20000"/>
              </a:spcBef>
            </a:pPr>
            <a:endParaRPr lang="en-US" sz="2400" b="1" dirty="0">
              <a:solidFill>
                <a:srgbClr val="3366FF"/>
              </a:solidFill>
              <a:latin typeface="Courier New" pitchFamily="49" charset="0"/>
              <a:cs typeface="Courier New" pitchFamily="49" charset="0"/>
            </a:endParaRPr>
          </a:p>
        </p:txBody>
      </p:sp>
      <p:sp>
        <p:nvSpPr>
          <p:cNvPr id="59399" name="Text Box 7"/>
          <p:cNvSpPr txBox="1">
            <a:spLocks noChangeArrowheads="1"/>
          </p:cNvSpPr>
          <p:nvPr/>
        </p:nvSpPr>
        <p:spPr bwMode="auto">
          <a:xfrm>
            <a:off x="4483100" y="4178300"/>
            <a:ext cx="3314700" cy="579438"/>
          </a:xfrm>
          <a:prstGeom prst="rect">
            <a:avLst/>
          </a:prstGeom>
          <a:noFill/>
          <a:ln w="9525" algn="ctr">
            <a:noFill/>
            <a:miter lim="800000"/>
            <a:headEnd/>
            <a:tailEnd/>
          </a:ln>
        </p:spPr>
        <p:txBody>
          <a:bodyPr>
            <a:spAutoFit/>
          </a:bodyPr>
          <a:lstStyle/>
          <a:p>
            <a:pPr marL="231775" indent="-231775" algn="ctr" eaLnBrk="0" hangingPunct="0">
              <a:lnSpc>
                <a:spcPct val="80000"/>
              </a:lnSpc>
              <a:spcBef>
                <a:spcPct val="50000"/>
              </a:spcBef>
            </a:pPr>
            <a:r>
              <a:rPr lang="en-US" sz="4000" b="1" dirty="0">
                <a:solidFill>
                  <a:srgbClr val="FF3300"/>
                </a:solidFill>
                <a:latin typeface="Arial" pitchFamily="34" charset="0"/>
                <a:cs typeface="Courier New" pitchFamily="49" charset="0"/>
              </a:rPr>
              <a:t>Questions?</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9E962B74-0A06-4CB2-8ED0-19D4C1E6D9EB}" type="slidenum">
              <a:rPr lang="x-none" sz="1400">
                <a:latin typeface="Arial" pitchFamily="34" charset="0"/>
                <a:cs typeface="Arial" charset="0"/>
              </a:rPr>
              <a:pPr algn="r" eaLnBrk="0" hangingPunct="0"/>
              <a:t>51</a:t>
            </a:fld>
            <a:endParaRPr lang="en-US" sz="1400" dirty="0">
              <a:latin typeface="Arial" pitchFamily="34" charset="0"/>
              <a:cs typeface="Arial" charset="0"/>
            </a:endParaRPr>
          </a:p>
        </p:txBody>
      </p:sp>
      <p:sp>
        <p:nvSpPr>
          <p:cNvPr id="60420" name="Rectangle 2"/>
          <p:cNvSpPr>
            <a:spLocks noGrp="1" noChangeArrowheads="1"/>
          </p:cNvSpPr>
          <p:nvPr>
            <p:ph type="title" idx="4294967295"/>
          </p:nvPr>
        </p:nvSpPr>
        <p:spPr/>
        <p:txBody>
          <a:bodyPr/>
          <a:lstStyle/>
          <a:p>
            <a:pPr eaLnBrk="1" hangingPunct="1"/>
            <a:r>
              <a:rPr lang="en-US" dirty="0">
                <a:cs typeface="Arial" charset="0"/>
              </a:rPr>
              <a:t>Road Map</a:t>
            </a:r>
          </a:p>
        </p:txBody>
      </p:sp>
      <p:sp>
        <p:nvSpPr>
          <p:cNvPr id="60421" name="Rectangle 3"/>
          <p:cNvSpPr>
            <a:spLocks noGrp="1" noChangeArrowheads="1"/>
          </p:cNvSpPr>
          <p:nvPr>
            <p:ph type="body" idx="4294967295"/>
          </p:nvPr>
        </p:nvSpPr>
        <p:spPr/>
        <p:txBody>
          <a:bodyPr/>
          <a:lstStyle/>
          <a:p>
            <a:pPr eaLnBrk="1" hangingPunct="1"/>
            <a:r>
              <a:rPr lang="en-US" dirty="0"/>
              <a:t>SRSW safe Boolean</a:t>
            </a:r>
          </a:p>
          <a:p>
            <a:pPr eaLnBrk="1" hangingPunct="1"/>
            <a:r>
              <a:rPr lang="en-US" dirty="0"/>
              <a:t>MRSW safe Boolean</a:t>
            </a:r>
          </a:p>
          <a:p>
            <a:pPr eaLnBrk="1" hangingPunct="1"/>
            <a:r>
              <a:rPr lang="en-US" dirty="0">
                <a:solidFill>
                  <a:srgbClr val="FF7C80"/>
                </a:solidFill>
              </a:rPr>
              <a:t>MRSW regular Boolean</a:t>
            </a:r>
          </a:p>
          <a:p>
            <a:pPr eaLnBrk="1" hangingPunct="1"/>
            <a:r>
              <a:rPr lang="en-US" dirty="0">
                <a:solidFill>
                  <a:schemeClr val="folHlink"/>
                </a:solidFill>
              </a:rPr>
              <a:t>MRSW regular</a:t>
            </a:r>
          </a:p>
          <a:p>
            <a:pPr eaLnBrk="1" hangingPunct="1"/>
            <a:r>
              <a:rPr lang="en-US" dirty="0">
                <a:solidFill>
                  <a:schemeClr val="folHlink"/>
                </a:solidFill>
              </a:rPr>
              <a:t>MRSW atomic</a:t>
            </a:r>
          </a:p>
          <a:p>
            <a:pPr eaLnBrk="1" hangingPunct="1"/>
            <a:r>
              <a:rPr lang="en-US" dirty="0">
                <a:solidFill>
                  <a:schemeClr val="folHlink"/>
                </a:solidFill>
              </a:rPr>
              <a:t>MRMW atomic</a:t>
            </a:r>
          </a:p>
          <a:p>
            <a:pPr eaLnBrk="1" hangingPunct="1"/>
            <a:r>
              <a:rPr lang="en-US" dirty="0">
                <a:solidFill>
                  <a:schemeClr val="folHlink"/>
                </a:solidFill>
              </a:rPr>
              <a:t>Atomic snapshot</a:t>
            </a:r>
          </a:p>
        </p:txBody>
      </p:sp>
      <p:sp>
        <p:nvSpPr>
          <p:cNvPr id="60422" name="AutoShape 4"/>
          <p:cNvSpPr>
            <a:spLocks noChangeArrowheads="1"/>
          </p:cNvSpPr>
          <p:nvPr/>
        </p:nvSpPr>
        <p:spPr bwMode="auto">
          <a:xfrm>
            <a:off x="5613400" y="2438400"/>
            <a:ext cx="444500" cy="800100"/>
          </a:xfrm>
          <a:prstGeom prst="curvedLeftArrow">
            <a:avLst>
              <a:gd name="adj1" fmla="val 33283"/>
              <a:gd name="adj2" fmla="val 69283"/>
              <a:gd name="adj3" fmla="val 33333"/>
            </a:avLst>
          </a:prstGeom>
          <a:solidFill>
            <a:srgbClr val="FF7C80"/>
          </a:solidFill>
          <a:ln w="9525">
            <a:noFill/>
            <a:miter lim="800000"/>
            <a:headEnd/>
            <a:tailEnd/>
          </a:ln>
        </p:spPr>
        <p:txBody>
          <a:bodyPr wrap="none" anchor="ctr"/>
          <a:lstStyle/>
          <a:p>
            <a:pPr marL="231775" indent="-231775" algn="ctr" eaLnBrk="0" hangingPunct="0">
              <a:lnSpc>
                <a:spcPct val="80000"/>
              </a:lnSpc>
              <a:spcBef>
                <a:spcPct val="20000"/>
              </a:spcBef>
            </a:pPr>
            <a:endParaRPr lang="en-US" sz="2400" b="1" dirty="0">
              <a:solidFill>
                <a:srgbClr val="3366FF"/>
              </a:solidFill>
              <a:latin typeface="Courier New" pitchFamily="49" charset="0"/>
              <a:cs typeface="Courier New" pitchFamily="49" charset="0"/>
            </a:endParaRPr>
          </a:p>
        </p:txBody>
      </p:sp>
      <p:sp>
        <p:nvSpPr>
          <p:cNvPr id="60423" name="Text Box 5"/>
          <p:cNvSpPr txBox="1">
            <a:spLocks noChangeArrowheads="1"/>
          </p:cNvSpPr>
          <p:nvPr/>
        </p:nvSpPr>
        <p:spPr bwMode="auto">
          <a:xfrm>
            <a:off x="5803900" y="2590800"/>
            <a:ext cx="2044700" cy="579438"/>
          </a:xfrm>
          <a:prstGeom prst="rect">
            <a:avLst/>
          </a:prstGeom>
          <a:noFill/>
          <a:ln w="9525" algn="ctr">
            <a:noFill/>
            <a:miter lim="800000"/>
            <a:headEnd/>
            <a:tailEnd/>
          </a:ln>
        </p:spPr>
        <p:txBody>
          <a:bodyPr>
            <a:spAutoFit/>
          </a:bodyPr>
          <a:lstStyle/>
          <a:p>
            <a:pPr marL="231775" indent="-231775" algn="ctr" eaLnBrk="0" hangingPunct="0">
              <a:lnSpc>
                <a:spcPct val="80000"/>
              </a:lnSpc>
              <a:spcBef>
                <a:spcPct val="50000"/>
              </a:spcBef>
            </a:pPr>
            <a:r>
              <a:rPr lang="en-US" sz="4000" b="1" dirty="0">
                <a:solidFill>
                  <a:srgbClr val="FF3300"/>
                </a:solidFill>
                <a:latin typeface="Arial" pitchFamily="34" charset="0"/>
                <a:cs typeface="Courier New" pitchFamily="49" charset="0"/>
              </a:rPr>
              <a:t>Next</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20F11AC2-7307-178C-59B0-0C4493B7A808}"/>
              </a:ext>
            </a:extLst>
          </p:cNvPr>
          <p:cNvGrpSpPr/>
          <p:nvPr/>
        </p:nvGrpSpPr>
        <p:grpSpPr>
          <a:xfrm>
            <a:off x="6040198" y="1665217"/>
            <a:ext cx="1721637" cy="2952962"/>
            <a:chOff x="6040198" y="1665217"/>
            <a:chExt cx="1721637" cy="2952962"/>
          </a:xfrm>
        </p:grpSpPr>
        <p:sp>
          <p:nvSpPr>
            <p:cNvPr id="3" name="AutoShape 25">
              <a:extLst>
                <a:ext uri="{FF2B5EF4-FFF2-40B4-BE49-F238E27FC236}">
                  <a16:creationId xmlns:a16="http://schemas.microsoft.com/office/drawing/2014/main" id="{6A97BE15-C8DA-5BBF-E72E-6DA0F4BB88F8}"/>
                </a:ext>
              </a:extLst>
            </p:cNvPr>
            <p:cNvSpPr>
              <a:spLocks noChangeArrowheads="1"/>
            </p:cNvSpPr>
            <p:nvPr/>
          </p:nvSpPr>
          <p:spPr bwMode="auto">
            <a:xfrm>
              <a:off x="6564496" y="2750153"/>
              <a:ext cx="711200" cy="479425"/>
            </a:xfrm>
            <a:prstGeom prst="cloudCallout">
              <a:avLst>
                <a:gd name="adj1" fmla="val -110713"/>
                <a:gd name="adj2" fmla="val 126819"/>
              </a:avLst>
            </a:prstGeom>
            <a:solidFill>
              <a:srgbClr val="0066FF"/>
            </a:solidFill>
            <a:ln w="38100">
              <a:solidFill>
                <a:schemeClr val="bg1"/>
              </a:solidFill>
              <a:round/>
              <a:headEnd/>
              <a:tailEnd/>
            </a:ln>
          </p:spPr>
          <p:txBody>
            <a:bodyPr anchor="ctr"/>
            <a:lstStyle/>
            <a:p>
              <a:pPr algn="ctr" eaLnBrk="0" hangingPunct="0"/>
              <a:r>
                <a:rPr lang="en-US" sz="2400" b="1" dirty="0">
                  <a:solidFill>
                    <a:schemeClr val="bg1"/>
                  </a:solidFill>
                  <a:latin typeface="Arial" pitchFamily="34" charset="0"/>
                  <a:cs typeface="Courier New" pitchFamily="49" charset="0"/>
                </a:rPr>
                <a:t>0</a:t>
              </a:r>
            </a:p>
          </p:txBody>
        </p:sp>
        <p:sp>
          <p:nvSpPr>
            <p:cNvPr id="4" name="AutoShape 13">
              <a:extLst>
                <a:ext uri="{FF2B5EF4-FFF2-40B4-BE49-F238E27FC236}">
                  <a16:creationId xmlns:a16="http://schemas.microsoft.com/office/drawing/2014/main" id="{1242C24C-69AF-1ED4-E9B8-B1FBB1A66553}"/>
                </a:ext>
              </a:extLst>
            </p:cNvPr>
            <p:cNvSpPr>
              <a:spLocks noChangeArrowheads="1"/>
            </p:cNvSpPr>
            <p:nvPr/>
          </p:nvSpPr>
          <p:spPr bwMode="auto">
            <a:xfrm>
              <a:off x="6040198" y="1665217"/>
              <a:ext cx="711200" cy="479425"/>
            </a:xfrm>
            <a:prstGeom prst="cloudCallout">
              <a:avLst>
                <a:gd name="adj1" fmla="val -66069"/>
                <a:gd name="adj2" fmla="val 132120"/>
              </a:avLst>
            </a:prstGeom>
            <a:solidFill>
              <a:srgbClr val="0066FF"/>
            </a:solidFill>
            <a:ln w="38100">
              <a:solidFill>
                <a:schemeClr val="bg1"/>
              </a:solidFill>
              <a:round/>
              <a:headEnd/>
              <a:tailEnd/>
            </a:ln>
          </p:spPr>
          <p:txBody>
            <a:bodyPr anchor="ctr"/>
            <a:lstStyle/>
            <a:p>
              <a:pPr algn="ctr" eaLnBrk="0" hangingPunct="0"/>
              <a:r>
                <a:rPr lang="en-US" sz="2400" b="1" dirty="0">
                  <a:solidFill>
                    <a:schemeClr val="bg1"/>
                  </a:solidFill>
                  <a:latin typeface="Arial" pitchFamily="34" charset="0"/>
                  <a:cs typeface="Courier New" pitchFamily="49" charset="0"/>
                </a:rPr>
                <a:t>0</a:t>
              </a:r>
            </a:p>
          </p:txBody>
        </p:sp>
        <p:sp>
          <p:nvSpPr>
            <p:cNvPr id="5" name="AutoShape 13">
              <a:extLst>
                <a:ext uri="{FF2B5EF4-FFF2-40B4-BE49-F238E27FC236}">
                  <a16:creationId xmlns:a16="http://schemas.microsoft.com/office/drawing/2014/main" id="{FB01284B-CAB1-BBED-6F1A-FCE0FE817A3C}"/>
                </a:ext>
              </a:extLst>
            </p:cNvPr>
            <p:cNvSpPr>
              <a:spLocks noChangeArrowheads="1"/>
            </p:cNvSpPr>
            <p:nvPr/>
          </p:nvSpPr>
          <p:spPr bwMode="auto">
            <a:xfrm>
              <a:off x="7050635" y="4138754"/>
              <a:ext cx="711200" cy="479425"/>
            </a:xfrm>
            <a:prstGeom prst="cloudCallout">
              <a:avLst>
                <a:gd name="adj1" fmla="val -158931"/>
                <a:gd name="adj2" fmla="val 87088"/>
              </a:avLst>
            </a:prstGeom>
            <a:solidFill>
              <a:srgbClr val="0066FF"/>
            </a:solidFill>
            <a:ln w="38100">
              <a:solidFill>
                <a:schemeClr val="bg1"/>
              </a:solidFill>
              <a:round/>
              <a:headEnd/>
              <a:tailEnd/>
            </a:ln>
          </p:spPr>
          <p:txBody>
            <a:bodyPr anchor="ctr"/>
            <a:lstStyle/>
            <a:p>
              <a:pPr algn="ctr" eaLnBrk="0" hangingPunct="0"/>
              <a:r>
                <a:rPr lang="en-US" sz="2400" b="1" dirty="0">
                  <a:solidFill>
                    <a:schemeClr val="bg1"/>
                  </a:solidFill>
                  <a:latin typeface="Arial" pitchFamily="34" charset="0"/>
                  <a:cs typeface="Courier New" pitchFamily="49" charset="0"/>
                </a:rPr>
                <a:t>0</a:t>
              </a:r>
            </a:p>
          </p:txBody>
        </p:sp>
      </p:grpSp>
      <p:sp>
        <p:nvSpPr>
          <p:cNvPr id="6144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F93EA02A-F297-4292-A434-E23E6D5C2DEE}" type="slidenum">
              <a:rPr lang="x-none" sz="1400">
                <a:latin typeface="Arial" pitchFamily="34" charset="0"/>
                <a:cs typeface="Arial" charset="0"/>
              </a:rPr>
              <a:pPr algn="r" eaLnBrk="0" hangingPunct="0"/>
              <a:t>52</a:t>
            </a:fld>
            <a:endParaRPr lang="en-US" sz="1400" dirty="0">
              <a:latin typeface="Arial" pitchFamily="34" charset="0"/>
              <a:cs typeface="Arial" charset="0"/>
            </a:endParaRPr>
          </a:p>
        </p:txBody>
      </p:sp>
      <p:sp>
        <p:nvSpPr>
          <p:cNvPr id="61444" name="Rectangle 2"/>
          <p:cNvSpPr>
            <a:spLocks noGrp="1" noChangeArrowheads="1"/>
          </p:cNvSpPr>
          <p:nvPr>
            <p:ph type="title" idx="4294967295"/>
          </p:nvPr>
        </p:nvSpPr>
        <p:spPr/>
        <p:txBody>
          <a:bodyPr/>
          <a:lstStyle/>
          <a:p>
            <a:pPr eaLnBrk="1" hangingPunct="1"/>
            <a:r>
              <a:rPr lang="en-US" sz="4000" dirty="0">
                <a:cs typeface="Arial" charset="0"/>
              </a:rPr>
              <a:t>Regular Boolean MRSW </a:t>
            </a:r>
            <a:r>
              <a:rPr lang="en-US" sz="4000" dirty="0">
                <a:cs typeface="Arial" charset="0"/>
                <a:sym typeface="Wingdings" pitchFamily="2" charset="2"/>
              </a:rPr>
              <a:t>from</a:t>
            </a:r>
            <a:br>
              <a:rPr lang="en-US" sz="4000" dirty="0">
                <a:cs typeface="Arial" charset="0"/>
                <a:sym typeface="Wingdings" pitchFamily="2" charset="2"/>
              </a:rPr>
            </a:br>
            <a:r>
              <a:rPr lang="en-US" sz="4000" dirty="0">
                <a:cs typeface="Arial" charset="0"/>
                <a:sym typeface="Wingdings" pitchFamily="2" charset="2"/>
              </a:rPr>
              <a:t>Safe Boolean MRSW</a:t>
            </a:r>
          </a:p>
        </p:txBody>
      </p:sp>
      <p:grpSp>
        <p:nvGrpSpPr>
          <p:cNvPr id="61445" name="Group 3"/>
          <p:cNvGrpSpPr>
            <a:grpSpLocks/>
          </p:cNvGrpSpPr>
          <p:nvPr/>
        </p:nvGrpSpPr>
        <p:grpSpPr bwMode="auto">
          <a:xfrm>
            <a:off x="4824413" y="2554288"/>
            <a:ext cx="1068387" cy="857250"/>
            <a:chOff x="4224" y="2256"/>
            <a:chExt cx="912" cy="816"/>
          </a:xfrm>
          <a:effectLst>
            <a:glow rad="139700">
              <a:schemeClr val="accent3">
                <a:satMod val="175000"/>
                <a:alpha val="40000"/>
              </a:schemeClr>
            </a:glow>
          </a:effectLst>
        </p:grpSpPr>
        <p:sp>
          <p:nvSpPr>
            <p:cNvPr id="61487" name="Freeform 4"/>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1488" name="Freeform 5"/>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1489" name="Freeform 6"/>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1490" name="Freeform 7"/>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61491" name="Freeform 8"/>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61492" name="Freeform 9"/>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61493" name="Freeform 10"/>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61494" name="Freeform 11"/>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61495" name="Freeform 12"/>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grpSp>
        <p:nvGrpSpPr>
          <p:cNvPr id="61447" name="Group 15"/>
          <p:cNvGrpSpPr>
            <a:grpSpLocks/>
          </p:cNvGrpSpPr>
          <p:nvPr/>
        </p:nvGrpSpPr>
        <p:grpSpPr bwMode="auto">
          <a:xfrm>
            <a:off x="4989513" y="4002088"/>
            <a:ext cx="1068387" cy="857250"/>
            <a:chOff x="4224" y="2256"/>
            <a:chExt cx="912" cy="816"/>
          </a:xfrm>
          <a:effectLst>
            <a:glow rad="139700">
              <a:schemeClr val="accent3">
                <a:satMod val="175000"/>
                <a:alpha val="40000"/>
              </a:schemeClr>
            </a:glow>
          </a:effectLst>
        </p:grpSpPr>
        <p:sp>
          <p:nvSpPr>
            <p:cNvPr id="61478" name="Freeform 16"/>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1479" name="Freeform 17"/>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1480" name="Freeform 18"/>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1481" name="Freeform 19"/>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61482" name="Freeform 20"/>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61483" name="Freeform 21"/>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61484" name="Freeform 22"/>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61485" name="Freeform 23"/>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61486" name="Freeform 24"/>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grpSp>
        <p:nvGrpSpPr>
          <p:cNvPr id="61449" name="Group 27"/>
          <p:cNvGrpSpPr>
            <a:grpSpLocks/>
          </p:cNvGrpSpPr>
          <p:nvPr/>
        </p:nvGrpSpPr>
        <p:grpSpPr bwMode="auto">
          <a:xfrm>
            <a:off x="5002213" y="5195888"/>
            <a:ext cx="1068387" cy="857250"/>
            <a:chOff x="4224" y="2256"/>
            <a:chExt cx="912" cy="816"/>
          </a:xfrm>
          <a:effectLst>
            <a:glow rad="139700">
              <a:schemeClr val="accent3">
                <a:satMod val="175000"/>
                <a:alpha val="40000"/>
              </a:schemeClr>
            </a:glow>
          </a:effectLst>
        </p:grpSpPr>
        <p:sp>
          <p:nvSpPr>
            <p:cNvPr id="61469" name="Freeform 28"/>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1470" name="Freeform 29"/>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1471" name="Freeform 30"/>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1472" name="Freeform 31"/>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61473" name="Freeform 32"/>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61474" name="Freeform 33"/>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61475" name="Freeform 34"/>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61476" name="Freeform 35"/>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61477" name="Freeform 36"/>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882726" name="Text Box 38"/>
          <p:cNvSpPr txBox="1">
            <a:spLocks noChangeArrowheads="1"/>
          </p:cNvSpPr>
          <p:nvPr/>
        </p:nvSpPr>
        <p:spPr bwMode="auto">
          <a:xfrm>
            <a:off x="3559175" y="3986213"/>
            <a:ext cx="347663" cy="461665"/>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00FF"/>
                </a:solidFill>
                <a:latin typeface="Arial" pitchFamily="34" charset="0"/>
                <a:cs typeface="Courier New" pitchFamily="49" charset="0"/>
              </a:rPr>
              <a:t>0</a:t>
            </a:r>
          </a:p>
        </p:txBody>
      </p:sp>
      <p:grpSp>
        <p:nvGrpSpPr>
          <p:cNvPr id="61457" name="Group 65"/>
          <p:cNvGrpSpPr>
            <a:grpSpLocks/>
          </p:cNvGrpSpPr>
          <p:nvPr/>
        </p:nvGrpSpPr>
        <p:grpSpPr bwMode="auto">
          <a:xfrm>
            <a:off x="2324100" y="2654000"/>
            <a:ext cx="1193800" cy="1079800"/>
            <a:chOff x="2240" y="2440"/>
            <a:chExt cx="736" cy="968"/>
          </a:xfrm>
          <a:effectLst>
            <a:glow rad="139700">
              <a:schemeClr val="accent3">
                <a:satMod val="175000"/>
                <a:alpha val="40000"/>
              </a:schemeClr>
            </a:glow>
          </a:effectLst>
        </p:grpSpPr>
        <p:sp>
          <p:nvSpPr>
            <p:cNvPr id="61459" name="Freeform 66"/>
            <p:cNvSpPr>
              <a:spLocks/>
            </p:cNvSpPr>
            <p:nvPr/>
          </p:nvSpPr>
          <p:spPr bwMode="auto">
            <a:xfrm>
              <a:off x="2732" y="2652"/>
              <a:ext cx="92" cy="192"/>
            </a:xfrm>
            <a:custGeom>
              <a:avLst/>
              <a:gdLst>
                <a:gd name="T0" fmla="*/ 0 w 144"/>
                <a:gd name="T1" fmla="*/ 1 h 336"/>
                <a:gd name="T2" fmla="*/ 1 w 144"/>
                <a:gd name="T3" fmla="*/ 0 h 336"/>
                <a:gd name="T4" fmla="*/ 1 w 144"/>
                <a:gd name="T5" fmla="*/ 1 h 336"/>
                <a:gd name="T6" fmla="*/ 1 w 144"/>
                <a:gd name="T7" fmla="*/ 1 h 336"/>
                <a:gd name="T8" fmla="*/ 1 w 144"/>
                <a:gd name="T9" fmla="*/ 1 h 336"/>
                <a:gd name="T10" fmla="*/ 1 w 144"/>
                <a:gd name="T11" fmla="*/ 1 h 336"/>
                <a:gd name="T12" fmla="*/ 0 w 144"/>
                <a:gd name="T13" fmla="*/ 1 h 336"/>
                <a:gd name="T14" fmla="*/ 0 w 144"/>
                <a:gd name="T15" fmla="*/ 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61460" name="Freeform 67"/>
            <p:cNvSpPr>
              <a:spLocks/>
            </p:cNvSpPr>
            <p:nvPr/>
          </p:nvSpPr>
          <p:spPr bwMode="auto">
            <a:xfrm>
              <a:off x="2599" y="2525"/>
              <a:ext cx="92" cy="296"/>
            </a:xfrm>
            <a:custGeom>
              <a:avLst/>
              <a:gdLst>
                <a:gd name="T0" fmla="*/ 0 w 144"/>
                <a:gd name="T1" fmla="*/ 10 h 336"/>
                <a:gd name="T2" fmla="*/ 1 w 144"/>
                <a:gd name="T3" fmla="*/ 0 h 336"/>
                <a:gd name="T4" fmla="*/ 1 w 144"/>
                <a:gd name="T5" fmla="*/ 10 h 336"/>
                <a:gd name="T6" fmla="*/ 1 w 144"/>
                <a:gd name="T7" fmla="*/ 64 h 336"/>
                <a:gd name="T8" fmla="*/ 1 w 144"/>
                <a:gd name="T9" fmla="*/ 55 h 336"/>
                <a:gd name="T10" fmla="*/ 1 w 144"/>
                <a:gd name="T11" fmla="*/ 19 h 336"/>
                <a:gd name="T12" fmla="*/ 0 w 144"/>
                <a:gd name="T13" fmla="*/ 28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61461" name="Freeform 68"/>
            <p:cNvSpPr>
              <a:spLocks/>
            </p:cNvSpPr>
            <p:nvPr/>
          </p:nvSpPr>
          <p:spPr bwMode="auto">
            <a:xfrm>
              <a:off x="2455" y="2440"/>
              <a:ext cx="92" cy="254"/>
            </a:xfrm>
            <a:custGeom>
              <a:avLst/>
              <a:gdLst>
                <a:gd name="T0" fmla="*/ 0 w 144"/>
                <a:gd name="T1" fmla="*/ 2 h 336"/>
                <a:gd name="T2" fmla="*/ 1 w 144"/>
                <a:gd name="T3" fmla="*/ 0 h 336"/>
                <a:gd name="T4" fmla="*/ 1 w 144"/>
                <a:gd name="T5" fmla="*/ 2 h 336"/>
                <a:gd name="T6" fmla="*/ 1 w 144"/>
                <a:gd name="T7" fmla="*/ 8 h 336"/>
                <a:gd name="T8" fmla="*/ 1 w 144"/>
                <a:gd name="T9" fmla="*/ 8 h 336"/>
                <a:gd name="T10" fmla="*/ 1 w 144"/>
                <a:gd name="T11" fmla="*/ 3 h 336"/>
                <a:gd name="T12" fmla="*/ 0 w 144"/>
                <a:gd name="T13" fmla="*/ 4 h 336"/>
                <a:gd name="T14" fmla="*/ 0 w 144"/>
                <a:gd name="T15" fmla="*/ 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61462" name="Freeform 69"/>
            <p:cNvSpPr>
              <a:spLocks/>
            </p:cNvSpPr>
            <p:nvPr/>
          </p:nvSpPr>
          <p:spPr bwMode="auto">
            <a:xfrm>
              <a:off x="2288" y="2440"/>
              <a:ext cx="505" cy="472"/>
            </a:xfrm>
            <a:custGeom>
              <a:avLst/>
              <a:gdLst>
                <a:gd name="T0" fmla="*/ 1 w 789"/>
                <a:gd name="T1" fmla="*/ 0 h 535"/>
                <a:gd name="T2" fmla="*/ 3 w 789"/>
                <a:gd name="T3" fmla="*/ 66 h 535"/>
                <a:gd name="T4" fmla="*/ 2 w 789"/>
                <a:gd name="T5" fmla="*/ 105 h 535"/>
                <a:gd name="T6" fmla="*/ 0 w 789"/>
                <a:gd name="T7" fmla="*/ 19 h 535"/>
                <a:gd name="T8" fmla="*/ 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61463" name="Freeform 70"/>
            <p:cNvSpPr>
              <a:spLocks/>
            </p:cNvSpPr>
            <p:nvPr/>
          </p:nvSpPr>
          <p:spPr bwMode="auto">
            <a:xfrm>
              <a:off x="2294" y="2525"/>
              <a:ext cx="315" cy="500"/>
            </a:xfrm>
            <a:custGeom>
              <a:avLst/>
              <a:gdLst>
                <a:gd name="T0" fmla="*/ 1 w 491"/>
                <a:gd name="T1" fmla="*/ 0 h 567"/>
                <a:gd name="T2" fmla="*/ 2 w 491"/>
                <a:gd name="T3" fmla="*/ 84 h 567"/>
                <a:gd name="T4" fmla="*/ 2 w 491"/>
                <a:gd name="T5" fmla="*/ 110 h 567"/>
                <a:gd name="T6" fmla="*/ 0 w 491"/>
                <a:gd name="T7" fmla="*/ 23 h 567"/>
                <a:gd name="T8" fmla="*/ 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61464" name="Freeform 71"/>
            <p:cNvSpPr>
              <a:spLocks/>
            </p:cNvSpPr>
            <p:nvPr/>
          </p:nvSpPr>
          <p:spPr bwMode="auto">
            <a:xfrm>
              <a:off x="2599" y="2736"/>
              <a:ext cx="194" cy="289"/>
            </a:xfrm>
            <a:custGeom>
              <a:avLst/>
              <a:gdLst>
                <a:gd name="T0" fmla="*/ 1 w 304"/>
                <a:gd name="T1" fmla="*/ 0 h 327"/>
                <a:gd name="T2" fmla="*/ 1 w 304"/>
                <a:gd name="T3" fmla="*/ 19 h 327"/>
                <a:gd name="T4" fmla="*/ 0 w 304"/>
                <a:gd name="T5" fmla="*/ 65 h 327"/>
                <a:gd name="T6" fmla="*/ 1 w 304"/>
                <a:gd name="T7" fmla="*/ 36 h 327"/>
                <a:gd name="T8" fmla="*/ 1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61465" name="Freeform 72"/>
            <p:cNvSpPr>
              <a:spLocks/>
            </p:cNvSpPr>
            <p:nvPr/>
          </p:nvSpPr>
          <p:spPr bwMode="auto">
            <a:xfrm>
              <a:off x="2455" y="2864"/>
              <a:ext cx="154" cy="296"/>
            </a:xfrm>
            <a:custGeom>
              <a:avLst/>
              <a:gdLst>
                <a:gd name="T0" fmla="*/ 0 w 336"/>
                <a:gd name="T1" fmla="*/ 0 h 432"/>
                <a:gd name="T2" fmla="*/ 0 w 336"/>
                <a:gd name="T3" fmla="*/ 1 h 432"/>
                <a:gd name="T4" fmla="*/ 0 w 336"/>
                <a:gd name="T5" fmla="*/ 1 h 432"/>
                <a:gd name="T6" fmla="*/ 0 w 336"/>
                <a:gd name="T7" fmla="*/ 3 h 432"/>
                <a:gd name="T8" fmla="*/ 0 w 336"/>
                <a:gd name="T9" fmla="*/ 2 h 432"/>
                <a:gd name="T10" fmla="*/ 0 w 336"/>
                <a:gd name="T11" fmla="*/ 1 h 432"/>
                <a:gd name="T12" fmla="*/ 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61466" name="Freeform 73"/>
            <p:cNvSpPr>
              <a:spLocks/>
            </p:cNvSpPr>
            <p:nvPr/>
          </p:nvSpPr>
          <p:spPr bwMode="auto">
            <a:xfrm>
              <a:off x="2332" y="2736"/>
              <a:ext cx="154" cy="255"/>
            </a:xfrm>
            <a:custGeom>
              <a:avLst/>
              <a:gdLst>
                <a:gd name="T0" fmla="*/ 0 w 336"/>
                <a:gd name="T1" fmla="*/ 0 h 432"/>
                <a:gd name="T2" fmla="*/ 0 w 336"/>
                <a:gd name="T3" fmla="*/ 1 h 432"/>
                <a:gd name="T4" fmla="*/ 0 w 336"/>
                <a:gd name="T5" fmla="*/ 1 h 432"/>
                <a:gd name="T6" fmla="*/ 0 w 336"/>
                <a:gd name="T7" fmla="*/ 1 h 432"/>
                <a:gd name="T8" fmla="*/ 0 w 336"/>
                <a:gd name="T9" fmla="*/ 1 h 432"/>
                <a:gd name="T10" fmla="*/ 0 w 336"/>
                <a:gd name="T11" fmla="*/ 1 h 432"/>
                <a:gd name="T12" fmla="*/ 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61467" name="Freeform 74"/>
            <p:cNvSpPr>
              <a:spLocks/>
            </p:cNvSpPr>
            <p:nvPr/>
          </p:nvSpPr>
          <p:spPr bwMode="auto">
            <a:xfrm>
              <a:off x="2240" y="2609"/>
              <a:ext cx="123" cy="255"/>
            </a:xfrm>
            <a:custGeom>
              <a:avLst/>
              <a:gdLst>
                <a:gd name="T0" fmla="*/ 0 w 336"/>
                <a:gd name="T1" fmla="*/ 0 h 432"/>
                <a:gd name="T2" fmla="*/ 0 w 336"/>
                <a:gd name="T3" fmla="*/ 1 h 432"/>
                <a:gd name="T4" fmla="*/ 0 w 336"/>
                <a:gd name="T5" fmla="*/ 1 h 432"/>
                <a:gd name="T6" fmla="*/ 0 w 336"/>
                <a:gd name="T7" fmla="*/ 1 h 432"/>
                <a:gd name="T8" fmla="*/ 0 w 336"/>
                <a:gd name="T9" fmla="*/ 1 h 432"/>
                <a:gd name="T10" fmla="*/ 0 w 336"/>
                <a:gd name="T11" fmla="*/ 1 h 432"/>
                <a:gd name="T12" fmla="*/ 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61468" name="Freeform 75"/>
            <p:cNvSpPr>
              <a:spLocks/>
            </p:cNvSpPr>
            <p:nvPr/>
          </p:nvSpPr>
          <p:spPr bwMode="auto">
            <a:xfrm>
              <a:off x="2800" y="2608"/>
              <a:ext cx="176" cy="800"/>
            </a:xfrm>
            <a:custGeom>
              <a:avLst/>
              <a:gdLst>
                <a:gd name="T0" fmla="*/ 0 w 768"/>
                <a:gd name="T1" fmla="*/ 0 h 192"/>
                <a:gd name="T2" fmla="*/ 0 w 768"/>
                <a:gd name="T3" fmla="*/ 2147483647 h 192"/>
                <a:gd name="T4" fmla="*/ 0 w 768"/>
                <a:gd name="T5" fmla="*/ 2147483647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2" name="Text Box 38"/>
          <p:cNvSpPr txBox="1">
            <a:spLocks noChangeArrowheads="1"/>
          </p:cNvSpPr>
          <p:nvPr/>
        </p:nvSpPr>
        <p:spPr bwMode="auto">
          <a:xfrm>
            <a:off x="3305175" y="3490913"/>
            <a:ext cx="347663" cy="461665"/>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00FF"/>
                </a:solidFill>
                <a:latin typeface="Arial" pitchFamily="34" charset="0"/>
                <a:cs typeface="Courier New" pitchFamily="49" charset="0"/>
              </a:rPr>
              <a:t>1</a:t>
            </a:r>
          </a:p>
        </p:txBody>
      </p:sp>
      <p:grpSp>
        <p:nvGrpSpPr>
          <p:cNvPr id="7" name="Group 6">
            <a:extLst>
              <a:ext uri="{FF2B5EF4-FFF2-40B4-BE49-F238E27FC236}">
                <a16:creationId xmlns:a16="http://schemas.microsoft.com/office/drawing/2014/main" id="{7AEC3B66-8AB8-4F26-A9F2-DE83FA6209C3}"/>
              </a:ext>
            </a:extLst>
          </p:cNvPr>
          <p:cNvGrpSpPr/>
          <p:nvPr/>
        </p:nvGrpSpPr>
        <p:grpSpPr>
          <a:xfrm>
            <a:off x="6114515" y="1706572"/>
            <a:ext cx="1530885" cy="2992031"/>
            <a:chOff x="6114515" y="1706572"/>
            <a:chExt cx="1530885" cy="2992031"/>
          </a:xfrm>
        </p:grpSpPr>
        <p:sp>
          <p:nvSpPr>
            <p:cNvPr id="119861" name="AutoShape 25"/>
            <p:cNvSpPr>
              <a:spLocks noChangeArrowheads="1"/>
            </p:cNvSpPr>
            <p:nvPr/>
          </p:nvSpPr>
          <p:spPr bwMode="auto">
            <a:xfrm>
              <a:off x="6448061" y="2830577"/>
              <a:ext cx="711200" cy="479425"/>
            </a:xfrm>
            <a:prstGeom prst="cloudCallout">
              <a:avLst>
                <a:gd name="adj1" fmla="val -110713"/>
                <a:gd name="adj2" fmla="val 126819"/>
              </a:avLst>
            </a:prstGeom>
            <a:solidFill>
              <a:srgbClr val="0066FF"/>
            </a:solidFill>
            <a:ln w="38100">
              <a:solidFill>
                <a:schemeClr val="bg1"/>
              </a:solidFill>
              <a:round/>
              <a:headEnd/>
              <a:tailEnd/>
            </a:ln>
          </p:spPr>
          <p:txBody>
            <a:bodyPr anchor="ctr"/>
            <a:lstStyle/>
            <a:p>
              <a:pPr algn="ctr" eaLnBrk="0" hangingPunct="0"/>
              <a:r>
                <a:rPr lang="en-US" sz="2400" b="1" dirty="0">
                  <a:solidFill>
                    <a:schemeClr val="bg1"/>
                  </a:solidFill>
                  <a:latin typeface="Arial" pitchFamily="34" charset="0"/>
                  <a:cs typeface="Courier New" pitchFamily="49" charset="0"/>
                </a:rPr>
                <a:t>1</a:t>
              </a:r>
            </a:p>
          </p:txBody>
        </p:sp>
        <p:sp>
          <p:nvSpPr>
            <p:cNvPr id="119862" name="AutoShape 13"/>
            <p:cNvSpPr>
              <a:spLocks noChangeArrowheads="1"/>
            </p:cNvSpPr>
            <p:nvPr/>
          </p:nvSpPr>
          <p:spPr bwMode="auto">
            <a:xfrm>
              <a:off x="6114515" y="1706572"/>
              <a:ext cx="711200" cy="479425"/>
            </a:xfrm>
            <a:prstGeom prst="cloudCallout">
              <a:avLst>
                <a:gd name="adj1" fmla="val -66069"/>
                <a:gd name="adj2" fmla="val 132120"/>
              </a:avLst>
            </a:prstGeom>
            <a:solidFill>
              <a:srgbClr val="0066FF"/>
            </a:solidFill>
            <a:ln w="38100">
              <a:solidFill>
                <a:schemeClr val="bg1"/>
              </a:solidFill>
              <a:round/>
              <a:headEnd/>
              <a:tailEnd/>
            </a:ln>
          </p:spPr>
          <p:txBody>
            <a:bodyPr anchor="ctr"/>
            <a:lstStyle/>
            <a:p>
              <a:pPr algn="ctr" eaLnBrk="0" hangingPunct="0"/>
              <a:r>
                <a:rPr lang="en-US" sz="2400" b="1" dirty="0">
                  <a:solidFill>
                    <a:schemeClr val="bg1"/>
                  </a:solidFill>
                  <a:latin typeface="Arial" pitchFamily="34" charset="0"/>
                  <a:cs typeface="Courier New" pitchFamily="49" charset="0"/>
                </a:rPr>
                <a:t>1</a:t>
              </a:r>
            </a:p>
          </p:txBody>
        </p:sp>
        <p:sp>
          <p:nvSpPr>
            <p:cNvPr id="119863" name="AutoShape 13"/>
            <p:cNvSpPr>
              <a:spLocks noChangeArrowheads="1"/>
            </p:cNvSpPr>
            <p:nvPr/>
          </p:nvSpPr>
          <p:spPr bwMode="auto">
            <a:xfrm>
              <a:off x="6934200" y="4219178"/>
              <a:ext cx="711200" cy="479425"/>
            </a:xfrm>
            <a:prstGeom prst="cloudCallout">
              <a:avLst>
                <a:gd name="adj1" fmla="val -158931"/>
                <a:gd name="adj2" fmla="val 87088"/>
              </a:avLst>
            </a:prstGeom>
            <a:solidFill>
              <a:srgbClr val="0066FF"/>
            </a:solidFill>
            <a:ln w="38100">
              <a:solidFill>
                <a:schemeClr val="bg1"/>
              </a:solidFill>
              <a:round/>
              <a:headEnd/>
              <a:tailEnd/>
            </a:ln>
          </p:spPr>
          <p:txBody>
            <a:bodyPr anchor="ctr"/>
            <a:lstStyle/>
            <a:p>
              <a:pPr algn="ctr" eaLnBrk="0" hangingPunct="0"/>
              <a:r>
                <a:rPr lang="en-US" sz="2400" b="1" dirty="0">
                  <a:solidFill>
                    <a:schemeClr val="bg1"/>
                  </a:solidFill>
                  <a:latin typeface="Arial" pitchFamily="34" charset="0"/>
                  <a:cs typeface="Courier New" pitchFamily="49" charset="0"/>
                </a:rPr>
                <a:t>1</a:t>
              </a:r>
            </a:p>
          </p:txBody>
        </p:sp>
      </p:grpSp>
      <p:sp>
        <p:nvSpPr>
          <p:cNvPr id="56" name="Footer Placeholder 55"/>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5E-6 7.40741E-7 L 0.025 0.06666 " pathEditMode="relative" ptsTypes="AA">
                                      <p:cBhvr>
                                        <p:cTn id="6" dur="3000" fill="hold"/>
                                        <p:tgtEl>
                                          <p:spTgt spid="2"/>
                                        </p:tgtEl>
                                        <p:attrNameLst>
                                          <p:attrName>ppt_x</p:attrName>
                                          <p:attrName>ppt_y</p:attrName>
                                        </p:attrNameLst>
                                      </p:cBhvr>
                                    </p:animMotion>
                                  </p:childTnLst>
                                </p:cTn>
                              </p:par>
                            </p:childTnLst>
                          </p:cTn>
                        </p:par>
                        <p:par>
                          <p:cTn id="7" fill="hold">
                            <p:stCondLst>
                              <p:cond delay="3000"/>
                            </p:stCondLst>
                            <p:childTnLst>
                              <p:par>
                                <p:cTn id="8" presetID="10" presetClass="exit" presetSubtype="0" fill="hold" nodeType="afterEffect">
                                  <p:stCondLst>
                                    <p:cond delay="0"/>
                                  </p:stCondLst>
                                  <p:childTnLst>
                                    <p:animEffect transition="out" filter="fade">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childTnLst>
                          </p:cTn>
                        </p:par>
                        <p:par>
                          <p:cTn id="11" fill="hold">
                            <p:stCondLst>
                              <p:cond delay="3500"/>
                            </p:stCondLst>
                            <p:childTnLst>
                              <p:par>
                                <p:cTn id="12" presetID="10"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20F11AC2-7307-178C-59B0-0C4493B7A808}"/>
              </a:ext>
            </a:extLst>
          </p:cNvPr>
          <p:cNvGrpSpPr/>
          <p:nvPr/>
        </p:nvGrpSpPr>
        <p:grpSpPr>
          <a:xfrm>
            <a:off x="6040198" y="1665217"/>
            <a:ext cx="1721637" cy="2952962"/>
            <a:chOff x="6040198" y="1665217"/>
            <a:chExt cx="1721637" cy="2952962"/>
          </a:xfrm>
        </p:grpSpPr>
        <p:sp>
          <p:nvSpPr>
            <p:cNvPr id="3" name="AutoShape 25">
              <a:extLst>
                <a:ext uri="{FF2B5EF4-FFF2-40B4-BE49-F238E27FC236}">
                  <a16:creationId xmlns:a16="http://schemas.microsoft.com/office/drawing/2014/main" id="{6A97BE15-C8DA-5BBF-E72E-6DA0F4BB88F8}"/>
                </a:ext>
              </a:extLst>
            </p:cNvPr>
            <p:cNvSpPr>
              <a:spLocks noChangeArrowheads="1"/>
            </p:cNvSpPr>
            <p:nvPr/>
          </p:nvSpPr>
          <p:spPr bwMode="auto">
            <a:xfrm>
              <a:off x="6564496" y="2750153"/>
              <a:ext cx="711200" cy="479425"/>
            </a:xfrm>
            <a:prstGeom prst="cloudCallout">
              <a:avLst>
                <a:gd name="adj1" fmla="val -110713"/>
                <a:gd name="adj2" fmla="val 126819"/>
              </a:avLst>
            </a:prstGeom>
            <a:solidFill>
              <a:srgbClr val="0066FF"/>
            </a:solidFill>
            <a:ln w="38100">
              <a:solidFill>
                <a:schemeClr val="bg1"/>
              </a:solidFill>
              <a:round/>
              <a:headEnd/>
              <a:tailEnd/>
            </a:ln>
          </p:spPr>
          <p:txBody>
            <a:bodyPr anchor="ctr"/>
            <a:lstStyle/>
            <a:p>
              <a:pPr algn="ctr" eaLnBrk="0" hangingPunct="0"/>
              <a:r>
                <a:rPr lang="en-US" sz="2400" b="1" dirty="0">
                  <a:solidFill>
                    <a:schemeClr val="bg1"/>
                  </a:solidFill>
                  <a:latin typeface="Arial" pitchFamily="34" charset="0"/>
                  <a:cs typeface="Courier New" pitchFamily="49" charset="0"/>
                </a:rPr>
                <a:t>0</a:t>
              </a:r>
            </a:p>
          </p:txBody>
        </p:sp>
        <p:sp>
          <p:nvSpPr>
            <p:cNvPr id="4" name="AutoShape 13">
              <a:extLst>
                <a:ext uri="{FF2B5EF4-FFF2-40B4-BE49-F238E27FC236}">
                  <a16:creationId xmlns:a16="http://schemas.microsoft.com/office/drawing/2014/main" id="{1242C24C-69AF-1ED4-E9B8-B1FBB1A66553}"/>
                </a:ext>
              </a:extLst>
            </p:cNvPr>
            <p:cNvSpPr>
              <a:spLocks noChangeArrowheads="1"/>
            </p:cNvSpPr>
            <p:nvPr/>
          </p:nvSpPr>
          <p:spPr bwMode="auto">
            <a:xfrm>
              <a:off x="6040198" y="1665217"/>
              <a:ext cx="711200" cy="479425"/>
            </a:xfrm>
            <a:prstGeom prst="cloudCallout">
              <a:avLst>
                <a:gd name="adj1" fmla="val -66069"/>
                <a:gd name="adj2" fmla="val 132120"/>
              </a:avLst>
            </a:prstGeom>
            <a:solidFill>
              <a:srgbClr val="0066FF"/>
            </a:solidFill>
            <a:ln w="38100">
              <a:solidFill>
                <a:schemeClr val="bg1"/>
              </a:solidFill>
              <a:round/>
              <a:headEnd/>
              <a:tailEnd/>
            </a:ln>
          </p:spPr>
          <p:txBody>
            <a:bodyPr anchor="ctr"/>
            <a:lstStyle/>
            <a:p>
              <a:pPr algn="ctr" eaLnBrk="0" hangingPunct="0"/>
              <a:r>
                <a:rPr lang="en-US" sz="2400" b="1" dirty="0">
                  <a:solidFill>
                    <a:schemeClr val="bg1"/>
                  </a:solidFill>
                  <a:latin typeface="Arial" pitchFamily="34" charset="0"/>
                  <a:cs typeface="Courier New" pitchFamily="49" charset="0"/>
                </a:rPr>
                <a:t>0</a:t>
              </a:r>
            </a:p>
          </p:txBody>
        </p:sp>
        <p:sp>
          <p:nvSpPr>
            <p:cNvPr id="5" name="AutoShape 13">
              <a:extLst>
                <a:ext uri="{FF2B5EF4-FFF2-40B4-BE49-F238E27FC236}">
                  <a16:creationId xmlns:a16="http://schemas.microsoft.com/office/drawing/2014/main" id="{FB01284B-CAB1-BBED-6F1A-FCE0FE817A3C}"/>
                </a:ext>
              </a:extLst>
            </p:cNvPr>
            <p:cNvSpPr>
              <a:spLocks noChangeArrowheads="1"/>
            </p:cNvSpPr>
            <p:nvPr/>
          </p:nvSpPr>
          <p:spPr bwMode="auto">
            <a:xfrm>
              <a:off x="7050635" y="4138754"/>
              <a:ext cx="711200" cy="479425"/>
            </a:xfrm>
            <a:prstGeom prst="cloudCallout">
              <a:avLst>
                <a:gd name="adj1" fmla="val -158931"/>
                <a:gd name="adj2" fmla="val 87088"/>
              </a:avLst>
            </a:prstGeom>
            <a:solidFill>
              <a:srgbClr val="0066FF"/>
            </a:solidFill>
            <a:ln w="38100">
              <a:solidFill>
                <a:schemeClr val="bg1"/>
              </a:solidFill>
              <a:round/>
              <a:headEnd/>
              <a:tailEnd/>
            </a:ln>
          </p:spPr>
          <p:txBody>
            <a:bodyPr anchor="ctr"/>
            <a:lstStyle/>
            <a:p>
              <a:pPr algn="ctr" eaLnBrk="0" hangingPunct="0"/>
              <a:r>
                <a:rPr lang="en-US" sz="2400" b="1" dirty="0">
                  <a:solidFill>
                    <a:schemeClr val="bg1"/>
                  </a:solidFill>
                  <a:latin typeface="Arial" pitchFamily="34" charset="0"/>
                  <a:cs typeface="Courier New" pitchFamily="49" charset="0"/>
                </a:rPr>
                <a:t>0</a:t>
              </a:r>
            </a:p>
          </p:txBody>
        </p:sp>
      </p:grpSp>
      <p:sp>
        <p:nvSpPr>
          <p:cNvPr id="6144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F93EA02A-F297-4292-A434-E23E6D5C2DEE}" type="slidenum">
              <a:rPr lang="x-none" sz="1400">
                <a:latin typeface="Arial" pitchFamily="34" charset="0"/>
                <a:cs typeface="Arial" charset="0"/>
              </a:rPr>
              <a:pPr algn="r" eaLnBrk="0" hangingPunct="0"/>
              <a:t>53</a:t>
            </a:fld>
            <a:endParaRPr lang="en-US" sz="1400" dirty="0">
              <a:latin typeface="Arial" pitchFamily="34" charset="0"/>
              <a:cs typeface="Arial" charset="0"/>
            </a:endParaRPr>
          </a:p>
        </p:txBody>
      </p:sp>
      <p:sp>
        <p:nvSpPr>
          <p:cNvPr id="61444" name="Rectangle 2"/>
          <p:cNvSpPr>
            <a:spLocks noGrp="1" noChangeArrowheads="1"/>
          </p:cNvSpPr>
          <p:nvPr>
            <p:ph type="title" idx="4294967295"/>
          </p:nvPr>
        </p:nvSpPr>
        <p:spPr/>
        <p:txBody>
          <a:bodyPr/>
          <a:lstStyle/>
          <a:p>
            <a:pPr eaLnBrk="1" hangingPunct="1"/>
            <a:r>
              <a:rPr lang="en-US" sz="4000" dirty="0">
                <a:cs typeface="Arial" charset="0"/>
              </a:rPr>
              <a:t>Regular Boolean MRSW </a:t>
            </a:r>
            <a:r>
              <a:rPr lang="en-US" sz="4000" dirty="0">
                <a:cs typeface="Arial" charset="0"/>
                <a:sym typeface="Wingdings" pitchFamily="2" charset="2"/>
              </a:rPr>
              <a:t>from</a:t>
            </a:r>
            <a:br>
              <a:rPr lang="en-US" sz="4000" dirty="0">
                <a:cs typeface="Arial" charset="0"/>
                <a:sym typeface="Wingdings" pitchFamily="2" charset="2"/>
              </a:rPr>
            </a:br>
            <a:r>
              <a:rPr lang="en-US" sz="4000" dirty="0">
                <a:cs typeface="Arial" charset="0"/>
                <a:sym typeface="Wingdings" pitchFamily="2" charset="2"/>
              </a:rPr>
              <a:t>Safe Boolean MRSW</a:t>
            </a:r>
          </a:p>
        </p:txBody>
      </p:sp>
      <p:sp>
        <p:nvSpPr>
          <p:cNvPr id="882726" name="Text Box 38"/>
          <p:cNvSpPr txBox="1">
            <a:spLocks noChangeArrowheads="1"/>
          </p:cNvSpPr>
          <p:nvPr/>
        </p:nvSpPr>
        <p:spPr bwMode="auto">
          <a:xfrm>
            <a:off x="3559175" y="3986213"/>
            <a:ext cx="347663" cy="461665"/>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00FF"/>
                </a:solidFill>
                <a:latin typeface="Arial" pitchFamily="34" charset="0"/>
                <a:cs typeface="Courier New" pitchFamily="49" charset="0"/>
              </a:rPr>
              <a:t>0</a:t>
            </a:r>
          </a:p>
        </p:txBody>
      </p:sp>
      <p:grpSp>
        <p:nvGrpSpPr>
          <p:cNvPr id="61457" name="Group 65"/>
          <p:cNvGrpSpPr>
            <a:grpSpLocks/>
          </p:cNvGrpSpPr>
          <p:nvPr/>
        </p:nvGrpSpPr>
        <p:grpSpPr bwMode="auto">
          <a:xfrm>
            <a:off x="2324100" y="2654000"/>
            <a:ext cx="1193800" cy="1079800"/>
            <a:chOff x="2240" y="2440"/>
            <a:chExt cx="736" cy="968"/>
          </a:xfrm>
          <a:effectLst>
            <a:glow rad="139700">
              <a:schemeClr val="accent3">
                <a:satMod val="175000"/>
                <a:alpha val="40000"/>
              </a:schemeClr>
            </a:glow>
          </a:effectLst>
        </p:grpSpPr>
        <p:sp>
          <p:nvSpPr>
            <p:cNvPr id="61459" name="Freeform 66"/>
            <p:cNvSpPr>
              <a:spLocks/>
            </p:cNvSpPr>
            <p:nvPr/>
          </p:nvSpPr>
          <p:spPr bwMode="auto">
            <a:xfrm>
              <a:off x="2732" y="2652"/>
              <a:ext cx="92" cy="192"/>
            </a:xfrm>
            <a:custGeom>
              <a:avLst/>
              <a:gdLst>
                <a:gd name="T0" fmla="*/ 0 w 144"/>
                <a:gd name="T1" fmla="*/ 1 h 336"/>
                <a:gd name="T2" fmla="*/ 1 w 144"/>
                <a:gd name="T3" fmla="*/ 0 h 336"/>
                <a:gd name="T4" fmla="*/ 1 w 144"/>
                <a:gd name="T5" fmla="*/ 1 h 336"/>
                <a:gd name="T6" fmla="*/ 1 w 144"/>
                <a:gd name="T7" fmla="*/ 1 h 336"/>
                <a:gd name="T8" fmla="*/ 1 w 144"/>
                <a:gd name="T9" fmla="*/ 1 h 336"/>
                <a:gd name="T10" fmla="*/ 1 w 144"/>
                <a:gd name="T11" fmla="*/ 1 h 336"/>
                <a:gd name="T12" fmla="*/ 0 w 144"/>
                <a:gd name="T13" fmla="*/ 1 h 336"/>
                <a:gd name="T14" fmla="*/ 0 w 144"/>
                <a:gd name="T15" fmla="*/ 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61460" name="Freeform 67"/>
            <p:cNvSpPr>
              <a:spLocks/>
            </p:cNvSpPr>
            <p:nvPr/>
          </p:nvSpPr>
          <p:spPr bwMode="auto">
            <a:xfrm>
              <a:off x="2599" y="2525"/>
              <a:ext cx="92" cy="296"/>
            </a:xfrm>
            <a:custGeom>
              <a:avLst/>
              <a:gdLst>
                <a:gd name="T0" fmla="*/ 0 w 144"/>
                <a:gd name="T1" fmla="*/ 10 h 336"/>
                <a:gd name="T2" fmla="*/ 1 w 144"/>
                <a:gd name="T3" fmla="*/ 0 h 336"/>
                <a:gd name="T4" fmla="*/ 1 w 144"/>
                <a:gd name="T5" fmla="*/ 10 h 336"/>
                <a:gd name="T6" fmla="*/ 1 w 144"/>
                <a:gd name="T7" fmla="*/ 64 h 336"/>
                <a:gd name="T8" fmla="*/ 1 w 144"/>
                <a:gd name="T9" fmla="*/ 55 h 336"/>
                <a:gd name="T10" fmla="*/ 1 w 144"/>
                <a:gd name="T11" fmla="*/ 19 h 336"/>
                <a:gd name="T12" fmla="*/ 0 w 144"/>
                <a:gd name="T13" fmla="*/ 28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61461" name="Freeform 68"/>
            <p:cNvSpPr>
              <a:spLocks/>
            </p:cNvSpPr>
            <p:nvPr/>
          </p:nvSpPr>
          <p:spPr bwMode="auto">
            <a:xfrm>
              <a:off x="2455" y="2440"/>
              <a:ext cx="92" cy="254"/>
            </a:xfrm>
            <a:custGeom>
              <a:avLst/>
              <a:gdLst>
                <a:gd name="T0" fmla="*/ 0 w 144"/>
                <a:gd name="T1" fmla="*/ 2 h 336"/>
                <a:gd name="T2" fmla="*/ 1 w 144"/>
                <a:gd name="T3" fmla="*/ 0 h 336"/>
                <a:gd name="T4" fmla="*/ 1 w 144"/>
                <a:gd name="T5" fmla="*/ 2 h 336"/>
                <a:gd name="T6" fmla="*/ 1 w 144"/>
                <a:gd name="T7" fmla="*/ 8 h 336"/>
                <a:gd name="T8" fmla="*/ 1 w 144"/>
                <a:gd name="T9" fmla="*/ 8 h 336"/>
                <a:gd name="T10" fmla="*/ 1 w 144"/>
                <a:gd name="T11" fmla="*/ 3 h 336"/>
                <a:gd name="T12" fmla="*/ 0 w 144"/>
                <a:gd name="T13" fmla="*/ 4 h 336"/>
                <a:gd name="T14" fmla="*/ 0 w 144"/>
                <a:gd name="T15" fmla="*/ 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61462" name="Freeform 69"/>
            <p:cNvSpPr>
              <a:spLocks/>
            </p:cNvSpPr>
            <p:nvPr/>
          </p:nvSpPr>
          <p:spPr bwMode="auto">
            <a:xfrm>
              <a:off x="2288" y="2440"/>
              <a:ext cx="505" cy="472"/>
            </a:xfrm>
            <a:custGeom>
              <a:avLst/>
              <a:gdLst>
                <a:gd name="T0" fmla="*/ 1 w 789"/>
                <a:gd name="T1" fmla="*/ 0 h 535"/>
                <a:gd name="T2" fmla="*/ 3 w 789"/>
                <a:gd name="T3" fmla="*/ 66 h 535"/>
                <a:gd name="T4" fmla="*/ 2 w 789"/>
                <a:gd name="T5" fmla="*/ 105 h 535"/>
                <a:gd name="T6" fmla="*/ 0 w 789"/>
                <a:gd name="T7" fmla="*/ 19 h 535"/>
                <a:gd name="T8" fmla="*/ 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61463" name="Freeform 70"/>
            <p:cNvSpPr>
              <a:spLocks/>
            </p:cNvSpPr>
            <p:nvPr/>
          </p:nvSpPr>
          <p:spPr bwMode="auto">
            <a:xfrm>
              <a:off x="2294" y="2525"/>
              <a:ext cx="315" cy="500"/>
            </a:xfrm>
            <a:custGeom>
              <a:avLst/>
              <a:gdLst>
                <a:gd name="T0" fmla="*/ 1 w 491"/>
                <a:gd name="T1" fmla="*/ 0 h 567"/>
                <a:gd name="T2" fmla="*/ 2 w 491"/>
                <a:gd name="T3" fmla="*/ 84 h 567"/>
                <a:gd name="T4" fmla="*/ 2 w 491"/>
                <a:gd name="T5" fmla="*/ 110 h 567"/>
                <a:gd name="T6" fmla="*/ 0 w 491"/>
                <a:gd name="T7" fmla="*/ 23 h 567"/>
                <a:gd name="T8" fmla="*/ 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61464" name="Freeform 71"/>
            <p:cNvSpPr>
              <a:spLocks/>
            </p:cNvSpPr>
            <p:nvPr/>
          </p:nvSpPr>
          <p:spPr bwMode="auto">
            <a:xfrm>
              <a:off x="2599" y="2736"/>
              <a:ext cx="194" cy="289"/>
            </a:xfrm>
            <a:custGeom>
              <a:avLst/>
              <a:gdLst>
                <a:gd name="T0" fmla="*/ 1 w 304"/>
                <a:gd name="T1" fmla="*/ 0 h 327"/>
                <a:gd name="T2" fmla="*/ 1 w 304"/>
                <a:gd name="T3" fmla="*/ 19 h 327"/>
                <a:gd name="T4" fmla="*/ 0 w 304"/>
                <a:gd name="T5" fmla="*/ 65 h 327"/>
                <a:gd name="T6" fmla="*/ 1 w 304"/>
                <a:gd name="T7" fmla="*/ 36 h 327"/>
                <a:gd name="T8" fmla="*/ 1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61465" name="Freeform 72"/>
            <p:cNvSpPr>
              <a:spLocks/>
            </p:cNvSpPr>
            <p:nvPr/>
          </p:nvSpPr>
          <p:spPr bwMode="auto">
            <a:xfrm>
              <a:off x="2455" y="2864"/>
              <a:ext cx="154" cy="296"/>
            </a:xfrm>
            <a:custGeom>
              <a:avLst/>
              <a:gdLst>
                <a:gd name="T0" fmla="*/ 0 w 336"/>
                <a:gd name="T1" fmla="*/ 0 h 432"/>
                <a:gd name="T2" fmla="*/ 0 w 336"/>
                <a:gd name="T3" fmla="*/ 1 h 432"/>
                <a:gd name="T4" fmla="*/ 0 w 336"/>
                <a:gd name="T5" fmla="*/ 1 h 432"/>
                <a:gd name="T6" fmla="*/ 0 w 336"/>
                <a:gd name="T7" fmla="*/ 3 h 432"/>
                <a:gd name="T8" fmla="*/ 0 w 336"/>
                <a:gd name="T9" fmla="*/ 2 h 432"/>
                <a:gd name="T10" fmla="*/ 0 w 336"/>
                <a:gd name="T11" fmla="*/ 1 h 432"/>
                <a:gd name="T12" fmla="*/ 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61466" name="Freeform 73"/>
            <p:cNvSpPr>
              <a:spLocks/>
            </p:cNvSpPr>
            <p:nvPr/>
          </p:nvSpPr>
          <p:spPr bwMode="auto">
            <a:xfrm>
              <a:off x="2332" y="2736"/>
              <a:ext cx="154" cy="255"/>
            </a:xfrm>
            <a:custGeom>
              <a:avLst/>
              <a:gdLst>
                <a:gd name="T0" fmla="*/ 0 w 336"/>
                <a:gd name="T1" fmla="*/ 0 h 432"/>
                <a:gd name="T2" fmla="*/ 0 w 336"/>
                <a:gd name="T3" fmla="*/ 1 h 432"/>
                <a:gd name="T4" fmla="*/ 0 w 336"/>
                <a:gd name="T5" fmla="*/ 1 h 432"/>
                <a:gd name="T6" fmla="*/ 0 w 336"/>
                <a:gd name="T7" fmla="*/ 1 h 432"/>
                <a:gd name="T8" fmla="*/ 0 w 336"/>
                <a:gd name="T9" fmla="*/ 1 h 432"/>
                <a:gd name="T10" fmla="*/ 0 w 336"/>
                <a:gd name="T11" fmla="*/ 1 h 432"/>
                <a:gd name="T12" fmla="*/ 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61467" name="Freeform 74"/>
            <p:cNvSpPr>
              <a:spLocks/>
            </p:cNvSpPr>
            <p:nvPr/>
          </p:nvSpPr>
          <p:spPr bwMode="auto">
            <a:xfrm>
              <a:off x="2240" y="2609"/>
              <a:ext cx="123" cy="255"/>
            </a:xfrm>
            <a:custGeom>
              <a:avLst/>
              <a:gdLst>
                <a:gd name="T0" fmla="*/ 0 w 336"/>
                <a:gd name="T1" fmla="*/ 0 h 432"/>
                <a:gd name="T2" fmla="*/ 0 w 336"/>
                <a:gd name="T3" fmla="*/ 1 h 432"/>
                <a:gd name="T4" fmla="*/ 0 w 336"/>
                <a:gd name="T5" fmla="*/ 1 h 432"/>
                <a:gd name="T6" fmla="*/ 0 w 336"/>
                <a:gd name="T7" fmla="*/ 1 h 432"/>
                <a:gd name="T8" fmla="*/ 0 w 336"/>
                <a:gd name="T9" fmla="*/ 1 h 432"/>
                <a:gd name="T10" fmla="*/ 0 w 336"/>
                <a:gd name="T11" fmla="*/ 1 h 432"/>
                <a:gd name="T12" fmla="*/ 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61468" name="Freeform 75"/>
            <p:cNvSpPr>
              <a:spLocks/>
            </p:cNvSpPr>
            <p:nvPr/>
          </p:nvSpPr>
          <p:spPr bwMode="auto">
            <a:xfrm>
              <a:off x="2800" y="2608"/>
              <a:ext cx="176" cy="800"/>
            </a:xfrm>
            <a:custGeom>
              <a:avLst/>
              <a:gdLst>
                <a:gd name="T0" fmla="*/ 0 w 768"/>
                <a:gd name="T1" fmla="*/ 0 h 192"/>
                <a:gd name="T2" fmla="*/ 0 w 768"/>
                <a:gd name="T3" fmla="*/ 2147483647 h 192"/>
                <a:gd name="T4" fmla="*/ 0 w 768"/>
                <a:gd name="T5" fmla="*/ 2147483647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2" name="Text Box 38"/>
          <p:cNvSpPr txBox="1">
            <a:spLocks noChangeArrowheads="1"/>
          </p:cNvSpPr>
          <p:nvPr/>
        </p:nvSpPr>
        <p:spPr bwMode="auto">
          <a:xfrm>
            <a:off x="3305175" y="3490913"/>
            <a:ext cx="347663" cy="461665"/>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0000FF"/>
                </a:solidFill>
                <a:latin typeface="Arial" pitchFamily="34" charset="0"/>
                <a:cs typeface="Courier New" pitchFamily="49" charset="0"/>
              </a:rPr>
              <a:t>0</a:t>
            </a:r>
          </a:p>
        </p:txBody>
      </p:sp>
      <p:grpSp>
        <p:nvGrpSpPr>
          <p:cNvPr id="7" name="Group 6">
            <a:extLst>
              <a:ext uri="{FF2B5EF4-FFF2-40B4-BE49-F238E27FC236}">
                <a16:creationId xmlns:a16="http://schemas.microsoft.com/office/drawing/2014/main" id="{7AEC3B66-8AB8-4F26-A9F2-DE83FA6209C3}"/>
              </a:ext>
            </a:extLst>
          </p:cNvPr>
          <p:cNvGrpSpPr/>
          <p:nvPr/>
        </p:nvGrpSpPr>
        <p:grpSpPr>
          <a:xfrm>
            <a:off x="6114515" y="1706572"/>
            <a:ext cx="1530885" cy="2992031"/>
            <a:chOff x="6114515" y="1706572"/>
            <a:chExt cx="1530885" cy="2992031"/>
          </a:xfrm>
        </p:grpSpPr>
        <p:sp>
          <p:nvSpPr>
            <p:cNvPr id="119861" name="AutoShape 25"/>
            <p:cNvSpPr>
              <a:spLocks noChangeArrowheads="1"/>
            </p:cNvSpPr>
            <p:nvPr/>
          </p:nvSpPr>
          <p:spPr bwMode="auto">
            <a:xfrm>
              <a:off x="6448061" y="2830577"/>
              <a:ext cx="711200" cy="479425"/>
            </a:xfrm>
            <a:prstGeom prst="cloudCallout">
              <a:avLst>
                <a:gd name="adj1" fmla="val -110713"/>
                <a:gd name="adj2" fmla="val 126819"/>
              </a:avLst>
            </a:prstGeom>
            <a:solidFill>
              <a:srgbClr val="0066FF"/>
            </a:solidFill>
            <a:ln w="38100">
              <a:solidFill>
                <a:schemeClr val="bg1"/>
              </a:solidFill>
              <a:round/>
              <a:headEnd/>
              <a:tailEnd/>
            </a:ln>
          </p:spPr>
          <p:txBody>
            <a:bodyPr anchor="ctr"/>
            <a:lstStyle/>
            <a:p>
              <a:pPr algn="ctr" eaLnBrk="0" hangingPunct="0"/>
              <a:r>
                <a:rPr lang="en-US" sz="2400" b="1" dirty="0">
                  <a:solidFill>
                    <a:schemeClr val="bg1"/>
                  </a:solidFill>
                  <a:latin typeface="Arial" pitchFamily="34" charset="0"/>
                  <a:cs typeface="Courier New" pitchFamily="49" charset="0"/>
                </a:rPr>
                <a:t>1</a:t>
              </a:r>
            </a:p>
          </p:txBody>
        </p:sp>
        <p:sp>
          <p:nvSpPr>
            <p:cNvPr id="119862" name="AutoShape 13"/>
            <p:cNvSpPr>
              <a:spLocks noChangeArrowheads="1"/>
            </p:cNvSpPr>
            <p:nvPr/>
          </p:nvSpPr>
          <p:spPr bwMode="auto">
            <a:xfrm>
              <a:off x="6114515" y="1706572"/>
              <a:ext cx="711200" cy="479425"/>
            </a:xfrm>
            <a:prstGeom prst="cloudCallout">
              <a:avLst>
                <a:gd name="adj1" fmla="val -66069"/>
                <a:gd name="adj2" fmla="val 132120"/>
              </a:avLst>
            </a:prstGeom>
            <a:solidFill>
              <a:srgbClr val="0066FF"/>
            </a:solidFill>
            <a:ln w="38100">
              <a:solidFill>
                <a:schemeClr val="bg1"/>
              </a:solidFill>
              <a:round/>
              <a:headEnd/>
              <a:tailEnd/>
            </a:ln>
          </p:spPr>
          <p:txBody>
            <a:bodyPr anchor="ctr"/>
            <a:lstStyle/>
            <a:p>
              <a:pPr algn="ctr" eaLnBrk="0" hangingPunct="0"/>
              <a:r>
                <a:rPr lang="en-US" sz="2400" b="1" dirty="0">
                  <a:solidFill>
                    <a:schemeClr val="bg1"/>
                  </a:solidFill>
                  <a:latin typeface="Arial" pitchFamily="34" charset="0"/>
                  <a:cs typeface="Courier New" pitchFamily="49" charset="0"/>
                </a:rPr>
                <a:t>1</a:t>
              </a:r>
            </a:p>
          </p:txBody>
        </p:sp>
        <p:sp>
          <p:nvSpPr>
            <p:cNvPr id="119863" name="AutoShape 13"/>
            <p:cNvSpPr>
              <a:spLocks noChangeArrowheads="1"/>
            </p:cNvSpPr>
            <p:nvPr/>
          </p:nvSpPr>
          <p:spPr bwMode="auto">
            <a:xfrm>
              <a:off x="6934200" y="4219178"/>
              <a:ext cx="711200" cy="479425"/>
            </a:xfrm>
            <a:prstGeom prst="cloudCallout">
              <a:avLst>
                <a:gd name="adj1" fmla="val -158931"/>
                <a:gd name="adj2" fmla="val 87088"/>
              </a:avLst>
            </a:prstGeom>
            <a:solidFill>
              <a:srgbClr val="0066FF"/>
            </a:solidFill>
            <a:ln w="38100">
              <a:solidFill>
                <a:schemeClr val="bg1"/>
              </a:solidFill>
              <a:round/>
              <a:headEnd/>
              <a:tailEnd/>
            </a:ln>
          </p:spPr>
          <p:txBody>
            <a:bodyPr anchor="ctr"/>
            <a:lstStyle/>
            <a:p>
              <a:pPr algn="ctr" eaLnBrk="0" hangingPunct="0"/>
              <a:r>
                <a:rPr lang="en-US" sz="2400" b="1" dirty="0">
                  <a:solidFill>
                    <a:schemeClr val="bg1"/>
                  </a:solidFill>
                  <a:latin typeface="Arial" pitchFamily="34" charset="0"/>
                  <a:cs typeface="Courier New" pitchFamily="49" charset="0"/>
                </a:rPr>
                <a:t>1</a:t>
              </a:r>
            </a:p>
          </p:txBody>
        </p:sp>
      </p:grpSp>
      <p:sp>
        <p:nvSpPr>
          <p:cNvPr id="56" name="Footer Placeholder 55"/>
          <p:cNvSpPr>
            <a:spLocks noGrp="1"/>
          </p:cNvSpPr>
          <p:nvPr>
            <p:ph type="ftr" sz="quarter" idx="10"/>
          </p:nvPr>
        </p:nvSpPr>
        <p:spPr/>
        <p:txBody>
          <a:bodyPr/>
          <a:lstStyle/>
          <a:p>
            <a:pPr>
              <a:defRPr/>
            </a:pPr>
            <a:r>
              <a:rPr lang="en-US" dirty="0"/>
              <a:t>Art of Multiprocessor Programming</a:t>
            </a:r>
          </a:p>
        </p:txBody>
      </p:sp>
      <p:sp>
        <p:nvSpPr>
          <p:cNvPr id="8" name="TextBox 7">
            <a:extLst>
              <a:ext uri="{FF2B5EF4-FFF2-40B4-BE49-F238E27FC236}">
                <a16:creationId xmlns:a16="http://schemas.microsoft.com/office/drawing/2014/main" id="{71799FAA-8FC5-035B-E962-CC8270558A91}"/>
              </a:ext>
            </a:extLst>
          </p:cNvPr>
          <p:cNvSpPr txBox="1"/>
          <p:nvPr/>
        </p:nvSpPr>
        <p:spPr>
          <a:xfrm>
            <a:off x="6788421" y="5185321"/>
            <a:ext cx="1343638" cy="523220"/>
          </a:xfrm>
          <a:prstGeom prst="rect">
            <a:avLst/>
          </a:prstGeom>
          <a:noFill/>
          <a:ln w="38100">
            <a:solidFill>
              <a:srgbClr val="FF0000"/>
            </a:solidFill>
          </a:ln>
        </p:spPr>
        <p:txBody>
          <a:bodyPr wrap="none" rtlCol="0">
            <a:spAutoFit/>
          </a:bodyPr>
          <a:lstStyle/>
          <a:p>
            <a:r>
              <a:rPr lang="en-US" sz="2800" dirty="0">
                <a:solidFill>
                  <a:srgbClr val="FFFF00"/>
                </a:solidFill>
              </a:rPr>
              <a:t>Uh, oh!</a:t>
            </a:r>
          </a:p>
        </p:txBody>
      </p:sp>
      <p:grpSp>
        <p:nvGrpSpPr>
          <p:cNvPr id="57" name="Group 3">
            <a:extLst>
              <a:ext uri="{FF2B5EF4-FFF2-40B4-BE49-F238E27FC236}">
                <a16:creationId xmlns:a16="http://schemas.microsoft.com/office/drawing/2014/main" id="{5EAFFFD9-4D90-437C-92A6-9DA75741AA26}"/>
              </a:ext>
            </a:extLst>
          </p:cNvPr>
          <p:cNvGrpSpPr>
            <a:grpSpLocks/>
          </p:cNvGrpSpPr>
          <p:nvPr/>
        </p:nvGrpSpPr>
        <p:grpSpPr bwMode="auto">
          <a:xfrm>
            <a:off x="4824413" y="2554288"/>
            <a:ext cx="1068387" cy="857250"/>
            <a:chOff x="4224" y="2256"/>
            <a:chExt cx="912" cy="816"/>
          </a:xfrm>
          <a:effectLst>
            <a:glow rad="139700">
              <a:schemeClr val="accent3">
                <a:satMod val="175000"/>
                <a:alpha val="40000"/>
              </a:schemeClr>
            </a:glow>
          </a:effectLst>
        </p:grpSpPr>
        <p:sp>
          <p:nvSpPr>
            <p:cNvPr id="58" name="Freeform 4">
              <a:extLst>
                <a:ext uri="{FF2B5EF4-FFF2-40B4-BE49-F238E27FC236}">
                  <a16:creationId xmlns:a16="http://schemas.microsoft.com/office/drawing/2014/main" id="{B3FD1EEA-84B2-4B60-BA08-5CFB073D3B15}"/>
                </a:ext>
              </a:extLst>
            </p:cNvPr>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9" name="Freeform 5">
              <a:extLst>
                <a:ext uri="{FF2B5EF4-FFF2-40B4-BE49-F238E27FC236}">
                  <a16:creationId xmlns:a16="http://schemas.microsoft.com/office/drawing/2014/main" id="{227560FA-67DD-4854-A178-C2655729B5D3}"/>
                </a:ext>
              </a:extLst>
            </p:cNvPr>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0" name="Freeform 6">
              <a:extLst>
                <a:ext uri="{FF2B5EF4-FFF2-40B4-BE49-F238E27FC236}">
                  <a16:creationId xmlns:a16="http://schemas.microsoft.com/office/drawing/2014/main" id="{9DDAB43E-ED81-43FA-BE0A-7578E11DB70B}"/>
                </a:ext>
              </a:extLst>
            </p:cNvPr>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1" name="Freeform 7">
              <a:extLst>
                <a:ext uri="{FF2B5EF4-FFF2-40B4-BE49-F238E27FC236}">
                  <a16:creationId xmlns:a16="http://schemas.microsoft.com/office/drawing/2014/main" id="{45B92F5A-0B47-4EAC-97CB-9CBB5004FDC1}"/>
                </a:ext>
              </a:extLst>
            </p:cNvPr>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62" name="Freeform 8">
              <a:extLst>
                <a:ext uri="{FF2B5EF4-FFF2-40B4-BE49-F238E27FC236}">
                  <a16:creationId xmlns:a16="http://schemas.microsoft.com/office/drawing/2014/main" id="{3373497F-F420-425B-86D4-C1D0E121F4B8}"/>
                </a:ext>
              </a:extLst>
            </p:cNvPr>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63" name="Freeform 9">
              <a:extLst>
                <a:ext uri="{FF2B5EF4-FFF2-40B4-BE49-F238E27FC236}">
                  <a16:creationId xmlns:a16="http://schemas.microsoft.com/office/drawing/2014/main" id="{50A3FBC8-5151-46E4-BCA1-173AE38ABC6F}"/>
                </a:ext>
              </a:extLst>
            </p:cNvPr>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64" name="Freeform 10">
              <a:extLst>
                <a:ext uri="{FF2B5EF4-FFF2-40B4-BE49-F238E27FC236}">
                  <a16:creationId xmlns:a16="http://schemas.microsoft.com/office/drawing/2014/main" id="{44C70818-FB31-44FA-B4F2-EBF07E30F4EF}"/>
                </a:ext>
              </a:extLst>
            </p:cNvPr>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65" name="Freeform 11">
              <a:extLst>
                <a:ext uri="{FF2B5EF4-FFF2-40B4-BE49-F238E27FC236}">
                  <a16:creationId xmlns:a16="http://schemas.microsoft.com/office/drawing/2014/main" id="{8163984C-0BDE-4745-952C-76E5632CF1D7}"/>
                </a:ext>
              </a:extLst>
            </p:cNvPr>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66" name="Freeform 12">
              <a:extLst>
                <a:ext uri="{FF2B5EF4-FFF2-40B4-BE49-F238E27FC236}">
                  <a16:creationId xmlns:a16="http://schemas.microsoft.com/office/drawing/2014/main" id="{C1AA127B-127C-479B-9B15-7C316B7B069A}"/>
                </a:ext>
              </a:extLst>
            </p:cNvPr>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grpSp>
        <p:nvGrpSpPr>
          <p:cNvPr id="67" name="Group 15">
            <a:extLst>
              <a:ext uri="{FF2B5EF4-FFF2-40B4-BE49-F238E27FC236}">
                <a16:creationId xmlns:a16="http://schemas.microsoft.com/office/drawing/2014/main" id="{501CFA9D-80A4-4ED8-8B50-074AF83B4DAA}"/>
              </a:ext>
            </a:extLst>
          </p:cNvPr>
          <p:cNvGrpSpPr>
            <a:grpSpLocks/>
          </p:cNvGrpSpPr>
          <p:nvPr/>
        </p:nvGrpSpPr>
        <p:grpSpPr bwMode="auto">
          <a:xfrm>
            <a:off x="4989513" y="4002088"/>
            <a:ext cx="1068387" cy="857250"/>
            <a:chOff x="4224" y="2256"/>
            <a:chExt cx="912" cy="816"/>
          </a:xfrm>
          <a:effectLst>
            <a:glow rad="139700">
              <a:schemeClr val="accent3">
                <a:satMod val="175000"/>
                <a:alpha val="40000"/>
              </a:schemeClr>
            </a:glow>
          </a:effectLst>
        </p:grpSpPr>
        <p:sp>
          <p:nvSpPr>
            <p:cNvPr id="68" name="Freeform 16">
              <a:extLst>
                <a:ext uri="{FF2B5EF4-FFF2-40B4-BE49-F238E27FC236}">
                  <a16:creationId xmlns:a16="http://schemas.microsoft.com/office/drawing/2014/main" id="{2E85161F-F4B3-4DFD-B02B-D49331965D68}"/>
                </a:ext>
              </a:extLst>
            </p:cNvPr>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9" name="Freeform 17">
              <a:extLst>
                <a:ext uri="{FF2B5EF4-FFF2-40B4-BE49-F238E27FC236}">
                  <a16:creationId xmlns:a16="http://schemas.microsoft.com/office/drawing/2014/main" id="{BA70470D-AFDF-44B9-AAE7-C577CA72EA16}"/>
                </a:ext>
              </a:extLst>
            </p:cNvPr>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70" name="Freeform 18">
              <a:extLst>
                <a:ext uri="{FF2B5EF4-FFF2-40B4-BE49-F238E27FC236}">
                  <a16:creationId xmlns:a16="http://schemas.microsoft.com/office/drawing/2014/main" id="{0AF92C44-5404-4244-BC25-4BE671A591D3}"/>
                </a:ext>
              </a:extLst>
            </p:cNvPr>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71" name="Freeform 19">
              <a:extLst>
                <a:ext uri="{FF2B5EF4-FFF2-40B4-BE49-F238E27FC236}">
                  <a16:creationId xmlns:a16="http://schemas.microsoft.com/office/drawing/2014/main" id="{3C7651BD-581B-4146-A967-876A1E1845C3}"/>
                </a:ext>
              </a:extLst>
            </p:cNvPr>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72" name="Freeform 20">
              <a:extLst>
                <a:ext uri="{FF2B5EF4-FFF2-40B4-BE49-F238E27FC236}">
                  <a16:creationId xmlns:a16="http://schemas.microsoft.com/office/drawing/2014/main" id="{0FE634DC-6DE4-4249-A847-0625C5E7C35F}"/>
                </a:ext>
              </a:extLst>
            </p:cNvPr>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73" name="Freeform 21">
              <a:extLst>
                <a:ext uri="{FF2B5EF4-FFF2-40B4-BE49-F238E27FC236}">
                  <a16:creationId xmlns:a16="http://schemas.microsoft.com/office/drawing/2014/main" id="{E6B76087-EEAD-408D-AE11-61B6A60FD02F}"/>
                </a:ext>
              </a:extLst>
            </p:cNvPr>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74" name="Freeform 22">
              <a:extLst>
                <a:ext uri="{FF2B5EF4-FFF2-40B4-BE49-F238E27FC236}">
                  <a16:creationId xmlns:a16="http://schemas.microsoft.com/office/drawing/2014/main" id="{3F5CC4F8-5835-4C78-9F4E-1222C002895E}"/>
                </a:ext>
              </a:extLst>
            </p:cNvPr>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75" name="Freeform 23">
              <a:extLst>
                <a:ext uri="{FF2B5EF4-FFF2-40B4-BE49-F238E27FC236}">
                  <a16:creationId xmlns:a16="http://schemas.microsoft.com/office/drawing/2014/main" id="{9B52F24B-6AA3-4ED5-93BE-D476E0FC85EB}"/>
                </a:ext>
              </a:extLst>
            </p:cNvPr>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76" name="Freeform 24">
              <a:extLst>
                <a:ext uri="{FF2B5EF4-FFF2-40B4-BE49-F238E27FC236}">
                  <a16:creationId xmlns:a16="http://schemas.microsoft.com/office/drawing/2014/main" id="{73CB2665-0DCB-4CB2-89FC-4B759FA3C8C1}"/>
                </a:ext>
              </a:extLst>
            </p:cNvPr>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grpSp>
        <p:nvGrpSpPr>
          <p:cNvPr id="77" name="Group 27">
            <a:extLst>
              <a:ext uri="{FF2B5EF4-FFF2-40B4-BE49-F238E27FC236}">
                <a16:creationId xmlns:a16="http://schemas.microsoft.com/office/drawing/2014/main" id="{DFED83F9-A5E1-4999-B75E-264D13AA1FFB}"/>
              </a:ext>
            </a:extLst>
          </p:cNvPr>
          <p:cNvGrpSpPr>
            <a:grpSpLocks/>
          </p:cNvGrpSpPr>
          <p:nvPr/>
        </p:nvGrpSpPr>
        <p:grpSpPr bwMode="auto">
          <a:xfrm>
            <a:off x="5002213" y="5195888"/>
            <a:ext cx="1068387" cy="857250"/>
            <a:chOff x="4224" y="2256"/>
            <a:chExt cx="912" cy="816"/>
          </a:xfrm>
          <a:effectLst>
            <a:glow rad="139700">
              <a:schemeClr val="accent3">
                <a:satMod val="175000"/>
                <a:alpha val="40000"/>
              </a:schemeClr>
            </a:glow>
          </a:effectLst>
        </p:grpSpPr>
        <p:sp>
          <p:nvSpPr>
            <p:cNvPr id="78" name="Freeform 28">
              <a:extLst>
                <a:ext uri="{FF2B5EF4-FFF2-40B4-BE49-F238E27FC236}">
                  <a16:creationId xmlns:a16="http://schemas.microsoft.com/office/drawing/2014/main" id="{9FD554AE-ECFB-4D52-B0AB-9E290EE0B4DE}"/>
                </a:ext>
              </a:extLst>
            </p:cNvPr>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79" name="Freeform 29">
              <a:extLst>
                <a:ext uri="{FF2B5EF4-FFF2-40B4-BE49-F238E27FC236}">
                  <a16:creationId xmlns:a16="http://schemas.microsoft.com/office/drawing/2014/main" id="{B3C31D97-0F92-4A42-BFBB-5CFE6496A3D4}"/>
                </a:ext>
              </a:extLst>
            </p:cNvPr>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80" name="Freeform 30">
              <a:extLst>
                <a:ext uri="{FF2B5EF4-FFF2-40B4-BE49-F238E27FC236}">
                  <a16:creationId xmlns:a16="http://schemas.microsoft.com/office/drawing/2014/main" id="{150450D4-D510-46B3-A270-0DB6F73AE8D0}"/>
                </a:ext>
              </a:extLst>
            </p:cNvPr>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81" name="Freeform 31">
              <a:extLst>
                <a:ext uri="{FF2B5EF4-FFF2-40B4-BE49-F238E27FC236}">
                  <a16:creationId xmlns:a16="http://schemas.microsoft.com/office/drawing/2014/main" id="{E24F4877-21AF-4F20-8D74-A9EC2D5A2F09}"/>
                </a:ext>
              </a:extLst>
            </p:cNvPr>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82" name="Freeform 32">
              <a:extLst>
                <a:ext uri="{FF2B5EF4-FFF2-40B4-BE49-F238E27FC236}">
                  <a16:creationId xmlns:a16="http://schemas.microsoft.com/office/drawing/2014/main" id="{4E2D2FD6-43EC-443A-ADA4-2AA3CC050D03}"/>
                </a:ext>
              </a:extLst>
            </p:cNvPr>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83" name="Freeform 33">
              <a:extLst>
                <a:ext uri="{FF2B5EF4-FFF2-40B4-BE49-F238E27FC236}">
                  <a16:creationId xmlns:a16="http://schemas.microsoft.com/office/drawing/2014/main" id="{9190A6B5-01EB-48AA-8F53-DBBBA1CEDB20}"/>
                </a:ext>
              </a:extLst>
            </p:cNvPr>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84" name="Freeform 34">
              <a:extLst>
                <a:ext uri="{FF2B5EF4-FFF2-40B4-BE49-F238E27FC236}">
                  <a16:creationId xmlns:a16="http://schemas.microsoft.com/office/drawing/2014/main" id="{953405CE-68E2-4251-81A1-F16AD288DC52}"/>
                </a:ext>
              </a:extLst>
            </p:cNvPr>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85" name="Freeform 35">
              <a:extLst>
                <a:ext uri="{FF2B5EF4-FFF2-40B4-BE49-F238E27FC236}">
                  <a16:creationId xmlns:a16="http://schemas.microsoft.com/office/drawing/2014/main" id="{F302EE10-797A-4DB4-BA59-C2F3B183EDDB}"/>
                </a:ext>
              </a:extLst>
            </p:cNvPr>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86" name="Freeform 36">
              <a:extLst>
                <a:ext uri="{FF2B5EF4-FFF2-40B4-BE49-F238E27FC236}">
                  <a16:creationId xmlns:a16="http://schemas.microsoft.com/office/drawing/2014/main" id="{8319F9B6-E4D9-499A-B619-93807C6C2540}"/>
                </a:ext>
              </a:extLst>
            </p:cNvPr>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Tree>
    <p:extLst>
      <p:ext uri="{BB962C8B-B14F-4D97-AF65-F5344CB8AC3E}">
        <p14:creationId xmlns:p14="http://schemas.microsoft.com/office/powerpoint/2010/main" val="675334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5E-6 7.40741E-7 L 0.025 0.06666 " pathEditMode="relative" ptsTypes="AA">
                                      <p:cBhvr>
                                        <p:cTn id="6" dur="3000" fill="hold"/>
                                        <p:tgtEl>
                                          <p:spTgt spid="2"/>
                                        </p:tgtEl>
                                        <p:attrNameLst>
                                          <p:attrName>ppt_x</p:attrName>
                                          <p:attrName>ppt_y</p:attrName>
                                        </p:attrNameLst>
                                      </p:cBhvr>
                                    </p:animMotion>
                                  </p:childTnLst>
                                </p:cTn>
                              </p:par>
                            </p:childTnLst>
                          </p:cTn>
                        </p:par>
                        <p:par>
                          <p:cTn id="7" fill="hold">
                            <p:stCondLst>
                              <p:cond delay="3000"/>
                            </p:stCondLst>
                            <p:childTnLst>
                              <p:par>
                                <p:cTn id="8" presetID="10" presetClass="exit" presetSubtype="0" fill="hold" nodeType="afterEffect">
                                  <p:stCondLst>
                                    <p:cond delay="0"/>
                                  </p:stCondLst>
                                  <p:childTnLst>
                                    <p:animEffect transition="out" filter="fade">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childTnLst>
                          </p:cTn>
                        </p:par>
                        <p:par>
                          <p:cTn id="11" fill="hold">
                            <p:stCondLst>
                              <p:cond delay="3500"/>
                            </p:stCondLst>
                            <p:childTnLst>
                              <p:par>
                                <p:cTn id="12" presetID="10"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8E697CF0-53A1-42F0-8541-783AC53DEEFF}" type="slidenum">
              <a:rPr lang="x-none" sz="1400">
                <a:latin typeface="Arial" pitchFamily="34" charset="0"/>
                <a:cs typeface="Arial" charset="0"/>
              </a:rPr>
              <a:pPr algn="r" eaLnBrk="0" hangingPunct="0"/>
              <a:t>54</a:t>
            </a:fld>
            <a:endParaRPr lang="en-US" sz="1400" dirty="0">
              <a:latin typeface="Arial" pitchFamily="34" charset="0"/>
              <a:cs typeface="Arial" charset="0"/>
            </a:endParaRPr>
          </a:p>
        </p:txBody>
      </p:sp>
      <p:sp>
        <p:nvSpPr>
          <p:cNvPr id="64516" name="Rectangle 2"/>
          <p:cNvSpPr>
            <a:spLocks noGrp="1" noChangeArrowheads="1"/>
          </p:cNvSpPr>
          <p:nvPr>
            <p:ph type="title" idx="4294967295"/>
          </p:nvPr>
        </p:nvSpPr>
        <p:spPr>
          <a:xfrm>
            <a:off x="685800" y="304800"/>
            <a:ext cx="7772400" cy="1143000"/>
          </a:xfrm>
        </p:spPr>
        <p:txBody>
          <a:bodyPr/>
          <a:lstStyle/>
          <a:p>
            <a:pPr eaLnBrk="1" hangingPunct="1"/>
            <a:r>
              <a:rPr lang="en-US" sz="4000" dirty="0">
                <a:cs typeface="Arial" charset="0"/>
              </a:rPr>
              <a:t>Regular Boolean MRSW </a:t>
            </a:r>
            <a:r>
              <a:rPr lang="en-US" sz="4000" dirty="0">
                <a:cs typeface="Arial" charset="0"/>
                <a:sym typeface="Wingdings" pitchFamily="2" charset="2"/>
              </a:rPr>
              <a:t>from</a:t>
            </a:r>
            <a:br>
              <a:rPr lang="en-US" sz="4000" dirty="0">
                <a:cs typeface="Arial" charset="0"/>
                <a:sym typeface="Wingdings" pitchFamily="2" charset="2"/>
              </a:rPr>
            </a:br>
            <a:r>
              <a:rPr lang="en-US" sz="4000" dirty="0">
                <a:cs typeface="Arial" charset="0"/>
                <a:sym typeface="Wingdings" pitchFamily="2" charset="2"/>
              </a:rPr>
              <a:t>Safe Boolean MRSW</a:t>
            </a:r>
          </a:p>
        </p:txBody>
      </p:sp>
      <p:sp>
        <p:nvSpPr>
          <p:cNvPr id="64517" name="Rectangle 3"/>
          <p:cNvSpPr>
            <a:spLocks noGrp="1" noChangeArrowheads="1"/>
          </p:cNvSpPr>
          <p:nvPr>
            <p:ph type="body" idx="4294967295"/>
          </p:nvPr>
        </p:nvSpPr>
        <p:spPr>
          <a:xfrm>
            <a:off x="914400" y="1676400"/>
            <a:ext cx="7620000" cy="4462760"/>
          </a:xfrm>
          <a:solidFill>
            <a:schemeClr val="tx1"/>
          </a:solidFill>
        </p:spPr>
        <p:txBody>
          <a:bodyPr>
            <a:spAutoFit/>
          </a:bodyPr>
          <a:lstStyle/>
          <a:p>
            <a:pPr marL="0" indent="0">
              <a:buNone/>
            </a:pP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RegBoolMRSWRegister</a:t>
            </a:r>
            <a:r>
              <a:rPr lang="en-US" sz="2000" b="0" dirty="0">
                <a:solidFill>
                  <a:srgbClr val="D4D4D4"/>
                </a:solidFill>
                <a:effectLst/>
                <a:latin typeface="Consolas" panose="020B0609020204030204" pitchFamily="49" charset="0"/>
              </a:rPr>
              <a:t> </a:t>
            </a:r>
          </a:p>
          <a:p>
            <a:pPr marL="0" indent="0">
              <a:buNone/>
            </a:pP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Register</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&gt; {</a:t>
            </a:r>
          </a:p>
          <a:p>
            <a:pPr marL="0" indent="0">
              <a:buNone/>
            </a:pPr>
            <a:r>
              <a:rPr lang="en-US" sz="2000" b="0" dirty="0">
                <a:solidFill>
                  <a:srgbClr val="D4D4D4"/>
                </a:solidFill>
                <a:effectLst/>
                <a:latin typeface="Consolas" panose="020B0609020204030204" pitchFamily="49" charset="0"/>
              </a:rPr>
              <a:t>  </a:t>
            </a:r>
            <a:r>
              <a:rPr lang="en-US" sz="2000" dirty="0">
                <a:solidFill>
                  <a:srgbClr val="569CD6"/>
                </a:solidFill>
                <a:latin typeface="Consolas" panose="020B0609020204030204" pitchFamily="49" charset="0"/>
              </a:rPr>
              <a:t>threadlocal</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old</a:t>
            </a:r>
            <a:r>
              <a:rPr lang="en-US" sz="2000" b="0" dirty="0">
                <a:solidFill>
                  <a:srgbClr val="D4D4D4"/>
                </a:solidFill>
                <a:effectLst/>
                <a:latin typeface="Consolas" panose="020B0609020204030204" pitchFamily="49" charset="0"/>
              </a:rPr>
              <a:t>;</a:t>
            </a:r>
          </a:p>
          <a:p>
            <a:pPr marL="0" indent="0">
              <a:buNone/>
            </a:pP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SafeBoolMRSWRegister</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marL="0" indent="0">
              <a:buNone/>
            </a:pP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write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x</a:t>
            </a:r>
            <a:r>
              <a:rPr lang="en-US" sz="2000" b="0" dirty="0">
                <a:solidFill>
                  <a:srgbClr val="D4D4D4"/>
                </a:solidFill>
                <a:effectLst/>
                <a:latin typeface="Consolas" panose="020B0609020204030204" pitchFamily="49" charset="0"/>
              </a:rPr>
              <a:t>) {</a:t>
            </a:r>
          </a:p>
          <a:p>
            <a:pPr marL="0" indent="0">
              <a:buNone/>
            </a:pP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old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x</a:t>
            </a:r>
            <a:r>
              <a:rPr lang="en-US" sz="2000" b="0" dirty="0">
                <a:solidFill>
                  <a:srgbClr val="D4D4D4"/>
                </a:solidFill>
                <a:effectLst/>
                <a:latin typeface="Consolas" panose="020B0609020204030204" pitchFamily="49" charset="0"/>
              </a:rPr>
              <a:t>) {</a:t>
            </a:r>
          </a:p>
          <a:p>
            <a:pPr marL="0" indent="0">
              <a:buNone/>
            </a:pP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write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x</a:t>
            </a:r>
            <a:r>
              <a:rPr lang="en-US" sz="2000" b="0" dirty="0">
                <a:solidFill>
                  <a:srgbClr val="D4D4D4"/>
                </a:solidFill>
                <a:effectLst/>
                <a:latin typeface="Consolas" panose="020B0609020204030204" pitchFamily="49" charset="0"/>
              </a:rPr>
              <a:t>);</a:t>
            </a:r>
          </a:p>
          <a:p>
            <a:pPr marL="0" indent="0">
              <a:buNone/>
            </a:pP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old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x</a:t>
            </a:r>
            <a:r>
              <a:rPr lang="en-US" sz="2000" b="0" dirty="0">
                <a:solidFill>
                  <a:srgbClr val="D4D4D4"/>
                </a:solidFill>
                <a:effectLst/>
                <a:latin typeface="Consolas" panose="020B0609020204030204" pitchFamily="49" charset="0"/>
              </a:rPr>
              <a:t>;</a:t>
            </a:r>
          </a:p>
          <a:p>
            <a:pPr marL="0" indent="0">
              <a:buNone/>
            </a:pPr>
            <a:r>
              <a:rPr lang="en-US" sz="2000" b="0" dirty="0">
                <a:solidFill>
                  <a:srgbClr val="D4D4D4"/>
                </a:solidFill>
                <a:effectLst/>
                <a:latin typeface="Consolas" panose="020B0609020204030204" pitchFamily="49" charset="0"/>
              </a:rPr>
              <a:t>   }}</a:t>
            </a:r>
          </a:p>
          <a:p>
            <a:pPr marL="0" indent="0">
              <a:buNone/>
            </a:pP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 {</a:t>
            </a:r>
          </a:p>
          <a:p>
            <a:pPr marL="0" indent="0">
              <a:buNone/>
            </a:pP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a:t>
            </a:r>
          </a:p>
          <a:p>
            <a:pPr marL="0" indent="0">
              <a:buNone/>
            </a:pPr>
            <a:r>
              <a:rPr lang="en-US" sz="2000" b="0" dirty="0">
                <a:solidFill>
                  <a:srgbClr val="D4D4D4"/>
                </a:solidFill>
                <a:effectLst/>
                <a:latin typeface="Consolas" panose="020B0609020204030204" pitchFamily="49" charset="0"/>
              </a:rPr>
              <a:t>  }}</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852ECAF8-5269-6DDF-567F-CBC1B05D099C}"/>
              </a:ext>
            </a:extLst>
          </p:cNvPr>
          <p:cNvSpPr txBox="1">
            <a:spLocks noChangeArrowheads="1"/>
          </p:cNvSpPr>
          <p:nvPr/>
        </p:nvSpPr>
        <p:spPr bwMode="auto">
          <a:xfrm>
            <a:off x="914400" y="1676400"/>
            <a:ext cx="7620000" cy="4462760"/>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fontAlgn="base">
              <a:spcBef>
                <a:spcPct val="20000"/>
              </a:spcBef>
              <a:spcAft>
                <a:spcPct val="0"/>
              </a:spcAft>
              <a:buChar char="»"/>
              <a:defRPr sz="2000">
                <a:solidFill>
                  <a:srgbClr val="0066FF"/>
                </a:solidFill>
                <a:latin typeface="+mn-lt"/>
              </a:defRPr>
            </a:lvl6pPr>
            <a:lvl7pPr marL="2971800" indent="-228600" algn="l" rtl="0" fontAlgn="base">
              <a:spcBef>
                <a:spcPct val="20000"/>
              </a:spcBef>
              <a:spcAft>
                <a:spcPct val="0"/>
              </a:spcAft>
              <a:buChar char="»"/>
              <a:defRPr sz="2000">
                <a:solidFill>
                  <a:srgbClr val="0066FF"/>
                </a:solidFill>
                <a:latin typeface="+mn-lt"/>
              </a:defRPr>
            </a:lvl7pPr>
            <a:lvl8pPr marL="3429000" indent="-228600" algn="l" rtl="0" fontAlgn="base">
              <a:spcBef>
                <a:spcPct val="20000"/>
              </a:spcBef>
              <a:spcAft>
                <a:spcPct val="0"/>
              </a:spcAft>
              <a:buChar char="»"/>
              <a:defRPr sz="2000">
                <a:solidFill>
                  <a:srgbClr val="0066FF"/>
                </a:solidFill>
                <a:latin typeface="+mn-lt"/>
              </a:defRPr>
            </a:lvl8pPr>
            <a:lvl9pPr marL="3886200" indent="-228600" algn="l" rtl="0" fontAlgn="base">
              <a:spcBef>
                <a:spcPct val="20000"/>
              </a:spcBef>
              <a:spcAft>
                <a:spcPct val="0"/>
              </a:spcAft>
              <a:buChar char="»"/>
              <a:defRPr sz="2000">
                <a:solidFill>
                  <a:srgbClr val="0066FF"/>
                </a:solidFill>
                <a:latin typeface="+mn-lt"/>
              </a:defRPr>
            </a:lvl9pPr>
          </a:lstStyle>
          <a:p>
            <a:pPr marL="0" indent="0">
              <a:buFontTx/>
              <a:buNone/>
            </a:pP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class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RegBoolMRSWRegister</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implements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Register</a:t>
            </a:r>
            <a:r>
              <a:rPr lang="en-US" sz="2000" kern="0" dirty="0">
                <a:solidFill>
                  <a:srgbClr val="D4D4D4"/>
                </a:solidFill>
                <a:latin typeface="Consolas" panose="020B0609020204030204" pitchFamily="49" charset="0"/>
              </a:rPr>
              <a:t>&lt;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&gt;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threadlocal</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old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private</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SafeBoolMRSWRegister</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value</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void</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if</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old</a:t>
            </a:r>
            <a:r>
              <a:rPr lang="en-US" sz="2000" kern="0" dirty="0">
                <a:solidFill>
                  <a:srgbClr val="D4D4D4"/>
                </a:solidFill>
                <a:latin typeface="Consolas" panose="020B0609020204030204" pitchFamily="49" charset="0"/>
              </a:rPr>
              <a:t> !=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value</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old</a:t>
            </a:r>
            <a:r>
              <a:rPr lang="en-US" sz="2000" kern="0" dirty="0">
                <a:solidFill>
                  <a:srgbClr val="D4D4D4"/>
                </a:solidFill>
                <a:latin typeface="Consolas" panose="020B0609020204030204" pitchFamily="49" charset="0"/>
              </a:rPr>
              <a:t> =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return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value</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p:txBody>
      </p:sp>
      <p:sp>
        <p:nvSpPr>
          <p:cNvPr id="6553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20DA430C-40B2-46C3-A33E-890BA5E02691}" type="slidenum">
              <a:rPr lang="x-none" sz="1400">
                <a:latin typeface="Arial" pitchFamily="34" charset="0"/>
                <a:cs typeface="Arial" charset="0"/>
              </a:rPr>
              <a:pPr algn="r" eaLnBrk="0" hangingPunct="0"/>
              <a:t>55</a:t>
            </a:fld>
            <a:endParaRPr lang="en-US" sz="1400" dirty="0">
              <a:latin typeface="Arial" pitchFamily="34" charset="0"/>
              <a:cs typeface="Arial" charset="0"/>
            </a:endParaRPr>
          </a:p>
        </p:txBody>
      </p:sp>
      <p:sp>
        <p:nvSpPr>
          <p:cNvPr id="65540" name="Rectangle 2"/>
          <p:cNvSpPr>
            <a:spLocks noGrp="1" noChangeArrowheads="1"/>
          </p:cNvSpPr>
          <p:nvPr>
            <p:ph type="title" idx="4294967295"/>
          </p:nvPr>
        </p:nvSpPr>
        <p:spPr>
          <a:xfrm>
            <a:off x="685800" y="304800"/>
            <a:ext cx="7772400" cy="1143000"/>
          </a:xfrm>
        </p:spPr>
        <p:txBody>
          <a:bodyPr/>
          <a:lstStyle/>
          <a:p>
            <a:pPr eaLnBrk="1" hangingPunct="1"/>
            <a:r>
              <a:rPr lang="en-US" sz="4000" dirty="0">
                <a:cs typeface="Arial" charset="0"/>
              </a:rPr>
              <a:t>Regular Boolean MRSW </a:t>
            </a:r>
            <a:r>
              <a:rPr lang="en-US" sz="4000" dirty="0">
                <a:cs typeface="Arial" charset="0"/>
                <a:sym typeface="Wingdings" pitchFamily="2" charset="2"/>
              </a:rPr>
              <a:t>from</a:t>
            </a:r>
            <a:br>
              <a:rPr lang="en-US" sz="4000" dirty="0">
                <a:cs typeface="Arial" charset="0"/>
                <a:sym typeface="Wingdings" pitchFamily="2" charset="2"/>
              </a:rPr>
            </a:br>
            <a:r>
              <a:rPr lang="en-US" sz="4000" dirty="0">
                <a:cs typeface="Arial" charset="0"/>
                <a:sym typeface="Wingdings" pitchFamily="2" charset="2"/>
              </a:rPr>
              <a:t>Safe Boolean MRSW</a:t>
            </a:r>
          </a:p>
        </p:txBody>
      </p:sp>
      <p:sp>
        <p:nvSpPr>
          <p:cNvPr id="65542" name="AutoShape 5"/>
          <p:cNvSpPr>
            <a:spLocks noChangeArrowheads="1"/>
          </p:cNvSpPr>
          <p:nvPr/>
        </p:nvSpPr>
        <p:spPr bwMode="auto">
          <a:xfrm>
            <a:off x="1206500" y="2425700"/>
            <a:ext cx="3594100" cy="381000"/>
          </a:xfrm>
          <a:prstGeom prst="wedgeRoundRectCallout">
            <a:avLst>
              <a:gd name="adj1" fmla="val 64500"/>
              <a:gd name="adj2" fmla="val 390000"/>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65543" name="Text Box 6"/>
          <p:cNvSpPr txBox="1">
            <a:spLocks noChangeArrowheads="1"/>
          </p:cNvSpPr>
          <p:nvPr/>
        </p:nvSpPr>
        <p:spPr bwMode="auto">
          <a:xfrm>
            <a:off x="3543300" y="4214813"/>
            <a:ext cx="4740275" cy="763587"/>
          </a:xfrm>
          <a:prstGeom prst="rect">
            <a:avLst/>
          </a:prstGeom>
          <a:noFill/>
          <a:ln w="38100">
            <a:solidFill>
              <a:srgbClr val="FF0000"/>
            </a:solidFill>
            <a:miter lim="800000"/>
            <a:headEnd/>
            <a:tailEnd/>
          </a:ln>
        </p:spPr>
        <p:txBody>
          <a:bodyPr>
            <a:spAutoFit/>
          </a:bodyPr>
          <a:lstStyle/>
          <a:p>
            <a:pPr algn="ctr" eaLnBrk="0" hangingPunct="0"/>
            <a:r>
              <a:rPr lang="en-US" sz="2800" b="1" dirty="0">
                <a:solidFill>
                  <a:srgbClr val="FFFF00"/>
                </a:solidFill>
                <a:latin typeface="Arial" pitchFamily="34" charset="0"/>
                <a:cs typeface="Courier New" pitchFamily="49" charset="0"/>
              </a:rPr>
              <a:t>Last bit this thread wrote</a:t>
            </a:r>
          </a:p>
          <a:p>
            <a:pPr algn="ctr" eaLnBrk="0" hangingPunct="0"/>
            <a:r>
              <a:rPr lang="en-US" sz="1600" b="1" dirty="0">
                <a:solidFill>
                  <a:srgbClr val="FFFF00"/>
                </a:solidFill>
                <a:latin typeface="Arial" pitchFamily="34" charset="0"/>
                <a:cs typeface="Courier New" pitchFamily="49" charset="0"/>
              </a:rPr>
              <a:t>(made-up syntax)</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9058AD1A-A652-9F4D-A650-D9A9E8B84AC2}"/>
              </a:ext>
            </a:extLst>
          </p:cNvPr>
          <p:cNvSpPr txBox="1">
            <a:spLocks noChangeArrowheads="1"/>
          </p:cNvSpPr>
          <p:nvPr/>
        </p:nvSpPr>
        <p:spPr bwMode="auto">
          <a:xfrm>
            <a:off x="914400" y="1676400"/>
            <a:ext cx="7620000" cy="4462760"/>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fontAlgn="base">
              <a:spcBef>
                <a:spcPct val="20000"/>
              </a:spcBef>
              <a:spcAft>
                <a:spcPct val="0"/>
              </a:spcAft>
              <a:buChar char="»"/>
              <a:defRPr sz="2000">
                <a:solidFill>
                  <a:srgbClr val="0066FF"/>
                </a:solidFill>
                <a:latin typeface="+mn-lt"/>
              </a:defRPr>
            </a:lvl6pPr>
            <a:lvl7pPr marL="2971800" indent="-228600" algn="l" rtl="0" fontAlgn="base">
              <a:spcBef>
                <a:spcPct val="20000"/>
              </a:spcBef>
              <a:spcAft>
                <a:spcPct val="0"/>
              </a:spcAft>
              <a:buChar char="»"/>
              <a:defRPr sz="2000">
                <a:solidFill>
                  <a:srgbClr val="0066FF"/>
                </a:solidFill>
                <a:latin typeface="+mn-lt"/>
              </a:defRPr>
            </a:lvl7pPr>
            <a:lvl8pPr marL="3429000" indent="-228600" algn="l" rtl="0" fontAlgn="base">
              <a:spcBef>
                <a:spcPct val="20000"/>
              </a:spcBef>
              <a:spcAft>
                <a:spcPct val="0"/>
              </a:spcAft>
              <a:buChar char="»"/>
              <a:defRPr sz="2000">
                <a:solidFill>
                  <a:srgbClr val="0066FF"/>
                </a:solidFill>
                <a:latin typeface="+mn-lt"/>
              </a:defRPr>
            </a:lvl8pPr>
            <a:lvl9pPr marL="3886200" indent="-228600" algn="l" rtl="0" fontAlgn="base">
              <a:spcBef>
                <a:spcPct val="20000"/>
              </a:spcBef>
              <a:spcAft>
                <a:spcPct val="0"/>
              </a:spcAft>
              <a:buChar char="»"/>
              <a:defRPr sz="2000">
                <a:solidFill>
                  <a:srgbClr val="0066FF"/>
                </a:solidFill>
                <a:latin typeface="+mn-lt"/>
              </a:defRPr>
            </a:lvl9pPr>
          </a:lstStyle>
          <a:p>
            <a:pPr marL="0" indent="0">
              <a:buFontTx/>
              <a:buNone/>
            </a:pP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class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RegBoolMRSWRegister</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implements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Register</a:t>
            </a:r>
            <a:r>
              <a:rPr lang="en-US" sz="2000" kern="0" dirty="0">
                <a:solidFill>
                  <a:srgbClr val="D4D4D4"/>
                </a:solidFill>
                <a:latin typeface="Consolas" panose="020B0609020204030204" pitchFamily="49" charset="0"/>
              </a:rPr>
              <a:t>&lt;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&gt;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threadlocal</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old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private</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SafeBoolMRSWRegister</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value</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void</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if</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old</a:t>
            </a:r>
            <a:r>
              <a:rPr lang="en-US" sz="2000" kern="0" dirty="0">
                <a:solidFill>
                  <a:srgbClr val="D4D4D4"/>
                </a:solidFill>
                <a:latin typeface="Consolas" panose="020B0609020204030204" pitchFamily="49" charset="0"/>
              </a:rPr>
              <a:t> !=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value</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old</a:t>
            </a:r>
            <a:r>
              <a:rPr lang="en-US" sz="2000" kern="0" dirty="0">
                <a:solidFill>
                  <a:srgbClr val="D4D4D4"/>
                </a:solidFill>
                <a:latin typeface="Consolas" panose="020B0609020204030204" pitchFamily="49" charset="0"/>
              </a:rPr>
              <a:t> =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return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value</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p:txBody>
      </p:sp>
      <p:sp>
        <p:nvSpPr>
          <p:cNvPr id="6656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A4A15196-3F95-41F0-8635-3C93D0BC3C45}" type="slidenum">
              <a:rPr lang="x-none" sz="1400">
                <a:latin typeface="Arial" pitchFamily="34" charset="0"/>
                <a:cs typeface="Arial" charset="0"/>
              </a:rPr>
              <a:pPr algn="r" eaLnBrk="0" hangingPunct="0"/>
              <a:t>56</a:t>
            </a:fld>
            <a:endParaRPr lang="en-US" sz="1400" dirty="0">
              <a:latin typeface="Arial" pitchFamily="34" charset="0"/>
              <a:cs typeface="Arial" charset="0"/>
            </a:endParaRPr>
          </a:p>
        </p:txBody>
      </p:sp>
      <p:sp>
        <p:nvSpPr>
          <p:cNvPr id="66564" name="Rectangle 2"/>
          <p:cNvSpPr>
            <a:spLocks noGrp="1" noChangeArrowheads="1"/>
          </p:cNvSpPr>
          <p:nvPr>
            <p:ph type="title" idx="4294967295"/>
          </p:nvPr>
        </p:nvSpPr>
        <p:spPr>
          <a:xfrm>
            <a:off x="685800" y="304800"/>
            <a:ext cx="7772400" cy="1143000"/>
          </a:xfrm>
        </p:spPr>
        <p:txBody>
          <a:bodyPr/>
          <a:lstStyle/>
          <a:p>
            <a:pPr eaLnBrk="1" hangingPunct="1"/>
            <a:r>
              <a:rPr lang="en-US" sz="4000" dirty="0">
                <a:cs typeface="Arial" charset="0"/>
              </a:rPr>
              <a:t>Regular Boolean MRSW </a:t>
            </a:r>
            <a:r>
              <a:rPr lang="en-US" sz="4000" dirty="0">
                <a:cs typeface="Arial" charset="0"/>
                <a:sym typeface="Wingdings" pitchFamily="2" charset="2"/>
              </a:rPr>
              <a:t>from</a:t>
            </a:r>
            <a:br>
              <a:rPr lang="en-US" sz="4000" dirty="0">
                <a:cs typeface="Arial" charset="0"/>
                <a:sym typeface="Wingdings" pitchFamily="2" charset="2"/>
              </a:rPr>
            </a:br>
            <a:r>
              <a:rPr lang="en-US" sz="4000" dirty="0">
                <a:cs typeface="Arial" charset="0"/>
                <a:sym typeface="Wingdings" pitchFamily="2" charset="2"/>
              </a:rPr>
              <a:t>Safe Boolean MRSW</a:t>
            </a:r>
          </a:p>
        </p:txBody>
      </p:sp>
      <p:sp>
        <p:nvSpPr>
          <p:cNvPr id="66566" name="AutoShape 5"/>
          <p:cNvSpPr>
            <a:spLocks noChangeArrowheads="1"/>
          </p:cNvSpPr>
          <p:nvPr/>
        </p:nvSpPr>
        <p:spPr bwMode="auto">
          <a:xfrm>
            <a:off x="1231900" y="2806700"/>
            <a:ext cx="5473700" cy="381000"/>
          </a:xfrm>
          <a:prstGeom prst="wedgeRoundRectCallout">
            <a:avLst>
              <a:gd name="adj1" fmla="val 31629"/>
              <a:gd name="adj2" fmla="val 604500"/>
              <a:gd name="adj3" fmla="val 16667"/>
            </a:avLst>
          </a:prstGeom>
          <a:noFill/>
          <a:ln w="38100">
            <a:solidFill>
              <a:srgbClr val="FF0000"/>
            </a:solidFill>
            <a:miter lim="800000"/>
            <a:headEnd/>
            <a:tailEnd/>
          </a:ln>
        </p:spPr>
        <p:txBody>
          <a:bodyPr anchor="ctr"/>
          <a:lstStyle/>
          <a:p>
            <a:pPr algn="ctr" eaLnBrk="0" hangingPunct="0"/>
            <a:endParaRPr lang="en-US" sz="2400" dirty="0">
              <a:latin typeface="Arial" pitchFamily="34" charset="0"/>
              <a:cs typeface="Courier New" pitchFamily="49" charset="0"/>
            </a:endParaRPr>
          </a:p>
        </p:txBody>
      </p:sp>
      <p:sp>
        <p:nvSpPr>
          <p:cNvPr id="66567" name="Text Box 6"/>
          <p:cNvSpPr txBox="1">
            <a:spLocks noChangeArrowheads="1"/>
          </p:cNvSpPr>
          <p:nvPr/>
        </p:nvSpPr>
        <p:spPr bwMode="auto">
          <a:xfrm>
            <a:off x="4724400" y="5372100"/>
            <a:ext cx="2546350" cy="519113"/>
          </a:xfrm>
          <a:prstGeom prst="rect">
            <a:avLst/>
          </a:prstGeom>
          <a:noFill/>
          <a:ln w="38100">
            <a:solidFill>
              <a:srgbClr val="FF0000"/>
            </a:solidFill>
            <a:miter lim="800000"/>
            <a:headEnd/>
            <a:tailEnd/>
          </a:ln>
        </p:spPr>
        <p:txBody>
          <a:bodyPr>
            <a:spAutoFit/>
          </a:bodyPr>
          <a:lstStyle/>
          <a:p>
            <a:pPr algn="ctr" eaLnBrk="0" hangingPunct="0"/>
            <a:r>
              <a:rPr lang="en-US" sz="2800" dirty="0">
                <a:solidFill>
                  <a:srgbClr val="FFFF00"/>
                </a:solidFill>
                <a:latin typeface="Arial" pitchFamily="34" charset="0"/>
                <a:cs typeface="Courier New" pitchFamily="49" charset="0"/>
              </a:rPr>
              <a:t>Actual value</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2211BD6F-C637-5092-6B55-23CD29EB9B31}"/>
              </a:ext>
            </a:extLst>
          </p:cNvPr>
          <p:cNvSpPr txBox="1">
            <a:spLocks noChangeArrowheads="1"/>
          </p:cNvSpPr>
          <p:nvPr/>
        </p:nvSpPr>
        <p:spPr bwMode="auto">
          <a:xfrm>
            <a:off x="914400" y="1676400"/>
            <a:ext cx="7620000" cy="4462760"/>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fontAlgn="base">
              <a:spcBef>
                <a:spcPct val="20000"/>
              </a:spcBef>
              <a:spcAft>
                <a:spcPct val="0"/>
              </a:spcAft>
              <a:buChar char="»"/>
              <a:defRPr sz="2000">
                <a:solidFill>
                  <a:srgbClr val="0066FF"/>
                </a:solidFill>
                <a:latin typeface="+mn-lt"/>
              </a:defRPr>
            </a:lvl6pPr>
            <a:lvl7pPr marL="2971800" indent="-228600" algn="l" rtl="0" fontAlgn="base">
              <a:spcBef>
                <a:spcPct val="20000"/>
              </a:spcBef>
              <a:spcAft>
                <a:spcPct val="0"/>
              </a:spcAft>
              <a:buChar char="»"/>
              <a:defRPr sz="2000">
                <a:solidFill>
                  <a:srgbClr val="0066FF"/>
                </a:solidFill>
                <a:latin typeface="+mn-lt"/>
              </a:defRPr>
            </a:lvl7pPr>
            <a:lvl8pPr marL="3429000" indent="-228600" algn="l" rtl="0" fontAlgn="base">
              <a:spcBef>
                <a:spcPct val="20000"/>
              </a:spcBef>
              <a:spcAft>
                <a:spcPct val="0"/>
              </a:spcAft>
              <a:buChar char="»"/>
              <a:defRPr sz="2000">
                <a:solidFill>
                  <a:srgbClr val="0066FF"/>
                </a:solidFill>
                <a:latin typeface="+mn-lt"/>
              </a:defRPr>
            </a:lvl8pPr>
            <a:lvl9pPr marL="3886200" indent="-228600" algn="l" rtl="0" fontAlgn="base">
              <a:spcBef>
                <a:spcPct val="20000"/>
              </a:spcBef>
              <a:spcAft>
                <a:spcPct val="0"/>
              </a:spcAft>
              <a:buChar char="»"/>
              <a:defRPr sz="2000">
                <a:solidFill>
                  <a:srgbClr val="0066FF"/>
                </a:solidFill>
                <a:latin typeface="+mn-lt"/>
              </a:defRPr>
            </a:lvl9pPr>
          </a:lstStyle>
          <a:p>
            <a:pPr marL="0" indent="0">
              <a:buFontTx/>
              <a:buNone/>
            </a:pP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class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RegBoolMRSWRegister</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implements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Register</a:t>
            </a:r>
            <a:r>
              <a:rPr lang="en-US" sz="2000" kern="0" dirty="0">
                <a:solidFill>
                  <a:srgbClr val="D4D4D4"/>
                </a:solidFill>
                <a:latin typeface="Consolas" panose="020B0609020204030204" pitchFamily="49" charset="0"/>
              </a:rPr>
              <a:t>&lt;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&gt;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threadlocal</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old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private</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SafeBoolMRSWRegister</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value</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void</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if</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old</a:t>
            </a:r>
            <a:r>
              <a:rPr lang="en-US" sz="2000" kern="0" dirty="0">
                <a:solidFill>
                  <a:srgbClr val="D4D4D4"/>
                </a:solidFill>
                <a:latin typeface="Consolas" panose="020B0609020204030204" pitchFamily="49" charset="0"/>
              </a:rPr>
              <a:t> !=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value</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old</a:t>
            </a:r>
            <a:r>
              <a:rPr lang="en-US" sz="2000" kern="0" dirty="0">
                <a:solidFill>
                  <a:srgbClr val="D4D4D4"/>
                </a:solidFill>
                <a:latin typeface="Consolas" panose="020B0609020204030204" pitchFamily="49" charset="0"/>
              </a:rPr>
              <a:t> =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return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value</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p:txBody>
      </p:sp>
      <p:sp>
        <p:nvSpPr>
          <p:cNvPr id="6758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E45F9148-8CCF-4360-B9C6-55399924577E}" type="slidenum">
              <a:rPr lang="x-none" sz="1400">
                <a:latin typeface="Arial" pitchFamily="34" charset="0"/>
                <a:cs typeface="Arial" charset="0"/>
              </a:rPr>
              <a:pPr algn="r" eaLnBrk="0" hangingPunct="0"/>
              <a:t>57</a:t>
            </a:fld>
            <a:endParaRPr lang="en-US" sz="1400" dirty="0">
              <a:latin typeface="Arial" pitchFamily="34" charset="0"/>
              <a:cs typeface="Arial" charset="0"/>
            </a:endParaRPr>
          </a:p>
        </p:txBody>
      </p:sp>
      <p:sp>
        <p:nvSpPr>
          <p:cNvPr id="67588" name="Rectangle 2"/>
          <p:cNvSpPr>
            <a:spLocks noGrp="1" noChangeArrowheads="1"/>
          </p:cNvSpPr>
          <p:nvPr>
            <p:ph type="title" idx="4294967295"/>
          </p:nvPr>
        </p:nvSpPr>
        <p:spPr>
          <a:xfrm>
            <a:off x="685800" y="304800"/>
            <a:ext cx="7772400" cy="1143000"/>
          </a:xfrm>
        </p:spPr>
        <p:txBody>
          <a:bodyPr/>
          <a:lstStyle/>
          <a:p>
            <a:pPr eaLnBrk="1" hangingPunct="1"/>
            <a:r>
              <a:rPr lang="en-US" sz="4000" dirty="0">
                <a:cs typeface="Arial" charset="0"/>
              </a:rPr>
              <a:t>Regular Boolean MRSW </a:t>
            </a:r>
            <a:r>
              <a:rPr lang="en-US" sz="4000" dirty="0">
                <a:cs typeface="Arial" charset="0"/>
                <a:sym typeface="Wingdings" pitchFamily="2" charset="2"/>
              </a:rPr>
              <a:t>from</a:t>
            </a:r>
            <a:br>
              <a:rPr lang="en-US" sz="4000" dirty="0">
                <a:cs typeface="Arial" charset="0"/>
                <a:sym typeface="Wingdings" pitchFamily="2" charset="2"/>
              </a:rPr>
            </a:br>
            <a:r>
              <a:rPr lang="en-US" sz="4000" dirty="0">
                <a:cs typeface="Arial" charset="0"/>
                <a:sym typeface="Wingdings" pitchFamily="2" charset="2"/>
              </a:rPr>
              <a:t>Safe Boolean MRSW</a:t>
            </a:r>
          </a:p>
        </p:txBody>
      </p:sp>
      <p:sp>
        <p:nvSpPr>
          <p:cNvPr id="67590" name="AutoShape 5"/>
          <p:cNvSpPr>
            <a:spLocks noChangeArrowheads="1"/>
          </p:cNvSpPr>
          <p:nvPr/>
        </p:nvSpPr>
        <p:spPr bwMode="auto">
          <a:xfrm>
            <a:off x="1320800" y="3517900"/>
            <a:ext cx="2679700" cy="381000"/>
          </a:xfrm>
          <a:prstGeom prst="wedgeRoundRectCallout">
            <a:avLst>
              <a:gd name="adj1" fmla="val 60250"/>
              <a:gd name="adj2" fmla="val 177500"/>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67591" name="Text Box 6"/>
          <p:cNvSpPr txBox="1">
            <a:spLocks noChangeArrowheads="1"/>
          </p:cNvSpPr>
          <p:nvPr/>
        </p:nvSpPr>
        <p:spPr bwMode="auto">
          <a:xfrm>
            <a:off x="4419600" y="3907780"/>
            <a:ext cx="4375150" cy="946150"/>
          </a:xfrm>
          <a:prstGeom prst="rect">
            <a:avLst/>
          </a:prstGeom>
          <a:solidFill>
            <a:schemeClr val="tx1"/>
          </a:solidFill>
          <a:ln w="38100">
            <a:solidFill>
              <a:srgbClr val="FF0000"/>
            </a:solidFill>
            <a:miter lim="800000"/>
            <a:headEnd/>
            <a:tailEnd/>
          </a:ln>
        </p:spPr>
        <p:txBody>
          <a:bodyPr>
            <a:spAutoFit/>
          </a:bodyPr>
          <a:lstStyle/>
          <a:p>
            <a:pPr algn="ctr" eaLnBrk="0" hangingPunct="0"/>
            <a:r>
              <a:rPr lang="en-US" sz="2800" dirty="0">
                <a:solidFill>
                  <a:srgbClr val="FFFF00"/>
                </a:solidFill>
                <a:latin typeface="Arial" pitchFamily="34" charset="0"/>
                <a:cs typeface="Courier New" pitchFamily="49" charset="0"/>
              </a:rPr>
              <a:t>Is new value different from last value I wrote?</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C95B3FD8-EE8F-AA95-09B7-B75C884290DA}"/>
              </a:ext>
            </a:extLst>
          </p:cNvPr>
          <p:cNvSpPr txBox="1">
            <a:spLocks noChangeArrowheads="1"/>
          </p:cNvSpPr>
          <p:nvPr/>
        </p:nvSpPr>
        <p:spPr bwMode="auto">
          <a:xfrm>
            <a:off x="914400" y="1676400"/>
            <a:ext cx="7620000" cy="4462760"/>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fontAlgn="base">
              <a:spcBef>
                <a:spcPct val="20000"/>
              </a:spcBef>
              <a:spcAft>
                <a:spcPct val="0"/>
              </a:spcAft>
              <a:buChar char="»"/>
              <a:defRPr sz="2000">
                <a:solidFill>
                  <a:srgbClr val="0066FF"/>
                </a:solidFill>
                <a:latin typeface="+mn-lt"/>
              </a:defRPr>
            </a:lvl6pPr>
            <a:lvl7pPr marL="2971800" indent="-228600" algn="l" rtl="0" fontAlgn="base">
              <a:spcBef>
                <a:spcPct val="20000"/>
              </a:spcBef>
              <a:spcAft>
                <a:spcPct val="0"/>
              </a:spcAft>
              <a:buChar char="»"/>
              <a:defRPr sz="2000">
                <a:solidFill>
                  <a:srgbClr val="0066FF"/>
                </a:solidFill>
                <a:latin typeface="+mn-lt"/>
              </a:defRPr>
            </a:lvl7pPr>
            <a:lvl8pPr marL="3429000" indent="-228600" algn="l" rtl="0" fontAlgn="base">
              <a:spcBef>
                <a:spcPct val="20000"/>
              </a:spcBef>
              <a:spcAft>
                <a:spcPct val="0"/>
              </a:spcAft>
              <a:buChar char="»"/>
              <a:defRPr sz="2000">
                <a:solidFill>
                  <a:srgbClr val="0066FF"/>
                </a:solidFill>
                <a:latin typeface="+mn-lt"/>
              </a:defRPr>
            </a:lvl8pPr>
            <a:lvl9pPr marL="3886200" indent="-228600" algn="l" rtl="0" fontAlgn="base">
              <a:spcBef>
                <a:spcPct val="20000"/>
              </a:spcBef>
              <a:spcAft>
                <a:spcPct val="0"/>
              </a:spcAft>
              <a:buChar char="»"/>
              <a:defRPr sz="2000">
                <a:solidFill>
                  <a:srgbClr val="0066FF"/>
                </a:solidFill>
                <a:latin typeface="+mn-lt"/>
              </a:defRPr>
            </a:lvl9pPr>
          </a:lstStyle>
          <a:p>
            <a:pPr marL="0" indent="0">
              <a:buFontTx/>
              <a:buNone/>
            </a:pP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class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RegBoolMRSWRegister</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implements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Register</a:t>
            </a:r>
            <a:r>
              <a:rPr lang="en-US" sz="2000" kern="0" dirty="0">
                <a:solidFill>
                  <a:srgbClr val="D4D4D4"/>
                </a:solidFill>
                <a:latin typeface="Consolas" panose="020B0609020204030204" pitchFamily="49" charset="0"/>
              </a:rPr>
              <a:t>&lt;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&gt;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threadlocal</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old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private</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SafeBoolMRSWRegister</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value</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void</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if</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old</a:t>
            </a:r>
            <a:r>
              <a:rPr lang="en-US" sz="2000" kern="0" dirty="0">
                <a:solidFill>
                  <a:srgbClr val="D4D4D4"/>
                </a:solidFill>
                <a:latin typeface="Consolas" panose="020B0609020204030204" pitchFamily="49" charset="0"/>
              </a:rPr>
              <a:t> !=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value</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old</a:t>
            </a:r>
            <a:r>
              <a:rPr lang="en-US" sz="2000" kern="0" dirty="0">
                <a:solidFill>
                  <a:srgbClr val="D4D4D4"/>
                </a:solidFill>
                <a:latin typeface="Consolas" panose="020B0609020204030204" pitchFamily="49" charset="0"/>
              </a:rPr>
              <a:t> =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return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value</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p:txBody>
      </p:sp>
      <p:sp>
        <p:nvSpPr>
          <p:cNvPr id="6861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3BD66BD9-8785-4C85-95AD-85C7E17ACC98}" type="slidenum">
              <a:rPr lang="x-none" sz="1400">
                <a:latin typeface="Arial" pitchFamily="34" charset="0"/>
                <a:cs typeface="Arial" charset="0"/>
              </a:rPr>
              <a:pPr algn="r" eaLnBrk="0" hangingPunct="0"/>
              <a:t>58</a:t>
            </a:fld>
            <a:endParaRPr lang="en-US" sz="1400" dirty="0">
              <a:latin typeface="Arial" pitchFamily="34" charset="0"/>
              <a:cs typeface="Arial" charset="0"/>
            </a:endParaRPr>
          </a:p>
        </p:txBody>
      </p:sp>
      <p:sp>
        <p:nvSpPr>
          <p:cNvPr id="68612" name="Rectangle 2"/>
          <p:cNvSpPr>
            <a:spLocks noGrp="1" noChangeArrowheads="1"/>
          </p:cNvSpPr>
          <p:nvPr>
            <p:ph type="title" idx="4294967295"/>
          </p:nvPr>
        </p:nvSpPr>
        <p:spPr>
          <a:xfrm>
            <a:off x="685800" y="304800"/>
            <a:ext cx="7772400" cy="1143000"/>
          </a:xfrm>
        </p:spPr>
        <p:txBody>
          <a:bodyPr/>
          <a:lstStyle/>
          <a:p>
            <a:pPr eaLnBrk="1" hangingPunct="1"/>
            <a:r>
              <a:rPr lang="en-US" sz="4000" dirty="0">
                <a:cs typeface="Arial" charset="0"/>
              </a:rPr>
              <a:t>Regular Boolean MRSW </a:t>
            </a:r>
            <a:r>
              <a:rPr lang="en-US" sz="4000" dirty="0">
                <a:cs typeface="Arial" charset="0"/>
                <a:sym typeface="Wingdings" pitchFamily="2" charset="2"/>
              </a:rPr>
              <a:t>from</a:t>
            </a:r>
            <a:br>
              <a:rPr lang="en-US" sz="4000" dirty="0">
                <a:cs typeface="Arial" charset="0"/>
                <a:sym typeface="Wingdings" pitchFamily="2" charset="2"/>
              </a:rPr>
            </a:br>
            <a:r>
              <a:rPr lang="en-US" sz="4000" dirty="0">
                <a:cs typeface="Arial" charset="0"/>
                <a:sym typeface="Wingdings" pitchFamily="2" charset="2"/>
              </a:rPr>
              <a:t>Safe Boolean MRSW</a:t>
            </a:r>
          </a:p>
        </p:txBody>
      </p:sp>
      <p:sp>
        <p:nvSpPr>
          <p:cNvPr id="68614" name="AutoShape 5"/>
          <p:cNvSpPr>
            <a:spLocks noChangeArrowheads="1"/>
          </p:cNvSpPr>
          <p:nvPr/>
        </p:nvSpPr>
        <p:spPr bwMode="auto">
          <a:xfrm>
            <a:off x="1371600" y="3873500"/>
            <a:ext cx="2578100" cy="711200"/>
          </a:xfrm>
          <a:prstGeom prst="wedgeRoundRectCallout">
            <a:avLst>
              <a:gd name="adj1" fmla="val 91870"/>
              <a:gd name="adj2" fmla="val 149106"/>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68615" name="Text Box 6"/>
          <p:cNvSpPr txBox="1">
            <a:spLocks noChangeArrowheads="1"/>
          </p:cNvSpPr>
          <p:nvPr/>
        </p:nvSpPr>
        <p:spPr bwMode="auto">
          <a:xfrm>
            <a:off x="4864101" y="5191125"/>
            <a:ext cx="2984500" cy="946150"/>
          </a:xfrm>
          <a:prstGeom prst="rect">
            <a:avLst/>
          </a:prstGeom>
          <a:noFill/>
          <a:ln w="38100">
            <a:solidFill>
              <a:srgbClr val="FF0000"/>
            </a:solidFill>
            <a:miter lim="800000"/>
            <a:headEnd/>
            <a:tailEnd/>
          </a:ln>
        </p:spPr>
        <p:txBody>
          <a:bodyPr wrap="square">
            <a:spAutoFit/>
          </a:bodyPr>
          <a:lstStyle/>
          <a:p>
            <a:pPr algn="ctr" eaLnBrk="0" hangingPunct="0"/>
            <a:r>
              <a:rPr lang="en-US" sz="2800" dirty="0">
                <a:solidFill>
                  <a:srgbClr val="FFFF00"/>
                </a:solidFill>
                <a:latin typeface="Arial" pitchFamily="34" charset="0"/>
                <a:cs typeface="Courier New" pitchFamily="49" charset="0"/>
              </a:rPr>
              <a:t>If so, change it (otherwise don’t!)</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5DB2F62F-486A-AEB1-5A34-BC0538BF322A}"/>
              </a:ext>
            </a:extLst>
          </p:cNvPr>
          <p:cNvSpPr txBox="1">
            <a:spLocks noChangeArrowheads="1"/>
          </p:cNvSpPr>
          <p:nvPr/>
        </p:nvSpPr>
        <p:spPr bwMode="auto">
          <a:xfrm>
            <a:off x="914400" y="1676400"/>
            <a:ext cx="7620000" cy="4462760"/>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fontAlgn="base">
              <a:spcBef>
                <a:spcPct val="20000"/>
              </a:spcBef>
              <a:spcAft>
                <a:spcPct val="0"/>
              </a:spcAft>
              <a:buChar char="»"/>
              <a:defRPr sz="2000">
                <a:solidFill>
                  <a:srgbClr val="0066FF"/>
                </a:solidFill>
                <a:latin typeface="+mn-lt"/>
              </a:defRPr>
            </a:lvl6pPr>
            <a:lvl7pPr marL="2971800" indent="-228600" algn="l" rtl="0" fontAlgn="base">
              <a:spcBef>
                <a:spcPct val="20000"/>
              </a:spcBef>
              <a:spcAft>
                <a:spcPct val="0"/>
              </a:spcAft>
              <a:buChar char="»"/>
              <a:defRPr sz="2000">
                <a:solidFill>
                  <a:srgbClr val="0066FF"/>
                </a:solidFill>
                <a:latin typeface="+mn-lt"/>
              </a:defRPr>
            </a:lvl7pPr>
            <a:lvl8pPr marL="3429000" indent="-228600" algn="l" rtl="0" fontAlgn="base">
              <a:spcBef>
                <a:spcPct val="20000"/>
              </a:spcBef>
              <a:spcAft>
                <a:spcPct val="0"/>
              </a:spcAft>
              <a:buChar char="»"/>
              <a:defRPr sz="2000">
                <a:solidFill>
                  <a:srgbClr val="0066FF"/>
                </a:solidFill>
                <a:latin typeface="+mn-lt"/>
              </a:defRPr>
            </a:lvl8pPr>
            <a:lvl9pPr marL="3886200" indent="-228600" algn="l" rtl="0" fontAlgn="base">
              <a:spcBef>
                <a:spcPct val="20000"/>
              </a:spcBef>
              <a:spcAft>
                <a:spcPct val="0"/>
              </a:spcAft>
              <a:buChar char="»"/>
              <a:defRPr sz="2000">
                <a:solidFill>
                  <a:srgbClr val="0066FF"/>
                </a:solidFill>
                <a:latin typeface="+mn-lt"/>
              </a:defRPr>
            </a:lvl9pPr>
          </a:lstStyle>
          <a:p>
            <a:pPr marL="0" indent="0">
              <a:buFontTx/>
              <a:buNone/>
            </a:pP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class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RegBoolMRSWRegister</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implements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Register</a:t>
            </a:r>
            <a:r>
              <a:rPr lang="en-US" sz="2000" kern="0" dirty="0">
                <a:solidFill>
                  <a:srgbClr val="D4D4D4"/>
                </a:solidFill>
                <a:latin typeface="Consolas" panose="020B0609020204030204" pitchFamily="49" charset="0"/>
              </a:rPr>
              <a:t>&lt;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&gt;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threadlocal</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old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private</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SafeBoolMRSWRegister</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value</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void</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if</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old</a:t>
            </a:r>
            <a:r>
              <a:rPr lang="en-US" sz="2000" kern="0" dirty="0">
                <a:solidFill>
                  <a:srgbClr val="D4D4D4"/>
                </a:solidFill>
                <a:latin typeface="Consolas" panose="020B0609020204030204" pitchFamily="49" charset="0"/>
              </a:rPr>
              <a:t> !=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value</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old</a:t>
            </a:r>
            <a:r>
              <a:rPr lang="en-US" sz="2000" kern="0" dirty="0">
                <a:solidFill>
                  <a:srgbClr val="D4D4D4"/>
                </a:solidFill>
                <a:latin typeface="Consolas" panose="020B0609020204030204" pitchFamily="49" charset="0"/>
              </a:rPr>
              <a:t> =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boolean</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return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value</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p:txBody>
      </p:sp>
      <p:sp>
        <p:nvSpPr>
          <p:cNvPr id="6963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5497023C-974A-4B1D-9713-9C753DFD066E}" type="slidenum">
              <a:rPr lang="x-none" sz="1400">
                <a:latin typeface="Arial" pitchFamily="34" charset="0"/>
                <a:cs typeface="Arial" charset="0"/>
              </a:rPr>
              <a:pPr algn="r" eaLnBrk="0" hangingPunct="0"/>
              <a:t>59</a:t>
            </a:fld>
            <a:endParaRPr lang="en-US" sz="1400" dirty="0">
              <a:latin typeface="Arial" pitchFamily="34" charset="0"/>
              <a:cs typeface="Arial" charset="0"/>
            </a:endParaRPr>
          </a:p>
        </p:txBody>
      </p:sp>
      <p:sp>
        <p:nvSpPr>
          <p:cNvPr id="69636" name="Rectangle 2"/>
          <p:cNvSpPr>
            <a:spLocks noGrp="1" noChangeArrowheads="1"/>
          </p:cNvSpPr>
          <p:nvPr>
            <p:ph type="title" idx="4294967295"/>
          </p:nvPr>
        </p:nvSpPr>
        <p:spPr>
          <a:xfrm>
            <a:off x="685800" y="304800"/>
            <a:ext cx="7772400" cy="1143000"/>
          </a:xfrm>
        </p:spPr>
        <p:txBody>
          <a:bodyPr/>
          <a:lstStyle/>
          <a:p>
            <a:pPr eaLnBrk="1" hangingPunct="1"/>
            <a:r>
              <a:rPr lang="en-US" sz="4000" dirty="0">
                <a:cs typeface="Arial" charset="0"/>
              </a:rPr>
              <a:t>Regular Boolean MRSW </a:t>
            </a:r>
            <a:r>
              <a:rPr lang="en-US" sz="4000" dirty="0">
                <a:cs typeface="Arial" charset="0"/>
                <a:sym typeface="Wingdings" pitchFamily="2" charset="2"/>
              </a:rPr>
              <a:t>from</a:t>
            </a:r>
            <a:br>
              <a:rPr lang="en-US" sz="4000" dirty="0">
                <a:cs typeface="Arial" charset="0"/>
                <a:sym typeface="Wingdings" pitchFamily="2" charset="2"/>
              </a:rPr>
            </a:br>
            <a:r>
              <a:rPr lang="en-US" sz="4000" dirty="0">
                <a:cs typeface="Arial" charset="0"/>
                <a:sym typeface="Wingdings" pitchFamily="2" charset="2"/>
              </a:rPr>
              <a:t>Safe Boolean MRSW</a:t>
            </a:r>
          </a:p>
        </p:txBody>
      </p:sp>
      <p:sp>
        <p:nvSpPr>
          <p:cNvPr id="69638" name="Text Box 6"/>
          <p:cNvSpPr txBox="1">
            <a:spLocks noChangeArrowheads="1"/>
          </p:cNvSpPr>
          <p:nvPr/>
        </p:nvSpPr>
        <p:spPr bwMode="auto">
          <a:xfrm>
            <a:off x="3886200" y="2895600"/>
            <a:ext cx="4060825" cy="892552"/>
          </a:xfrm>
          <a:prstGeom prst="rect">
            <a:avLst/>
          </a:prstGeom>
          <a:solidFill>
            <a:schemeClr val="tx1">
              <a:alpha val="89803"/>
            </a:schemeClr>
          </a:solidFill>
          <a:ln w="38100">
            <a:solidFill>
              <a:srgbClr val="FF0000"/>
            </a:solidFill>
            <a:miter lim="800000"/>
            <a:headEnd/>
            <a:tailEnd/>
          </a:ln>
        </p:spPr>
        <p:txBody>
          <a:bodyPr wrap="square">
            <a:spAutoFit/>
          </a:bodyPr>
          <a:lstStyle/>
          <a:p>
            <a:pPr eaLnBrk="0" hangingPunct="0"/>
            <a:r>
              <a:rPr lang="en-US" sz="2800" dirty="0">
                <a:solidFill>
                  <a:srgbClr val="FFFF00"/>
                </a:solidFill>
                <a:latin typeface="Arial" pitchFamily="34" charset="0"/>
                <a:cs typeface="Courier New" pitchFamily="49" charset="0"/>
              </a:rPr>
              <a:t>Overlap? What overlap?</a:t>
            </a:r>
          </a:p>
          <a:p>
            <a:pPr eaLnBrk="0" hangingPunct="0"/>
            <a:r>
              <a:rPr lang="en-US" sz="2400" dirty="0">
                <a:solidFill>
                  <a:srgbClr val="FFFF00"/>
                </a:solidFill>
                <a:latin typeface="Arial" pitchFamily="34" charset="0"/>
                <a:cs typeface="Courier New" pitchFamily="49" charset="0"/>
              </a:rPr>
              <a:t>Either Boolean value works</a:t>
            </a:r>
          </a:p>
        </p:txBody>
      </p:sp>
      <p:sp>
        <p:nvSpPr>
          <p:cNvPr id="69639" name="AutoShape 5"/>
          <p:cNvSpPr>
            <a:spLocks noChangeArrowheads="1"/>
          </p:cNvSpPr>
          <p:nvPr/>
        </p:nvSpPr>
        <p:spPr bwMode="auto">
          <a:xfrm>
            <a:off x="1066800" y="4851400"/>
            <a:ext cx="4060825" cy="914400"/>
          </a:xfrm>
          <a:prstGeom prst="wedgeRoundRectCallout">
            <a:avLst>
              <a:gd name="adj1" fmla="val 31157"/>
              <a:gd name="adj2" fmla="val -147051"/>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3">
            <a:extLst>
              <a:ext uri="{FF2B5EF4-FFF2-40B4-BE49-F238E27FC236}">
                <a16:creationId xmlns:a16="http://schemas.microsoft.com/office/drawing/2014/main" id="{D28F4646-F5C1-4F91-9C96-A5FB3BBC6830}"/>
              </a:ext>
            </a:extLst>
          </p:cNvPr>
          <p:cNvGrpSpPr>
            <a:grpSpLocks/>
          </p:cNvGrpSpPr>
          <p:nvPr/>
        </p:nvGrpSpPr>
        <p:grpSpPr bwMode="auto">
          <a:xfrm>
            <a:off x="4824413" y="2554288"/>
            <a:ext cx="1068387" cy="857250"/>
            <a:chOff x="4224" y="2256"/>
            <a:chExt cx="912" cy="816"/>
          </a:xfrm>
          <a:effectLst>
            <a:glow rad="139700">
              <a:schemeClr val="accent3">
                <a:satMod val="175000"/>
                <a:alpha val="40000"/>
              </a:schemeClr>
            </a:glow>
          </a:effectLst>
        </p:grpSpPr>
        <p:sp>
          <p:nvSpPr>
            <p:cNvPr id="53" name="Freeform 4">
              <a:extLst>
                <a:ext uri="{FF2B5EF4-FFF2-40B4-BE49-F238E27FC236}">
                  <a16:creationId xmlns:a16="http://schemas.microsoft.com/office/drawing/2014/main" id="{229E05E6-E01D-4FC0-80FF-28BCCE8F085F}"/>
                </a:ext>
              </a:extLst>
            </p:cNvPr>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7" name="Freeform 5">
              <a:extLst>
                <a:ext uri="{FF2B5EF4-FFF2-40B4-BE49-F238E27FC236}">
                  <a16:creationId xmlns:a16="http://schemas.microsoft.com/office/drawing/2014/main" id="{752B28F5-A463-4B4D-A4F9-98B6F4CFD02F}"/>
                </a:ext>
              </a:extLst>
            </p:cNvPr>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8" name="Freeform 6">
              <a:extLst>
                <a:ext uri="{FF2B5EF4-FFF2-40B4-BE49-F238E27FC236}">
                  <a16:creationId xmlns:a16="http://schemas.microsoft.com/office/drawing/2014/main" id="{4EFFAE31-FF64-4EDA-B12F-E209A1552E95}"/>
                </a:ext>
              </a:extLst>
            </p:cNvPr>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59" name="Freeform 7">
              <a:extLst>
                <a:ext uri="{FF2B5EF4-FFF2-40B4-BE49-F238E27FC236}">
                  <a16:creationId xmlns:a16="http://schemas.microsoft.com/office/drawing/2014/main" id="{6B1FED60-6DF7-4687-A01C-843F0DFA9B0F}"/>
                </a:ext>
              </a:extLst>
            </p:cNvPr>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60" name="Freeform 8">
              <a:extLst>
                <a:ext uri="{FF2B5EF4-FFF2-40B4-BE49-F238E27FC236}">
                  <a16:creationId xmlns:a16="http://schemas.microsoft.com/office/drawing/2014/main" id="{9C023851-FC87-4A0A-A88B-5B191E70D771}"/>
                </a:ext>
              </a:extLst>
            </p:cNvPr>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61" name="Freeform 9">
              <a:extLst>
                <a:ext uri="{FF2B5EF4-FFF2-40B4-BE49-F238E27FC236}">
                  <a16:creationId xmlns:a16="http://schemas.microsoft.com/office/drawing/2014/main" id="{2FEFDE34-CCA9-4A3B-83D3-C01CAA3D2032}"/>
                </a:ext>
              </a:extLst>
            </p:cNvPr>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62" name="Freeform 10">
              <a:extLst>
                <a:ext uri="{FF2B5EF4-FFF2-40B4-BE49-F238E27FC236}">
                  <a16:creationId xmlns:a16="http://schemas.microsoft.com/office/drawing/2014/main" id="{9A694BBC-5708-49DD-8151-3C75C8C3CDE8}"/>
                </a:ext>
              </a:extLst>
            </p:cNvPr>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63" name="Freeform 11">
              <a:extLst>
                <a:ext uri="{FF2B5EF4-FFF2-40B4-BE49-F238E27FC236}">
                  <a16:creationId xmlns:a16="http://schemas.microsoft.com/office/drawing/2014/main" id="{5B1A0CB3-E077-4833-B815-C128D2C779C6}"/>
                </a:ext>
              </a:extLst>
            </p:cNvPr>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64" name="Freeform 12">
              <a:extLst>
                <a:ext uri="{FF2B5EF4-FFF2-40B4-BE49-F238E27FC236}">
                  <a16:creationId xmlns:a16="http://schemas.microsoft.com/office/drawing/2014/main" id="{2152E099-19A6-4251-A391-14CE508C0D0F}"/>
                </a:ext>
              </a:extLst>
            </p:cNvPr>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grpSp>
        <p:nvGrpSpPr>
          <p:cNvPr id="65" name="Group 15">
            <a:extLst>
              <a:ext uri="{FF2B5EF4-FFF2-40B4-BE49-F238E27FC236}">
                <a16:creationId xmlns:a16="http://schemas.microsoft.com/office/drawing/2014/main" id="{50DC2339-776C-4DB0-BE16-D469E951094A}"/>
              </a:ext>
            </a:extLst>
          </p:cNvPr>
          <p:cNvGrpSpPr>
            <a:grpSpLocks/>
          </p:cNvGrpSpPr>
          <p:nvPr/>
        </p:nvGrpSpPr>
        <p:grpSpPr bwMode="auto">
          <a:xfrm>
            <a:off x="4989513" y="4002088"/>
            <a:ext cx="1068387" cy="857250"/>
            <a:chOff x="4224" y="2256"/>
            <a:chExt cx="912" cy="816"/>
          </a:xfrm>
          <a:effectLst>
            <a:glow rad="139700">
              <a:schemeClr val="accent3">
                <a:satMod val="175000"/>
                <a:alpha val="40000"/>
              </a:schemeClr>
            </a:glow>
          </a:effectLst>
        </p:grpSpPr>
        <p:sp>
          <p:nvSpPr>
            <p:cNvPr id="66" name="Freeform 16">
              <a:extLst>
                <a:ext uri="{FF2B5EF4-FFF2-40B4-BE49-F238E27FC236}">
                  <a16:creationId xmlns:a16="http://schemas.microsoft.com/office/drawing/2014/main" id="{EB611D11-CE5D-4ABF-9A57-8FA00D67FE3E}"/>
                </a:ext>
              </a:extLst>
            </p:cNvPr>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7" name="Freeform 17">
              <a:extLst>
                <a:ext uri="{FF2B5EF4-FFF2-40B4-BE49-F238E27FC236}">
                  <a16:creationId xmlns:a16="http://schemas.microsoft.com/office/drawing/2014/main" id="{B532DB9A-FC28-4131-BFD4-FB8998D26CEA}"/>
                </a:ext>
              </a:extLst>
            </p:cNvPr>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8" name="Freeform 18">
              <a:extLst>
                <a:ext uri="{FF2B5EF4-FFF2-40B4-BE49-F238E27FC236}">
                  <a16:creationId xmlns:a16="http://schemas.microsoft.com/office/drawing/2014/main" id="{D4DDC31F-D8C4-4C85-A50E-D27185BA1E60}"/>
                </a:ext>
              </a:extLst>
            </p:cNvPr>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69" name="Freeform 19">
              <a:extLst>
                <a:ext uri="{FF2B5EF4-FFF2-40B4-BE49-F238E27FC236}">
                  <a16:creationId xmlns:a16="http://schemas.microsoft.com/office/drawing/2014/main" id="{BAECA386-9CD4-488D-AB29-46189B85F2E9}"/>
                </a:ext>
              </a:extLst>
            </p:cNvPr>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70" name="Freeform 20">
              <a:extLst>
                <a:ext uri="{FF2B5EF4-FFF2-40B4-BE49-F238E27FC236}">
                  <a16:creationId xmlns:a16="http://schemas.microsoft.com/office/drawing/2014/main" id="{46C172D2-61FE-40C0-8BDC-2C4265D6AB27}"/>
                </a:ext>
              </a:extLst>
            </p:cNvPr>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71" name="Freeform 21">
              <a:extLst>
                <a:ext uri="{FF2B5EF4-FFF2-40B4-BE49-F238E27FC236}">
                  <a16:creationId xmlns:a16="http://schemas.microsoft.com/office/drawing/2014/main" id="{E74C1199-24EA-4AA3-ABAF-33A8B6A3AF7C}"/>
                </a:ext>
              </a:extLst>
            </p:cNvPr>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72" name="Freeform 22">
              <a:extLst>
                <a:ext uri="{FF2B5EF4-FFF2-40B4-BE49-F238E27FC236}">
                  <a16:creationId xmlns:a16="http://schemas.microsoft.com/office/drawing/2014/main" id="{F0DA6390-F782-4381-B258-1DCDFC1E8EE5}"/>
                </a:ext>
              </a:extLst>
            </p:cNvPr>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73" name="Freeform 23">
              <a:extLst>
                <a:ext uri="{FF2B5EF4-FFF2-40B4-BE49-F238E27FC236}">
                  <a16:creationId xmlns:a16="http://schemas.microsoft.com/office/drawing/2014/main" id="{834734DC-084F-4449-B95A-3F368EE8AE9E}"/>
                </a:ext>
              </a:extLst>
            </p:cNvPr>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74" name="Freeform 24">
              <a:extLst>
                <a:ext uri="{FF2B5EF4-FFF2-40B4-BE49-F238E27FC236}">
                  <a16:creationId xmlns:a16="http://schemas.microsoft.com/office/drawing/2014/main" id="{DBE269AB-A978-4996-A33D-2260ABB43166}"/>
                </a:ext>
              </a:extLst>
            </p:cNvPr>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grpSp>
        <p:nvGrpSpPr>
          <p:cNvPr id="75" name="Group 27">
            <a:extLst>
              <a:ext uri="{FF2B5EF4-FFF2-40B4-BE49-F238E27FC236}">
                <a16:creationId xmlns:a16="http://schemas.microsoft.com/office/drawing/2014/main" id="{F5EFB25F-49A3-4A70-B856-C9596995F926}"/>
              </a:ext>
            </a:extLst>
          </p:cNvPr>
          <p:cNvGrpSpPr>
            <a:grpSpLocks/>
          </p:cNvGrpSpPr>
          <p:nvPr/>
        </p:nvGrpSpPr>
        <p:grpSpPr bwMode="auto">
          <a:xfrm>
            <a:off x="5002213" y="5195888"/>
            <a:ext cx="1068387" cy="857250"/>
            <a:chOff x="4224" y="2256"/>
            <a:chExt cx="912" cy="816"/>
          </a:xfrm>
          <a:effectLst>
            <a:glow rad="139700">
              <a:schemeClr val="accent3">
                <a:satMod val="175000"/>
                <a:alpha val="40000"/>
              </a:schemeClr>
            </a:glow>
          </a:effectLst>
        </p:grpSpPr>
        <p:sp>
          <p:nvSpPr>
            <p:cNvPr id="76" name="Freeform 28">
              <a:extLst>
                <a:ext uri="{FF2B5EF4-FFF2-40B4-BE49-F238E27FC236}">
                  <a16:creationId xmlns:a16="http://schemas.microsoft.com/office/drawing/2014/main" id="{4B29DBAC-ABB8-4296-91BA-5BCBE5F274BE}"/>
                </a:ext>
              </a:extLst>
            </p:cNvPr>
            <p:cNvSpPr>
              <a:spLocks/>
            </p:cNvSpPr>
            <p:nvPr/>
          </p:nvSpPr>
          <p:spPr bwMode="auto">
            <a:xfrm flipH="1">
              <a:off x="4224" y="249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77" name="Freeform 29">
              <a:extLst>
                <a:ext uri="{FF2B5EF4-FFF2-40B4-BE49-F238E27FC236}">
                  <a16:creationId xmlns:a16="http://schemas.microsoft.com/office/drawing/2014/main" id="{411D3E9C-E905-4B83-B976-2D9A588A7FC9}"/>
                </a:ext>
              </a:extLst>
            </p:cNvPr>
            <p:cNvSpPr>
              <a:spLocks/>
            </p:cNvSpPr>
            <p:nvPr/>
          </p:nvSpPr>
          <p:spPr bwMode="auto">
            <a:xfrm flipH="1">
              <a:off x="4432" y="235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78" name="Freeform 30">
              <a:extLst>
                <a:ext uri="{FF2B5EF4-FFF2-40B4-BE49-F238E27FC236}">
                  <a16:creationId xmlns:a16="http://schemas.microsoft.com/office/drawing/2014/main" id="{AC9F9C41-2118-4FA2-BC31-1F5E68E79814}"/>
                </a:ext>
              </a:extLst>
            </p:cNvPr>
            <p:cNvSpPr>
              <a:spLocks/>
            </p:cNvSpPr>
            <p:nvPr/>
          </p:nvSpPr>
          <p:spPr bwMode="auto">
            <a:xfrm flipH="1">
              <a:off x="4656" y="2256"/>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79" name="Freeform 31">
              <a:extLst>
                <a:ext uri="{FF2B5EF4-FFF2-40B4-BE49-F238E27FC236}">
                  <a16:creationId xmlns:a16="http://schemas.microsoft.com/office/drawing/2014/main" id="{814E1E4A-B34F-4C7A-9EE9-2F5F8CF543C7}"/>
                </a:ext>
              </a:extLst>
            </p:cNvPr>
            <p:cNvSpPr>
              <a:spLocks/>
            </p:cNvSpPr>
            <p:nvPr/>
          </p:nvSpPr>
          <p:spPr bwMode="auto">
            <a:xfrm flipH="1">
              <a:off x="4272" y="225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80" name="Freeform 32">
              <a:extLst>
                <a:ext uri="{FF2B5EF4-FFF2-40B4-BE49-F238E27FC236}">
                  <a16:creationId xmlns:a16="http://schemas.microsoft.com/office/drawing/2014/main" id="{0A785157-3130-49C4-955C-A4AF2EB247AC}"/>
                </a:ext>
              </a:extLst>
            </p:cNvPr>
            <p:cNvSpPr>
              <a:spLocks/>
            </p:cNvSpPr>
            <p:nvPr/>
          </p:nvSpPr>
          <p:spPr bwMode="auto">
            <a:xfrm flipH="1">
              <a:off x="4560" y="235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81" name="Freeform 33">
              <a:extLst>
                <a:ext uri="{FF2B5EF4-FFF2-40B4-BE49-F238E27FC236}">
                  <a16:creationId xmlns:a16="http://schemas.microsoft.com/office/drawing/2014/main" id="{C3D3F374-1B9F-45E1-B265-C9A00FA7DE7D}"/>
                </a:ext>
              </a:extLst>
            </p:cNvPr>
            <p:cNvSpPr>
              <a:spLocks/>
            </p:cNvSpPr>
            <p:nvPr/>
          </p:nvSpPr>
          <p:spPr bwMode="auto">
            <a:xfrm flipH="1">
              <a:off x="4272" y="259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82" name="Freeform 34">
              <a:extLst>
                <a:ext uri="{FF2B5EF4-FFF2-40B4-BE49-F238E27FC236}">
                  <a16:creationId xmlns:a16="http://schemas.microsoft.com/office/drawing/2014/main" id="{6E4DEDAA-8203-4748-BB45-F1F7C7F719F9}"/>
                </a:ext>
              </a:extLst>
            </p:cNvPr>
            <p:cNvSpPr>
              <a:spLocks/>
            </p:cNvSpPr>
            <p:nvPr/>
          </p:nvSpPr>
          <p:spPr bwMode="auto">
            <a:xfrm flipH="1">
              <a:off x="4560" y="2736"/>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83" name="Freeform 35">
              <a:extLst>
                <a:ext uri="{FF2B5EF4-FFF2-40B4-BE49-F238E27FC236}">
                  <a16:creationId xmlns:a16="http://schemas.microsoft.com/office/drawing/2014/main" id="{0E75738C-BB92-4C97-BB12-6AFD81ECF618}"/>
                </a:ext>
              </a:extLst>
            </p:cNvPr>
            <p:cNvSpPr>
              <a:spLocks/>
            </p:cNvSpPr>
            <p:nvPr/>
          </p:nvSpPr>
          <p:spPr bwMode="auto">
            <a:xfrm flipH="1">
              <a:off x="4752" y="2592"/>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84" name="Freeform 36">
              <a:extLst>
                <a:ext uri="{FF2B5EF4-FFF2-40B4-BE49-F238E27FC236}">
                  <a16:creationId xmlns:a16="http://schemas.microsoft.com/office/drawing/2014/main" id="{81228B11-6A20-489C-A4B7-8D38B7F348A1}"/>
                </a:ext>
              </a:extLst>
            </p:cNvPr>
            <p:cNvSpPr>
              <a:spLocks/>
            </p:cNvSpPr>
            <p:nvPr/>
          </p:nvSpPr>
          <p:spPr bwMode="auto">
            <a:xfrm flipH="1">
              <a:off x="4944" y="2448"/>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7065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8D313759-551F-4EFC-B0E2-2AC5FB180F97}" type="slidenum">
              <a:rPr lang="x-none" sz="1400">
                <a:latin typeface="Arial" pitchFamily="34" charset="0"/>
                <a:cs typeface="Arial" charset="0"/>
              </a:rPr>
              <a:pPr algn="r" eaLnBrk="0" hangingPunct="0"/>
              <a:t>60</a:t>
            </a:fld>
            <a:endParaRPr lang="en-US" sz="1400" dirty="0">
              <a:latin typeface="Arial" pitchFamily="34" charset="0"/>
              <a:cs typeface="Arial" charset="0"/>
            </a:endParaRPr>
          </a:p>
        </p:txBody>
      </p:sp>
      <p:sp>
        <p:nvSpPr>
          <p:cNvPr id="70660" name="Rectangle 2"/>
          <p:cNvSpPr>
            <a:spLocks noGrp="1" noChangeArrowheads="1"/>
          </p:cNvSpPr>
          <p:nvPr>
            <p:ph type="title" idx="4294967295"/>
          </p:nvPr>
        </p:nvSpPr>
        <p:spPr>
          <a:xfrm>
            <a:off x="317500" y="609600"/>
            <a:ext cx="8458200" cy="1143000"/>
          </a:xfrm>
        </p:spPr>
        <p:txBody>
          <a:bodyPr/>
          <a:lstStyle/>
          <a:p>
            <a:pPr eaLnBrk="1" hangingPunct="1"/>
            <a:r>
              <a:rPr lang="en-US" sz="4000" dirty="0">
                <a:cs typeface="Arial" charset="0"/>
              </a:rPr>
              <a:t>Regular Multi-Valued MRSW from </a:t>
            </a:r>
            <a:br>
              <a:rPr lang="en-US" sz="4000" dirty="0">
                <a:cs typeface="Arial" charset="0"/>
                <a:sym typeface="Wingdings" pitchFamily="2" charset="2"/>
              </a:rPr>
            </a:br>
            <a:r>
              <a:rPr lang="en-US" sz="4000" dirty="0">
                <a:cs typeface="Arial" charset="0"/>
                <a:sym typeface="Wingdings" pitchFamily="2" charset="2"/>
              </a:rPr>
              <a:t>Safe Multi-Valued MRSW?</a:t>
            </a:r>
          </a:p>
        </p:txBody>
      </p:sp>
      <p:sp>
        <p:nvSpPr>
          <p:cNvPr id="70662" name="AutoShape 13"/>
          <p:cNvSpPr>
            <a:spLocks noChangeArrowheads="1"/>
          </p:cNvSpPr>
          <p:nvPr/>
        </p:nvSpPr>
        <p:spPr bwMode="auto">
          <a:xfrm>
            <a:off x="5092700" y="1765300"/>
            <a:ext cx="1765300" cy="479425"/>
          </a:xfrm>
          <a:prstGeom prst="cloudCallout">
            <a:avLst>
              <a:gd name="adj1" fmla="val -56477"/>
              <a:gd name="adj2" fmla="val 132120"/>
            </a:avLst>
          </a:prstGeom>
          <a:noFill/>
          <a:ln w="38100">
            <a:solidFill>
              <a:schemeClr val="bg1"/>
            </a:solidFill>
            <a:round/>
            <a:headEnd/>
            <a:tailEnd/>
          </a:ln>
        </p:spPr>
        <p:txBody>
          <a:bodyPr anchor="ctr"/>
          <a:lstStyle/>
          <a:p>
            <a:pPr algn="ctr" eaLnBrk="0" hangingPunct="0"/>
            <a:r>
              <a:rPr lang="en-US" sz="2400" b="1" dirty="0">
                <a:solidFill>
                  <a:srgbClr val="FFFF00"/>
                </a:solidFill>
                <a:highlight>
                  <a:srgbClr val="000000"/>
                </a:highlight>
                <a:latin typeface="Arial" pitchFamily="34" charset="0"/>
                <a:cs typeface="Courier New" pitchFamily="49" charset="0"/>
              </a:rPr>
              <a:t>0101</a:t>
            </a:r>
          </a:p>
        </p:txBody>
      </p:sp>
      <p:sp>
        <p:nvSpPr>
          <p:cNvPr id="924708" name="Text Box 36"/>
          <p:cNvSpPr txBox="1">
            <a:spLocks noChangeArrowheads="1"/>
          </p:cNvSpPr>
          <p:nvPr/>
        </p:nvSpPr>
        <p:spPr bwMode="auto">
          <a:xfrm>
            <a:off x="3559175" y="3935413"/>
            <a:ext cx="982663" cy="461665"/>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n-US" sz="2400" b="1" dirty="0">
                <a:solidFill>
                  <a:srgbClr val="FF0000"/>
                </a:solidFill>
                <a:latin typeface="Arial" pitchFamily="34" charset="0"/>
                <a:cs typeface="Courier New" pitchFamily="49" charset="0"/>
              </a:rPr>
              <a:t>0101</a:t>
            </a:r>
          </a:p>
        </p:txBody>
      </p:sp>
      <p:grpSp>
        <p:nvGrpSpPr>
          <p:cNvPr id="70671" name="Group 38"/>
          <p:cNvGrpSpPr>
            <a:grpSpLocks/>
          </p:cNvGrpSpPr>
          <p:nvPr/>
        </p:nvGrpSpPr>
        <p:grpSpPr bwMode="auto">
          <a:xfrm>
            <a:off x="2235200" y="2387600"/>
            <a:ext cx="1168400" cy="1536700"/>
            <a:chOff x="2240" y="2440"/>
            <a:chExt cx="736" cy="968"/>
          </a:xfrm>
          <a:effectLst>
            <a:glow rad="139700">
              <a:schemeClr val="accent3">
                <a:satMod val="175000"/>
                <a:alpha val="40000"/>
              </a:schemeClr>
            </a:glow>
          </a:effectLst>
        </p:grpSpPr>
        <p:sp>
          <p:nvSpPr>
            <p:cNvPr id="70673" name="Freeform 39"/>
            <p:cNvSpPr>
              <a:spLocks/>
            </p:cNvSpPr>
            <p:nvPr/>
          </p:nvSpPr>
          <p:spPr bwMode="auto">
            <a:xfrm>
              <a:off x="2732" y="2652"/>
              <a:ext cx="92" cy="192"/>
            </a:xfrm>
            <a:custGeom>
              <a:avLst/>
              <a:gdLst>
                <a:gd name="T0" fmla="*/ 0 w 144"/>
                <a:gd name="T1" fmla="*/ 1 h 336"/>
                <a:gd name="T2" fmla="*/ 1 w 144"/>
                <a:gd name="T3" fmla="*/ 0 h 336"/>
                <a:gd name="T4" fmla="*/ 1 w 144"/>
                <a:gd name="T5" fmla="*/ 1 h 336"/>
                <a:gd name="T6" fmla="*/ 1 w 144"/>
                <a:gd name="T7" fmla="*/ 1 h 336"/>
                <a:gd name="T8" fmla="*/ 1 w 144"/>
                <a:gd name="T9" fmla="*/ 1 h 336"/>
                <a:gd name="T10" fmla="*/ 1 w 144"/>
                <a:gd name="T11" fmla="*/ 1 h 336"/>
                <a:gd name="T12" fmla="*/ 0 w 144"/>
                <a:gd name="T13" fmla="*/ 1 h 336"/>
                <a:gd name="T14" fmla="*/ 0 w 144"/>
                <a:gd name="T15" fmla="*/ 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prstDash val="solid"/>
              <a:round/>
              <a:headEnd/>
              <a:tailEnd/>
            </a:ln>
          </p:spPr>
          <p:txBody>
            <a:bodyPr wrap="none" anchor="ctr"/>
            <a:lstStyle/>
            <a:p>
              <a:endParaRPr lang="en-US" dirty="0"/>
            </a:p>
          </p:txBody>
        </p:sp>
        <p:sp>
          <p:nvSpPr>
            <p:cNvPr id="70674" name="Freeform 40"/>
            <p:cNvSpPr>
              <a:spLocks/>
            </p:cNvSpPr>
            <p:nvPr/>
          </p:nvSpPr>
          <p:spPr bwMode="auto">
            <a:xfrm>
              <a:off x="2599" y="2525"/>
              <a:ext cx="92" cy="296"/>
            </a:xfrm>
            <a:custGeom>
              <a:avLst/>
              <a:gdLst>
                <a:gd name="T0" fmla="*/ 0 w 144"/>
                <a:gd name="T1" fmla="*/ 10 h 336"/>
                <a:gd name="T2" fmla="*/ 1 w 144"/>
                <a:gd name="T3" fmla="*/ 0 h 336"/>
                <a:gd name="T4" fmla="*/ 1 w 144"/>
                <a:gd name="T5" fmla="*/ 10 h 336"/>
                <a:gd name="T6" fmla="*/ 1 w 144"/>
                <a:gd name="T7" fmla="*/ 64 h 336"/>
                <a:gd name="T8" fmla="*/ 1 w 144"/>
                <a:gd name="T9" fmla="*/ 55 h 336"/>
                <a:gd name="T10" fmla="*/ 1 w 144"/>
                <a:gd name="T11" fmla="*/ 19 h 336"/>
                <a:gd name="T12" fmla="*/ 0 w 144"/>
                <a:gd name="T13" fmla="*/ 28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prstDash val="solid"/>
              <a:round/>
              <a:headEnd/>
              <a:tailEnd/>
            </a:ln>
          </p:spPr>
          <p:txBody>
            <a:bodyPr wrap="none" anchor="ctr"/>
            <a:lstStyle/>
            <a:p>
              <a:endParaRPr lang="en-US" dirty="0"/>
            </a:p>
          </p:txBody>
        </p:sp>
        <p:sp>
          <p:nvSpPr>
            <p:cNvPr id="70675" name="Freeform 41"/>
            <p:cNvSpPr>
              <a:spLocks/>
            </p:cNvSpPr>
            <p:nvPr/>
          </p:nvSpPr>
          <p:spPr bwMode="auto">
            <a:xfrm>
              <a:off x="2455" y="2440"/>
              <a:ext cx="92" cy="254"/>
            </a:xfrm>
            <a:custGeom>
              <a:avLst/>
              <a:gdLst>
                <a:gd name="T0" fmla="*/ 0 w 144"/>
                <a:gd name="T1" fmla="*/ 2 h 336"/>
                <a:gd name="T2" fmla="*/ 1 w 144"/>
                <a:gd name="T3" fmla="*/ 0 h 336"/>
                <a:gd name="T4" fmla="*/ 1 w 144"/>
                <a:gd name="T5" fmla="*/ 2 h 336"/>
                <a:gd name="T6" fmla="*/ 1 w 144"/>
                <a:gd name="T7" fmla="*/ 8 h 336"/>
                <a:gd name="T8" fmla="*/ 1 w 144"/>
                <a:gd name="T9" fmla="*/ 8 h 336"/>
                <a:gd name="T10" fmla="*/ 1 w 144"/>
                <a:gd name="T11" fmla="*/ 3 h 336"/>
                <a:gd name="T12" fmla="*/ 0 w 144"/>
                <a:gd name="T13" fmla="*/ 4 h 336"/>
                <a:gd name="T14" fmla="*/ 0 w 144"/>
                <a:gd name="T15" fmla="*/ 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prstDash val="solid"/>
              <a:round/>
              <a:headEnd/>
              <a:tailEnd/>
            </a:ln>
          </p:spPr>
          <p:txBody>
            <a:bodyPr wrap="none" anchor="ctr"/>
            <a:lstStyle/>
            <a:p>
              <a:endParaRPr lang="en-US" dirty="0"/>
            </a:p>
          </p:txBody>
        </p:sp>
        <p:sp>
          <p:nvSpPr>
            <p:cNvPr id="70676" name="Freeform 42"/>
            <p:cNvSpPr>
              <a:spLocks/>
            </p:cNvSpPr>
            <p:nvPr/>
          </p:nvSpPr>
          <p:spPr bwMode="auto">
            <a:xfrm>
              <a:off x="2288" y="2440"/>
              <a:ext cx="505" cy="472"/>
            </a:xfrm>
            <a:custGeom>
              <a:avLst/>
              <a:gdLst>
                <a:gd name="T0" fmla="*/ 1 w 789"/>
                <a:gd name="T1" fmla="*/ 0 h 535"/>
                <a:gd name="T2" fmla="*/ 3 w 789"/>
                <a:gd name="T3" fmla="*/ 66 h 535"/>
                <a:gd name="T4" fmla="*/ 2 w 789"/>
                <a:gd name="T5" fmla="*/ 105 h 535"/>
                <a:gd name="T6" fmla="*/ 0 w 789"/>
                <a:gd name="T7" fmla="*/ 19 h 535"/>
                <a:gd name="T8" fmla="*/ 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prstDash val="solid"/>
              <a:round/>
              <a:headEnd/>
              <a:tailEnd/>
            </a:ln>
          </p:spPr>
          <p:txBody>
            <a:bodyPr wrap="none" anchor="ctr"/>
            <a:lstStyle/>
            <a:p>
              <a:endParaRPr lang="en-US" dirty="0"/>
            </a:p>
          </p:txBody>
        </p:sp>
        <p:sp>
          <p:nvSpPr>
            <p:cNvPr id="70677" name="Freeform 43"/>
            <p:cNvSpPr>
              <a:spLocks/>
            </p:cNvSpPr>
            <p:nvPr/>
          </p:nvSpPr>
          <p:spPr bwMode="auto">
            <a:xfrm>
              <a:off x="2294" y="2525"/>
              <a:ext cx="315" cy="500"/>
            </a:xfrm>
            <a:custGeom>
              <a:avLst/>
              <a:gdLst>
                <a:gd name="T0" fmla="*/ 1 w 491"/>
                <a:gd name="T1" fmla="*/ 0 h 567"/>
                <a:gd name="T2" fmla="*/ 2 w 491"/>
                <a:gd name="T3" fmla="*/ 84 h 567"/>
                <a:gd name="T4" fmla="*/ 2 w 491"/>
                <a:gd name="T5" fmla="*/ 110 h 567"/>
                <a:gd name="T6" fmla="*/ 0 w 491"/>
                <a:gd name="T7" fmla="*/ 23 h 567"/>
                <a:gd name="T8" fmla="*/ 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prstDash val="solid"/>
              <a:round/>
              <a:headEnd/>
              <a:tailEnd/>
            </a:ln>
          </p:spPr>
          <p:txBody>
            <a:bodyPr wrap="none" anchor="ctr"/>
            <a:lstStyle/>
            <a:p>
              <a:endParaRPr lang="en-US" dirty="0"/>
            </a:p>
          </p:txBody>
        </p:sp>
        <p:sp>
          <p:nvSpPr>
            <p:cNvPr id="70678" name="Freeform 44"/>
            <p:cNvSpPr>
              <a:spLocks/>
            </p:cNvSpPr>
            <p:nvPr/>
          </p:nvSpPr>
          <p:spPr bwMode="auto">
            <a:xfrm>
              <a:off x="2599" y="2736"/>
              <a:ext cx="194" cy="289"/>
            </a:xfrm>
            <a:custGeom>
              <a:avLst/>
              <a:gdLst>
                <a:gd name="T0" fmla="*/ 1 w 304"/>
                <a:gd name="T1" fmla="*/ 0 h 327"/>
                <a:gd name="T2" fmla="*/ 1 w 304"/>
                <a:gd name="T3" fmla="*/ 19 h 327"/>
                <a:gd name="T4" fmla="*/ 0 w 304"/>
                <a:gd name="T5" fmla="*/ 65 h 327"/>
                <a:gd name="T6" fmla="*/ 1 w 304"/>
                <a:gd name="T7" fmla="*/ 36 h 327"/>
                <a:gd name="T8" fmla="*/ 1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prstDash val="solid"/>
              <a:round/>
              <a:headEnd/>
              <a:tailEnd/>
            </a:ln>
          </p:spPr>
          <p:txBody>
            <a:bodyPr wrap="none" anchor="ctr"/>
            <a:lstStyle/>
            <a:p>
              <a:endParaRPr lang="en-US" dirty="0"/>
            </a:p>
          </p:txBody>
        </p:sp>
        <p:sp>
          <p:nvSpPr>
            <p:cNvPr id="70679" name="Freeform 45"/>
            <p:cNvSpPr>
              <a:spLocks/>
            </p:cNvSpPr>
            <p:nvPr/>
          </p:nvSpPr>
          <p:spPr bwMode="auto">
            <a:xfrm>
              <a:off x="2455" y="2864"/>
              <a:ext cx="154" cy="296"/>
            </a:xfrm>
            <a:custGeom>
              <a:avLst/>
              <a:gdLst>
                <a:gd name="T0" fmla="*/ 0 w 336"/>
                <a:gd name="T1" fmla="*/ 0 h 432"/>
                <a:gd name="T2" fmla="*/ 0 w 336"/>
                <a:gd name="T3" fmla="*/ 1 h 432"/>
                <a:gd name="T4" fmla="*/ 0 w 336"/>
                <a:gd name="T5" fmla="*/ 1 h 432"/>
                <a:gd name="T6" fmla="*/ 0 w 336"/>
                <a:gd name="T7" fmla="*/ 3 h 432"/>
                <a:gd name="T8" fmla="*/ 0 w 336"/>
                <a:gd name="T9" fmla="*/ 2 h 432"/>
                <a:gd name="T10" fmla="*/ 0 w 336"/>
                <a:gd name="T11" fmla="*/ 1 h 432"/>
                <a:gd name="T12" fmla="*/ 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prstDash val="solid"/>
              <a:round/>
              <a:headEnd/>
              <a:tailEnd/>
            </a:ln>
          </p:spPr>
          <p:txBody>
            <a:bodyPr wrap="none" anchor="ctr"/>
            <a:lstStyle/>
            <a:p>
              <a:endParaRPr lang="en-US" dirty="0"/>
            </a:p>
          </p:txBody>
        </p:sp>
        <p:sp>
          <p:nvSpPr>
            <p:cNvPr id="70680" name="Freeform 46"/>
            <p:cNvSpPr>
              <a:spLocks/>
            </p:cNvSpPr>
            <p:nvPr/>
          </p:nvSpPr>
          <p:spPr bwMode="auto">
            <a:xfrm>
              <a:off x="2332" y="2736"/>
              <a:ext cx="154" cy="255"/>
            </a:xfrm>
            <a:custGeom>
              <a:avLst/>
              <a:gdLst>
                <a:gd name="T0" fmla="*/ 0 w 336"/>
                <a:gd name="T1" fmla="*/ 0 h 432"/>
                <a:gd name="T2" fmla="*/ 0 w 336"/>
                <a:gd name="T3" fmla="*/ 1 h 432"/>
                <a:gd name="T4" fmla="*/ 0 w 336"/>
                <a:gd name="T5" fmla="*/ 1 h 432"/>
                <a:gd name="T6" fmla="*/ 0 w 336"/>
                <a:gd name="T7" fmla="*/ 1 h 432"/>
                <a:gd name="T8" fmla="*/ 0 w 336"/>
                <a:gd name="T9" fmla="*/ 1 h 432"/>
                <a:gd name="T10" fmla="*/ 0 w 336"/>
                <a:gd name="T11" fmla="*/ 1 h 432"/>
                <a:gd name="T12" fmla="*/ 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prstDash val="solid"/>
              <a:round/>
              <a:headEnd/>
              <a:tailEnd/>
            </a:ln>
          </p:spPr>
          <p:txBody>
            <a:bodyPr wrap="none" anchor="ctr"/>
            <a:lstStyle/>
            <a:p>
              <a:endParaRPr lang="en-US" dirty="0"/>
            </a:p>
          </p:txBody>
        </p:sp>
        <p:sp>
          <p:nvSpPr>
            <p:cNvPr id="70681" name="Freeform 47"/>
            <p:cNvSpPr>
              <a:spLocks/>
            </p:cNvSpPr>
            <p:nvPr/>
          </p:nvSpPr>
          <p:spPr bwMode="auto">
            <a:xfrm>
              <a:off x="2240" y="2609"/>
              <a:ext cx="123" cy="255"/>
            </a:xfrm>
            <a:custGeom>
              <a:avLst/>
              <a:gdLst>
                <a:gd name="T0" fmla="*/ 0 w 336"/>
                <a:gd name="T1" fmla="*/ 0 h 432"/>
                <a:gd name="T2" fmla="*/ 0 w 336"/>
                <a:gd name="T3" fmla="*/ 1 h 432"/>
                <a:gd name="T4" fmla="*/ 0 w 336"/>
                <a:gd name="T5" fmla="*/ 1 h 432"/>
                <a:gd name="T6" fmla="*/ 0 w 336"/>
                <a:gd name="T7" fmla="*/ 1 h 432"/>
                <a:gd name="T8" fmla="*/ 0 w 336"/>
                <a:gd name="T9" fmla="*/ 1 h 432"/>
                <a:gd name="T10" fmla="*/ 0 w 336"/>
                <a:gd name="T11" fmla="*/ 1 h 432"/>
                <a:gd name="T12" fmla="*/ 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prstDash val="solid"/>
              <a:round/>
              <a:headEnd/>
              <a:tailEnd/>
            </a:ln>
          </p:spPr>
          <p:txBody>
            <a:bodyPr wrap="none" anchor="ctr"/>
            <a:lstStyle/>
            <a:p>
              <a:endParaRPr lang="en-US" dirty="0"/>
            </a:p>
          </p:txBody>
        </p:sp>
        <p:sp>
          <p:nvSpPr>
            <p:cNvPr id="70682" name="Freeform 48"/>
            <p:cNvSpPr>
              <a:spLocks/>
            </p:cNvSpPr>
            <p:nvPr/>
          </p:nvSpPr>
          <p:spPr bwMode="auto">
            <a:xfrm>
              <a:off x="2800" y="2608"/>
              <a:ext cx="176" cy="800"/>
            </a:xfrm>
            <a:custGeom>
              <a:avLst/>
              <a:gdLst>
                <a:gd name="T0" fmla="*/ 0 w 768"/>
                <a:gd name="T1" fmla="*/ 0 h 192"/>
                <a:gd name="T2" fmla="*/ 0 w 768"/>
                <a:gd name="T3" fmla="*/ 2147483647 h 192"/>
                <a:gd name="T4" fmla="*/ 0 w 768"/>
                <a:gd name="T5" fmla="*/ 2147483647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prstDash val="solid"/>
              <a:round/>
              <a:headEnd/>
              <a:tailEnd type="triangle" w="med" len="med"/>
            </a:ln>
          </p:spPr>
          <p:txBody>
            <a:bodyPr wrap="none" anchor="ctr"/>
            <a:lstStyle/>
            <a:p>
              <a:endParaRPr lang="en-US" dirty="0"/>
            </a:p>
          </p:txBody>
        </p:sp>
      </p:grpSp>
      <p:sp>
        <p:nvSpPr>
          <p:cNvPr id="924727" name="Text Box 55"/>
          <p:cNvSpPr txBox="1">
            <a:spLocks noChangeArrowheads="1"/>
          </p:cNvSpPr>
          <p:nvPr/>
        </p:nvSpPr>
        <p:spPr bwMode="auto">
          <a:xfrm rot="1383418">
            <a:off x="3457575" y="4655897"/>
            <a:ext cx="2786063" cy="437043"/>
          </a:xfrm>
          <a:prstGeom prst="rect">
            <a:avLst/>
          </a:prstGeom>
          <a:solidFill>
            <a:schemeClr val="tx1"/>
          </a:solidFill>
          <a:ln w="38100" algn="ctr">
            <a:solidFill>
              <a:srgbClr val="FF0000"/>
            </a:solidFill>
            <a:miter lim="800000"/>
            <a:headEnd/>
            <a:tailEnd/>
          </a:ln>
        </p:spPr>
        <p:txBody>
          <a:bodyPr>
            <a:spAutoFit/>
          </a:bodyPr>
          <a:lstStyle/>
          <a:p>
            <a:pPr marL="231775" indent="-231775" eaLnBrk="0" hangingPunct="0">
              <a:lnSpc>
                <a:spcPct val="80000"/>
              </a:lnSpc>
              <a:spcBef>
                <a:spcPct val="20000"/>
              </a:spcBef>
            </a:pPr>
            <a:r>
              <a:rPr lang="en-US" sz="2800" b="1" dirty="0">
                <a:solidFill>
                  <a:srgbClr val="FFFF00"/>
                </a:solidFill>
                <a:latin typeface="Arial" pitchFamily="34" charset="0"/>
                <a:cs typeface="Courier New" pitchFamily="49" charset="0"/>
              </a:rPr>
              <a:t>Does not work!</a:t>
            </a:r>
          </a:p>
        </p:txBody>
      </p:sp>
      <p:sp>
        <p:nvSpPr>
          <p:cNvPr id="70670" name="AutoShape 13"/>
          <p:cNvSpPr>
            <a:spLocks noChangeArrowheads="1"/>
          </p:cNvSpPr>
          <p:nvPr/>
        </p:nvSpPr>
        <p:spPr bwMode="auto">
          <a:xfrm>
            <a:off x="5588000" y="3009900"/>
            <a:ext cx="1765300" cy="479425"/>
          </a:xfrm>
          <a:prstGeom prst="cloudCallout">
            <a:avLst>
              <a:gd name="adj1" fmla="val -56477"/>
              <a:gd name="adj2" fmla="val 132120"/>
            </a:avLst>
          </a:prstGeom>
          <a:noFill/>
          <a:ln w="38100">
            <a:solidFill>
              <a:schemeClr val="bg1"/>
            </a:solidFill>
            <a:round/>
            <a:headEnd/>
            <a:tailEnd/>
          </a:ln>
        </p:spPr>
        <p:txBody>
          <a:bodyPr anchor="ctr"/>
          <a:lstStyle/>
          <a:p>
            <a:pPr algn="ctr" eaLnBrk="0" hangingPunct="0"/>
            <a:r>
              <a:rPr lang="en-US" sz="2400" b="1" dirty="0">
                <a:solidFill>
                  <a:srgbClr val="FFFF00"/>
                </a:solidFill>
                <a:highlight>
                  <a:srgbClr val="000000"/>
                </a:highlight>
                <a:latin typeface="Arial" pitchFamily="34" charset="0"/>
                <a:cs typeface="Courier New" pitchFamily="49" charset="0"/>
              </a:rPr>
              <a:t>0101</a:t>
            </a:r>
          </a:p>
        </p:txBody>
      </p:sp>
      <p:sp>
        <p:nvSpPr>
          <p:cNvPr id="54" name="Footer Placeholder 53"/>
          <p:cNvSpPr>
            <a:spLocks noGrp="1"/>
          </p:cNvSpPr>
          <p:nvPr>
            <p:ph type="ftr" sz="quarter" idx="10"/>
          </p:nvPr>
        </p:nvSpPr>
        <p:spPr/>
        <p:txBody>
          <a:bodyPr/>
          <a:lstStyle/>
          <a:p>
            <a:pPr>
              <a:defRPr/>
            </a:pPr>
            <a:r>
              <a:rPr lang="en-US" dirty="0"/>
              <a:t>Art of Multiprocessor Programming</a:t>
            </a:r>
          </a:p>
        </p:txBody>
      </p:sp>
      <p:sp>
        <p:nvSpPr>
          <p:cNvPr id="55" name="TextBox 54"/>
          <p:cNvSpPr txBox="1"/>
          <p:nvPr/>
        </p:nvSpPr>
        <p:spPr>
          <a:xfrm>
            <a:off x="457200" y="4267200"/>
            <a:ext cx="2667000" cy="923330"/>
          </a:xfrm>
          <a:prstGeom prst="rect">
            <a:avLst/>
          </a:prstGeom>
          <a:noFill/>
          <a:ln w="38100">
            <a:solidFill>
              <a:srgbClr val="FF0000"/>
            </a:solidFill>
          </a:ln>
        </p:spPr>
        <p:txBody>
          <a:bodyPr wrap="square" rtlCol="0">
            <a:spAutoFit/>
          </a:bodyPr>
          <a:lstStyle/>
          <a:p>
            <a:pPr algn="ctr"/>
            <a:r>
              <a:rPr lang="en-US" dirty="0">
                <a:solidFill>
                  <a:srgbClr val="FFFF00"/>
                </a:solidFill>
                <a:latin typeface="Arial" pitchFamily="34" charset="0"/>
                <a:cs typeface="Courier New" pitchFamily="49" charset="0"/>
              </a:rPr>
              <a:t>Safe register can return </a:t>
            </a:r>
            <a:r>
              <a:rPr lang="en-US" i="1" dirty="0">
                <a:solidFill>
                  <a:schemeClr val="bg1"/>
                </a:solidFill>
                <a:latin typeface="Arial" pitchFamily="34" charset="0"/>
                <a:cs typeface="Courier New" pitchFamily="49" charset="0"/>
              </a:rPr>
              <a:t>any</a:t>
            </a:r>
            <a:r>
              <a:rPr lang="en-US" dirty="0">
                <a:solidFill>
                  <a:srgbClr val="FFFF00"/>
                </a:solidFill>
                <a:latin typeface="Arial" pitchFamily="34" charset="0"/>
                <a:cs typeface="Courier New" pitchFamily="49" charset="0"/>
              </a:rPr>
              <a:t> value in range when value changes</a:t>
            </a:r>
            <a:endParaRPr lang="en-US" dirty="0">
              <a:solidFill>
                <a:srgbClr val="FFFF00"/>
              </a:solidFill>
            </a:endParaRPr>
          </a:p>
        </p:txBody>
      </p:sp>
      <p:sp>
        <p:nvSpPr>
          <p:cNvPr id="56" name="TextBox 55"/>
          <p:cNvSpPr txBox="1"/>
          <p:nvPr/>
        </p:nvSpPr>
        <p:spPr>
          <a:xfrm>
            <a:off x="6026270" y="3693373"/>
            <a:ext cx="2971800" cy="923330"/>
          </a:xfrm>
          <a:prstGeom prst="rect">
            <a:avLst/>
          </a:prstGeom>
          <a:noFill/>
          <a:ln w="38100">
            <a:solidFill>
              <a:srgbClr val="FF0000"/>
            </a:solidFill>
          </a:ln>
        </p:spPr>
        <p:txBody>
          <a:bodyPr wrap="square" rtlCol="0">
            <a:spAutoFit/>
          </a:bodyPr>
          <a:lstStyle/>
          <a:p>
            <a:pPr algn="ctr" eaLnBrk="0" hangingPunct="0"/>
            <a:r>
              <a:rPr lang="en-US" dirty="0">
                <a:solidFill>
                  <a:srgbClr val="FFFF00"/>
                </a:solidFill>
                <a:latin typeface="Arial" pitchFamily="34" charset="0"/>
                <a:cs typeface="Courier New" pitchFamily="49" charset="0"/>
              </a:rPr>
              <a:t>Regular register can return </a:t>
            </a:r>
            <a:r>
              <a:rPr lang="en-US" i="1" dirty="0">
                <a:solidFill>
                  <a:schemeClr val="bg1"/>
                </a:solidFill>
                <a:latin typeface="Arial" pitchFamily="34" charset="0"/>
                <a:cs typeface="Courier New" pitchFamily="49" charset="0"/>
              </a:rPr>
              <a:t>only old or new </a:t>
            </a:r>
            <a:r>
              <a:rPr lang="en-US" dirty="0">
                <a:solidFill>
                  <a:srgbClr val="FFFF00"/>
                </a:solidFill>
                <a:latin typeface="Arial" pitchFamily="34" charset="0"/>
                <a:cs typeface="Courier New" pitchFamily="49" charset="0"/>
              </a:rPr>
              <a:t>value when register changes</a:t>
            </a:r>
            <a:endParaRPr lang="en-US"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linds(horizontal)">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blinds(horizontal)">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247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4727" grpId="0" animBg="1"/>
      <p:bldP spid="55" grpId="0" animBg="1"/>
      <p:bldP spid="5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EECFD89E-85ED-4D4F-A54F-3EA2FFA3E17F}" type="slidenum">
              <a:rPr lang="x-none" sz="1400">
                <a:latin typeface="Arial" pitchFamily="34" charset="0"/>
                <a:cs typeface="Arial" charset="0"/>
              </a:rPr>
              <a:pPr algn="r" eaLnBrk="0" hangingPunct="0"/>
              <a:t>61</a:t>
            </a:fld>
            <a:endParaRPr lang="en-US" sz="1400" dirty="0">
              <a:latin typeface="Arial" pitchFamily="34" charset="0"/>
              <a:cs typeface="Arial" charset="0"/>
            </a:endParaRPr>
          </a:p>
        </p:txBody>
      </p:sp>
      <p:sp>
        <p:nvSpPr>
          <p:cNvPr id="71684" name="Rectangle 2"/>
          <p:cNvSpPr>
            <a:spLocks noGrp="1" noChangeArrowheads="1"/>
          </p:cNvSpPr>
          <p:nvPr>
            <p:ph type="title" idx="4294967295"/>
          </p:nvPr>
        </p:nvSpPr>
        <p:spPr/>
        <p:txBody>
          <a:bodyPr/>
          <a:lstStyle/>
          <a:p>
            <a:pPr eaLnBrk="1" hangingPunct="1"/>
            <a:r>
              <a:rPr lang="en-US" dirty="0">
                <a:cs typeface="Arial" charset="0"/>
              </a:rPr>
              <a:t>Road Map</a:t>
            </a:r>
          </a:p>
        </p:txBody>
      </p:sp>
      <p:sp>
        <p:nvSpPr>
          <p:cNvPr id="71685" name="Rectangle 3"/>
          <p:cNvSpPr>
            <a:spLocks noGrp="1" noChangeArrowheads="1"/>
          </p:cNvSpPr>
          <p:nvPr>
            <p:ph type="body" idx="4294967295"/>
          </p:nvPr>
        </p:nvSpPr>
        <p:spPr/>
        <p:txBody>
          <a:bodyPr/>
          <a:lstStyle/>
          <a:p>
            <a:pPr eaLnBrk="1" hangingPunct="1"/>
            <a:r>
              <a:rPr lang="en-US" dirty="0"/>
              <a:t>SRSW safe Boolean</a:t>
            </a:r>
          </a:p>
          <a:p>
            <a:pPr eaLnBrk="1" hangingPunct="1"/>
            <a:r>
              <a:rPr lang="en-US" dirty="0"/>
              <a:t>MRSW safe Boolean</a:t>
            </a:r>
          </a:p>
          <a:p>
            <a:pPr eaLnBrk="1" hangingPunct="1"/>
            <a:r>
              <a:rPr lang="en-US" dirty="0"/>
              <a:t>MRSW regular Boolean</a:t>
            </a:r>
          </a:p>
          <a:p>
            <a:pPr eaLnBrk="1" hangingPunct="1"/>
            <a:r>
              <a:rPr lang="en-US" dirty="0">
                <a:solidFill>
                  <a:schemeClr val="folHlink"/>
                </a:solidFill>
              </a:rPr>
              <a:t>MRSW regular</a:t>
            </a:r>
          </a:p>
          <a:p>
            <a:pPr eaLnBrk="1" hangingPunct="1"/>
            <a:r>
              <a:rPr lang="en-US" dirty="0">
                <a:solidFill>
                  <a:schemeClr val="folHlink"/>
                </a:solidFill>
              </a:rPr>
              <a:t>MRSW atomic</a:t>
            </a:r>
          </a:p>
          <a:p>
            <a:pPr eaLnBrk="1" hangingPunct="1"/>
            <a:r>
              <a:rPr lang="en-US" dirty="0">
                <a:solidFill>
                  <a:schemeClr val="folHlink"/>
                </a:solidFill>
              </a:rPr>
              <a:t>MRMW atomic</a:t>
            </a:r>
          </a:p>
          <a:p>
            <a:pPr eaLnBrk="1" hangingPunct="1"/>
            <a:r>
              <a:rPr lang="en-US" dirty="0">
                <a:solidFill>
                  <a:schemeClr val="folHlink"/>
                </a:solidFill>
              </a:rPr>
              <a:t>Atomic snapshot</a:t>
            </a:r>
          </a:p>
        </p:txBody>
      </p:sp>
      <p:sp>
        <p:nvSpPr>
          <p:cNvPr id="71686" name="AutoShape 4"/>
          <p:cNvSpPr>
            <a:spLocks noChangeArrowheads="1"/>
          </p:cNvSpPr>
          <p:nvPr/>
        </p:nvSpPr>
        <p:spPr bwMode="auto">
          <a:xfrm>
            <a:off x="5588000" y="2438400"/>
            <a:ext cx="444500" cy="800100"/>
          </a:xfrm>
          <a:prstGeom prst="curvedLeftArrow">
            <a:avLst>
              <a:gd name="adj1" fmla="val 36000"/>
              <a:gd name="adj2" fmla="val 72000"/>
              <a:gd name="adj3" fmla="val 33333"/>
            </a:avLst>
          </a:prstGeom>
          <a:solidFill>
            <a:schemeClr val="hlink"/>
          </a:solidFill>
          <a:ln w="9525">
            <a:noFill/>
            <a:miter lim="800000"/>
            <a:headEnd/>
            <a:tailEnd/>
          </a:ln>
        </p:spPr>
        <p:txBody>
          <a:bodyPr wrap="none" anchor="ctr"/>
          <a:lstStyle/>
          <a:p>
            <a:pPr marL="231775" indent="-231775" algn="ctr" eaLnBrk="0" hangingPunct="0">
              <a:lnSpc>
                <a:spcPct val="80000"/>
              </a:lnSpc>
              <a:spcBef>
                <a:spcPct val="20000"/>
              </a:spcBef>
            </a:pPr>
            <a:endParaRPr lang="en-US" sz="2400" b="1" dirty="0">
              <a:solidFill>
                <a:srgbClr val="3366FF"/>
              </a:solidFill>
              <a:latin typeface="Courier New" pitchFamily="49" charset="0"/>
              <a:cs typeface="Courier New" pitchFamily="49" charset="0"/>
            </a:endParaRPr>
          </a:p>
        </p:txBody>
      </p:sp>
      <p:sp>
        <p:nvSpPr>
          <p:cNvPr id="71687" name="Text Box 5"/>
          <p:cNvSpPr txBox="1">
            <a:spLocks noChangeArrowheads="1"/>
          </p:cNvSpPr>
          <p:nvPr/>
        </p:nvSpPr>
        <p:spPr bwMode="auto">
          <a:xfrm>
            <a:off x="4483100" y="4648200"/>
            <a:ext cx="3314700" cy="579438"/>
          </a:xfrm>
          <a:prstGeom prst="rect">
            <a:avLst/>
          </a:prstGeom>
          <a:noFill/>
          <a:ln w="9525" algn="ctr">
            <a:noFill/>
            <a:miter lim="800000"/>
            <a:headEnd/>
            <a:tailEnd/>
          </a:ln>
        </p:spPr>
        <p:txBody>
          <a:bodyPr>
            <a:spAutoFit/>
          </a:bodyPr>
          <a:lstStyle/>
          <a:p>
            <a:pPr marL="231775" indent="-231775" algn="ctr" eaLnBrk="0" hangingPunct="0">
              <a:lnSpc>
                <a:spcPct val="80000"/>
              </a:lnSpc>
              <a:spcBef>
                <a:spcPct val="50000"/>
              </a:spcBef>
            </a:pPr>
            <a:r>
              <a:rPr lang="en-US" sz="4000" b="1" dirty="0">
                <a:solidFill>
                  <a:srgbClr val="FF3300"/>
                </a:solidFill>
                <a:latin typeface="Arial" pitchFamily="34" charset="0"/>
                <a:cs typeface="Courier New" pitchFamily="49" charset="0"/>
              </a:rPr>
              <a:t>Questions?</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29A3F70F-95AF-4853-9852-2415BCA130A9}" type="slidenum">
              <a:rPr lang="x-none" sz="1400">
                <a:latin typeface="Arial" pitchFamily="34" charset="0"/>
                <a:cs typeface="Arial" charset="0"/>
              </a:rPr>
              <a:pPr algn="r" eaLnBrk="0" hangingPunct="0"/>
              <a:t>62</a:t>
            </a:fld>
            <a:endParaRPr lang="en-US" sz="1400" dirty="0">
              <a:latin typeface="Arial" pitchFamily="34" charset="0"/>
              <a:cs typeface="Arial" charset="0"/>
            </a:endParaRPr>
          </a:p>
        </p:txBody>
      </p:sp>
      <p:sp>
        <p:nvSpPr>
          <p:cNvPr id="72708" name="Rectangle 2"/>
          <p:cNvSpPr>
            <a:spLocks noGrp="1" noChangeArrowheads="1"/>
          </p:cNvSpPr>
          <p:nvPr>
            <p:ph type="title" idx="4294967295"/>
          </p:nvPr>
        </p:nvSpPr>
        <p:spPr/>
        <p:txBody>
          <a:bodyPr/>
          <a:lstStyle/>
          <a:p>
            <a:pPr eaLnBrk="1" hangingPunct="1"/>
            <a:r>
              <a:rPr lang="en-US" dirty="0">
                <a:cs typeface="Arial" charset="0"/>
              </a:rPr>
              <a:t>Road Map</a:t>
            </a:r>
          </a:p>
        </p:txBody>
      </p:sp>
      <p:sp>
        <p:nvSpPr>
          <p:cNvPr id="72709" name="Rectangle 3"/>
          <p:cNvSpPr>
            <a:spLocks noGrp="1" noChangeArrowheads="1"/>
          </p:cNvSpPr>
          <p:nvPr>
            <p:ph type="body" idx="4294967295"/>
          </p:nvPr>
        </p:nvSpPr>
        <p:spPr/>
        <p:txBody>
          <a:bodyPr/>
          <a:lstStyle/>
          <a:p>
            <a:pPr eaLnBrk="1" hangingPunct="1"/>
            <a:r>
              <a:rPr lang="en-US" dirty="0"/>
              <a:t>SRSW safe Boolean</a:t>
            </a:r>
          </a:p>
          <a:p>
            <a:pPr eaLnBrk="1" hangingPunct="1"/>
            <a:r>
              <a:rPr lang="en-US" dirty="0"/>
              <a:t>MRSW safe Boolean</a:t>
            </a:r>
          </a:p>
          <a:p>
            <a:pPr eaLnBrk="1" hangingPunct="1"/>
            <a:r>
              <a:rPr lang="en-US" dirty="0"/>
              <a:t>MRSW regular Boolean</a:t>
            </a:r>
          </a:p>
          <a:p>
            <a:pPr eaLnBrk="1" hangingPunct="1"/>
            <a:r>
              <a:rPr lang="en-US" dirty="0">
                <a:solidFill>
                  <a:srgbClr val="FF7C80"/>
                </a:solidFill>
              </a:rPr>
              <a:t>MRSW regular</a:t>
            </a:r>
          </a:p>
          <a:p>
            <a:pPr eaLnBrk="1" hangingPunct="1"/>
            <a:r>
              <a:rPr lang="en-US" dirty="0">
                <a:solidFill>
                  <a:schemeClr val="folHlink"/>
                </a:solidFill>
              </a:rPr>
              <a:t>MRSW atomic</a:t>
            </a:r>
          </a:p>
          <a:p>
            <a:pPr eaLnBrk="1" hangingPunct="1"/>
            <a:r>
              <a:rPr lang="en-US" dirty="0">
                <a:solidFill>
                  <a:schemeClr val="folHlink"/>
                </a:solidFill>
              </a:rPr>
              <a:t>MRMW atomic</a:t>
            </a:r>
          </a:p>
          <a:p>
            <a:pPr eaLnBrk="1" hangingPunct="1"/>
            <a:r>
              <a:rPr lang="en-US" dirty="0">
                <a:solidFill>
                  <a:schemeClr val="folHlink"/>
                </a:solidFill>
              </a:rPr>
              <a:t>Atomic snapshot</a:t>
            </a:r>
          </a:p>
        </p:txBody>
      </p:sp>
      <p:sp>
        <p:nvSpPr>
          <p:cNvPr id="72710" name="AutoShape 6"/>
          <p:cNvSpPr>
            <a:spLocks noChangeArrowheads="1"/>
          </p:cNvSpPr>
          <p:nvPr/>
        </p:nvSpPr>
        <p:spPr bwMode="auto">
          <a:xfrm>
            <a:off x="5613400" y="3048000"/>
            <a:ext cx="444500" cy="800100"/>
          </a:xfrm>
          <a:prstGeom prst="curvedLeftArrow">
            <a:avLst>
              <a:gd name="adj1" fmla="val 33283"/>
              <a:gd name="adj2" fmla="val 69283"/>
              <a:gd name="adj3" fmla="val 33333"/>
            </a:avLst>
          </a:prstGeom>
          <a:solidFill>
            <a:srgbClr val="FF7C80"/>
          </a:solidFill>
          <a:ln w="9525">
            <a:noFill/>
            <a:miter lim="800000"/>
            <a:headEnd/>
            <a:tailEnd/>
          </a:ln>
        </p:spPr>
        <p:txBody>
          <a:bodyPr wrap="none" anchor="ctr"/>
          <a:lstStyle/>
          <a:p>
            <a:pPr marL="231775" indent="-231775" algn="ctr" eaLnBrk="0" hangingPunct="0">
              <a:lnSpc>
                <a:spcPct val="80000"/>
              </a:lnSpc>
              <a:spcBef>
                <a:spcPct val="20000"/>
              </a:spcBef>
            </a:pPr>
            <a:endParaRPr lang="en-US" sz="2400" b="1" dirty="0">
              <a:solidFill>
                <a:srgbClr val="3366FF"/>
              </a:solidFill>
              <a:latin typeface="Courier New" pitchFamily="49" charset="0"/>
              <a:cs typeface="Courier New" pitchFamily="49" charset="0"/>
            </a:endParaRPr>
          </a:p>
        </p:txBody>
      </p:sp>
      <p:sp>
        <p:nvSpPr>
          <p:cNvPr id="72711" name="Text Box 7"/>
          <p:cNvSpPr txBox="1">
            <a:spLocks noChangeArrowheads="1"/>
          </p:cNvSpPr>
          <p:nvPr/>
        </p:nvSpPr>
        <p:spPr bwMode="auto">
          <a:xfrm>
            <a:off x="5803900" y="3200400"/>
            <a:ext cx="2044700" cy="579438"/>
          </a:xfrm>
          <a:prstGeom prst="rect">
            <a:avLst/>
          </a:prstGeom>
          <a:noFill/>
          <a:ln w="9525" algn="ctr">
            <a:noFill/>
            <a:miter lim="800000"/>
            <a:headEnd/>
            <a:tailEnd/>
          </a:ln>
        </p:spPr>
        <p:txBody>
          <a:bodyPr>
            <a:spAutoFit/>
          </a:bodyPr>
          <a:lstStyle/>
          <a:p>
            <a:pPr marL="231775" indent="-231775" algn="ctr" eaLnBrk="0" hangingPunct="0">
              <a:lnSpc>
                <a:spcPct val="80000"/>
              </a:lnSpc>
              <a:spcBef>
                <a:spcPct val="50000"/>
              </a:spcBef>
            </a:pPr>
            <a:r>
              <a:rPr lang="en-US" sz="4000" b="1" dirty="0">
                <a:solidFill>
                  <a:srgbClr val="FF3300"/>
                </a:solidFill>
                <a:latin typeface="Arial" pitchFamily="34" charset="0"/>
                <a:cs typeface="Courier New" pitchFamily="49" charset="0"/>
              </a:rPr>
              <a:t>Next</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BCEAB1C5-67C9-4F82-805A-7D43D40B6CE3}" type="slidenum">
              <a:rPr lang="x-none" sz="1400">
                <a:solidFill>
                  <a:srgbClr val="FFFF00"/>
                </a:solidFill>
                <a:latin typeface="Arial" pitchFamily="34" charset="0"/>
                <a:cs typeface="Arial" charset="0"/>
              </a:rPr>
              <a:pPr algn="r" eaLnBrk="0" hangingPunct="0"/>
              <a:t>63</a:t>
            </a:fld>
            <a:endParaRPr lang="en-US" sz="1400" dirty="0">
              <a:solidFill>
                <a:srgbClr val="FFFF00"/>
              </a:solidFill>
              <a:latin typeface="Arial" pitchFamily="34" charset="0"/>
              <a:cs typeface="Arial" charset="0"/>
            </a:endParaRPr>
          </a:p>
        </p:txBody>
      </p:sp>
      <p:sp>
        <p:nvSpPr>
          <p:cNvPr id="73732" name="Rectangle 2"/>
          <p:cNvSpPr>
            <a:spLocks noGrp="1" noChangeArrowheads="1"/>
          </p:cNvSpPr>
          <p:nvPr>
            <p:ph type="title" idx="4294967295"/>
          </p:nvPr>
        </p:nvSpPr>
        <p:spPr>
          <a:xfrm>
            <a:off x="609600" y="368300"/>
            <a:ext cx="7772400" cy="1143000"/>
          </a:xfrm>
        </p:spPr>
        <p:txBody>
          <a:bodyPr/>
          <a:lstStyle/>
          <a:p>
            <a:pPr eaLnBrk="1" hangingPunct="1"/>
            <a:r>
              <a:rPr lang="en-US" dirty="0">
                <a:cs typeface="Arial" charset="0"/>
              </a:rPr>
              <a:t>Representing </a:t>
            </a:r>
            <a:r>
              <a:rPr lang="en-US" i="1" dirty="0">
                <a:cs typeface="Arial" charset="0"/>
              </a:rPr>
              <a:t>m</a:t>
            </a:r>
            <a:r>
              <a:rPr lang="en-US" dirty="0">
                <a:cs typeface="Arial" charset="0"/>
              </a:rPr>
              <a:t> Values</a:t>
            </a:r>
          </a:p>
        </p:txBody>
      </p:sp>
      <p:sp>
        <p:nvSpPr>
          <p:cNvPr id="487444" name="Rectangle 20"/>
          <p:cNvSpPr>
            <a:spLocks noChangeArrowheads="1"/>
          </p:cNvSpPr>
          <p:nvPr/>
        </p:nvSpPr>
        <p:spPr bwMode="auto">
          <a:xfrm rot="10800000">
            <a:off x="3000375" y="3529013"/>
            <a:ext cx="3036887" cy="728662"/>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rot="10800000" wrap="none" anchor="ctr"/>
          <a:lstStyle/>
          <a:p>
            <a:pPr algn="ctr">
              <a:defRPr/>
            </a:pPr>
            <a:endParaRPr lang="en-US" sz="1400" b="1" dirty="0">
              <a:latin typeface="Times New Roman" pitchFamily="18" charset="0"/>
              <a:cs typeface="Courier New" pitchFamily="49" charset="0"/>
            </a:endParaRPr>
          </a:p>
        </p:txBody>
      </p:sp>
      <p:sp>
        <p:nvSpPr>
          <p:cNvPr id="73734" name="Line 21"/>
          <p:cNvSpPr>
            <a:spLocks noChangeShapeType="1"/>
          </p:cNvSpPr>
          <p:nvPr/>
        </p:nvSpPr>
        <p:spPr bwMode="auto">
          <a:xfrm rot="10800000">
            <a:off x="5608638" y="3529013"/>
            <a:ext cx="0" cy="728662"/>
          </a:xfrm>
          <a:prstGeom prst="line">
            <a:avLst/>
          </a:prstGeom>
          <a:noFill/>
          <a:ln w="38100">
            <a:solidFill>
              <a:schemeClr val="tx1"/>
            </a:solidFill>
            <a:round/>
            <a:headEnd/>
            <a:tailEnd/>
          </a:ln>
        </p:spPr>
        <p:txBody>
          <a:bodyPr/>
          <a:lstStyle/>
          <a:p>
            <a:endParaRPr lang="en-US" dirty="0"/>
          </a:p>
        </p:txBody>
      </p:sp>
      <p:sp>
        <p:nvSpPr>
          <p:cNvPr id="73735" name="Line 22"/>
          <p:cNvSpPr>
            <a:spLocks noChangeShapeType="1"/>
          </p:cNvSpPr>
          <p:nvPr/>
        </p:nvSpPr>
        <p:spPr bwMode="auto">
          <a:xfrm rot="10800000">
            <a:off x="5167313" y="3529013"/>
            <a:ext cx="0" cy="728662"/>
          </a:xfrm>
          <a:prstGeom prst="line">
            <a:avLst/>
          </a:prstGeom>
          <a:noFill/>
          <a:ln w="38100">
            <a:solidFill>
              <a:schemeClr val="tx1"/>
            </a:solidFill>
            <a:round/>
            <a:headEnd/>
            <a:tailEnd/>
          </a:ln>
        </p:spPr>
        <p:txBody>
          <a:bodyPr/>
          <a:lstStyle/>
          <a:p>
            <a:endParaRPr lang="en-US" dirty="0"/>
          </a:p>
        </p:txBody>
      </p:sp>
      <p:sp>
        <p:nvSpPr>
          <p:cNvPr id="73736" name="Line 23"/>
          <p:cNvSpPr>
            <a:spLocks noChangeShapeType="1"/>
          </p:cNvSpPr>
          <p:nvPr/>
        </p:nvSpPr>
        <p:spPr bwMode="auto">
          <a:xfrm rot="10800000">
            <a:off x="4727575" y="3529013"/>
            <a:ext cx="0" cy="728662"/>
          </a:xfrm>
          <a:prstGeom prst="line">
            <a:avLst/>
          </a:prstGeom>
          <a:noFill/>
          <a:ln w="38100">
            <a:solidFill>
              <a:schemeClr val="tx1"/>
            </a:solidFill>
            <a:round/>
            <a:headEnd/>
            <a:tailEnd/>
          </a:ln>
        </p:spPr>
        <p:txBody>
          <a:bodyPr/>
          <a:lstStyle/>
          <a:p>
            <a:endParaRPr lang="en-US" dirty="0"/>
          </a:p>
        </p:txBody>
      </p:sp>
      <p:sp>
        <p:nvSpPr>
          <p:cNvPr id="73737" name="Line 24"/>
          <p:cNvSpPr>
            <a:spLocks noChangeShapeType="1"/>
          </p:cNvSpPr>
          <p:nvPr/>
        </p:nvSpPr>
        <p:spPr bwMode="auto">
          <a:xfrm rot="10800000">
            <a:off x="4286250" y="3529013"/>
            <a:ext cx="0" cy="728662"/>
          </a:xfrm>
          <a:prstGeom prst="line">
            <a:avLst/>
          </a:prstGeom>
          <a:noFill/>
          <a:ln w="38100">
            <a:solidFill>
              <a:schemeClr val="tx1"/>
            </a:solidFill>
            <a:round/>
            <a:headEnd/>
            <a:tailEnd/>
          </a:ln>
        </p:spPr>
        <p:txBody>
          <a:bodyPr/>
          <a:lstStyle/>
          <a:p>
            <a:endParaRPr lang="en-US" dirty="0"/>
          </a:p>
        </p:txBody>
      </p:sp>
      <p:sp>
        <p:nvSpPr>
          <p:cNvPr id="73738" name="Line 25"/>
          <p:cNvSpPr>
            <a:spLocks noChangeShapeType="1"/>
          </p:cNvSpPr>
          <p:nvPr/>
        </p:nvSpPr>
        <p:spPr bwMode="auto">
          <a:xfrm rot="10800000">
            <a:off x="3844925" y="3529013"/>
            <a:ext cx="0" cy="728662"/>
          </a:xfrm>
          <a:prstGeom prst="line">
            <a:avLst/>
          </a:prstGeom>
          <a:noFill/>
          <a:ln w="38100">
            <a:solidFill>
              <a:schemeClr val="tx1"/>
            </a:solidFill>
            <a:round/>
            <a:headEnd/>
            <a:tailEnd/>
          </a:ln>
        </p:spPr>
        <p:txBody>
          <a:bodyPr/>
          <a:lstStyle/>
          <a:p>
            <a:endParaRPr lang="en-US" dirty="0"/>
          </a:p>
        </p:txBody>
      </p:sp>
      <p:sp>
        <p:nvSpPr>
          <p:cNvPr id="73739" name="Line 26"/>
          <p:cNvSpPr>
            <a:spLocks noChangeShapeType="1"/>
          </p:cNvSpPr>
          <p:nvPr/>
        </p:nvSpPr>
        <p:spPr bwMode="auto">
          <a:xfrm rot="10800000">
            <a:off x="3405188" y="3529013"/>
            <a:ext cx="0" cy="728662"/>
          </a:xfrm>
          <a:prstGeom prst="line">
            <a:avLst/>
          </a:prstGeom>
          <a:noFill/>
          <a:ln w="38100">
            <a:solidFill>
              <a:schemeClr val="tx1"/>
            </a:solidFill>
            <a:round/>
            <a:headEnd/>
            <a:tailEnd/>
          </a:ln>
        </p:spPr>
        <p:txBody>
          <a:bodyPr/>
          <a:lstStyle/>
          <a:p>
            <a:endParaRPr lang="en-US" dirty="0"/>
          </a:p>
        </p:txBody>
      </p:sp>
      <p:sp>
        <p:nvSpPr>
          <p:cNvPr id="73740" name="Text Box 34"/>
          <p:cNvSpPr txBox="1">
            <a:spLocks noChangeArrowheads="1"/>
          </p:cNvSpPr>
          <p:nvPr/>
        </p:nvSpPr>
        <p:spPr bwMode="auto">
          <a:xfrm>
            <a:off x="3060727" y="4343400"/>
            <a:ext cx="2916183" cy="584775"/>
          </a:xfrm>
          <a:prstGeom prst="rect">
            <a:avLst/>
          </a:prstGeom>
          <a:noFill/>
          <a:ln w="9525">
            <a:noFill/>
            <a:miter lim="800000"/>
            <a:headEnd/>
            <a:tailEnd/>
          </a:ln>
        </p:spPr>
        <p:txBody>
          <a:bodyPr wrap="none">
            <a:spAutoFit/>
          </a:bodyPr>
          <a:lstStyle/>
          <a:p>
            <a:pPr algn="r" eaLnBrk="0" hangingPunct="0"/>
            <a:r>
              <a:rPr lang="en-US" sz="3200" dirty="0">
                <a:solidFill>
                  <a:srgbClr val="FFFF00"/>
                </a:solidFill>
                <a:latin typeface="Arial" pitchFamily="34" charset="0"/>
                <a:cs typeface="Courier New" pitchFamily="49" charset="0"/>
              </a:rPr>
              <a:t>0 1 2 3 4 5 6 7 </a:t>
            </a:r>
          </a:p>
        </p:txBody>
      </p:sp>
      <p:sp>
        <p:nvSpPr>
          <p:cNvPr id="73741" name="Text Box 35"/>
          <p:cNvSpPr txBox="1">
            <a:spLocks noChangeArrowheads="1"/>
          </p:cNvSpPr>
          <p:nvPr/>
        </p:nvSpPr>
        <p:spPr bwMode="auto">
          <a:xfrm>
            <a:off x="3014663" y="3638550"/>
            <a:ext cx="366712" cy="579438"/>
          </a:xfrm>
          <a:prstGeom prst="rect">
            <a:avLst/>
          </a:prstGeom>
          <a:noFill/>
          <a:ln w="9525">
            <a:noFill/>
            <a:miter lim="800000"/>
            <a:headEnd/>
            <a:tailEnd/>
          </a:ln>
        </p:spPr>
        <p:txBody>
          <a:bodyPr>
            <a:spAutoFit/>
          </a:bodyPr>
          <a:lstStyle/>
          <a:p>
            <a:pPr algn="r" eaLnBrk="0" hangingPunct="0"/>
            <a:r>
              <a:rPr lang="en-US" sz="3200" dirty="0">
                <a:solidFill>
                  <a:srgbClr val="0000FF"/>
                </a:solidFill>
                <a:latin typeface="Arial" pitchFamily="34" charset="0"/>
                <a:cs typeface="Courier New" pitchFamily="49" charset="0"/>
              </a:rPr>
              <a:t>1</a:t>
            </a:r>
          </a:p>
        </p:txBody>
      </p:sp>
      <p:sp>
        <p:nvSpPr>
          <p:cNvPr id="73742" name="Text Box 48"/>
          <p:cNvSpPr txBox="1">
            <a:spLocks noChangeArrowheads="1"/>
          </p:cNvSpPr>
          <p:nvPr/>
        </p:nvSpPr>
        <p:spPr bwMode="auto">
          <a:xfrm>
            <a:off x="4715104" y="3568700"/>
            <a:ext cx="412292" cy="584775"/>
          </a:xfrm>
          <a:prstGeom prst="rect">
            <a:avLst/>
          </a:prstGeom>
          <a:noFill/>
          <a:ln w="9525">
            <a:noFill/>
            <a:miter lim="800000"/>
            <a:headEnd/>
            <a:tailEnd/>
          </a:ln>
        </p:spPr>
        <p:txBody>
          <a:bodyPr wrap="none">
            <a:spAutoFit/>
          </a:bodyPr>
          <a:lstStyle/>
          <a:p>
            <a:pPr algn="ctr" eaLnBrk="0" hangingPunct="0"/>
            <a:r>
              <a:rPr lang="en-US" sz="3200" dirty="0">
                <a:solidFill>
                  <a:srgbClr val="0000FF"/>
                </a:solidFill>
                <a:latin typeface="Arial" pitchFamily="34" charset="0"/>
                <a:cs typeface="Courier New" pitchFamily="49" charset="0"/>
              </a:rPr>
              <a:t>0</a:t>
            </a:r>
          </a:p>
        </p:txBody>
      </p:sp>
      <p:sp>
        <p:nvSpPr>
          <p:cNvPr id="73743" name="Text Box 49"/>
          <p:cNvSpPr txBox="1">
            <a:spLocks noChangeArrowheads="1"/>
          </p:cNvSpPr>
          <p:nvPr/>
        </p:nvSpPr>
        <p:spPr bwMode="auto">
          <a:xfrm>
            <a:off x="4280129" y="3581400"/>
            <a:ext cx="412292" cy="584775"/>
          </a:xfrm>
          <a:prstGeom prst="rect">
            <a:avLst/>
          </a:prstGeom>
          <a:noFill/>
          <a:ln w="9525">
            <a:noFill/>
            <a:miter lim="800000"/>
            <a:headEnd/>
            <a:tailEnd/>
          </a:ln>
        </p:spPr>
        <p:txBody>
          <a:bodyPr wrap="none">
            <a:spAutoFit/>
          </a:bodyPr>
          <a:lstStyle/>
          <a:p>
            <a:pPr algn="ctr" eaLnBrk="0" hangingPunct="0"/>
            <a:r>
              <a:rPr lang="en-US" sz="3200" dirty="0">
                <a:solidFill>
                  <a:srgbClr val="0000FF"/>
                </a:solidFill>
                <a:latin typeface="Arial" pitchFamily="34" charset="0"/>
                <a:cs typeface="Courier New" pitchFamily="49" charset="0"/>
              </a:rPr>
              <a:t>0</a:t>
            </a:r>
          </a:p>
        </p:txBody>
      </p:sp>
      <p:sp>
        <p:nvSpPr>
          <p:cNvPr id="73744" name="Text Box 50"/>
          <p:cNvSpPr txBox="1">
            <a:spLocks noChangeArrowheads="1"/>
          </p:cNvSpPr>
          <p:nvPr/>
        </p:nvSpPr>
        <p:spPr bwMode="auto">
          <a:xfrm>
            <a:off x="3757613" y="3581400"/>
            <a:ext cx="520700" cy="579438"/>
          </a:xfrm>
          <a:prstGeom prst="rect">
            <a:avLst/>
          </a:prstGeom>
          <a:noFill/>
          <a:ln w="9525">
            <a:noFill/>
            <a:miter lim="800000"/>
            <a:headEnd/>
            <a:tailEnd/>
          </a:ln>
        </p:spPr>
        <p:txBody>
          <a:bodyPr>
            <a:spAutoFit/>
          </a:bodyPr>
          <a:lstStyle/>
          <a:p>
            <a:pPr algn="ctr" eaLnBrk="0" hangingPunct="0"/>
            <a:r>
              <a:rPr lang="en-US" sz="3200" dirty="0">
                <a:solidFill>
                  <a:srgbClr val="0000FF"/>
                </a:solidFill>
                <a:latin typeface="Arial" pitchFamily="34" charset="0"/>
                <a:cs typeface="Courier New" pitchFamily="49" charset="0"/>
              </a:rPr>
              <a:t>0</a:t>
            </a:r>
          </a:p>
        </p:txBody>
      </p:sp>
      <p:sp>
        <p:nvSpPr>
          <p:cNvPr id="73745" name="Text Box 51"/>
          <p:cNvSpPr txBox="1">
            <a:spLocks noChangeArrowheads="1"/>
          </p:cNvSpPr>
          <p:nvPr/>
        </p:nvSpPr>
        <p:spPr bwMode="auto">
          <a:xfrm>
            <a:off x="3321050" y="3581400"/>
            <a:ext cx="558800" cy="579438"/>
          </a:xfrm>
          <a:prstGeom prst="rect">
            <a:avLst/>
          </a:prstGeom>
          <a:noFill/>
          <a:ln w="9525">
            <a:noFill/>
            <a:miter lim="800000"/>
            <a:headEnd/>
            <a:tailEnd/>
          </a:ln>
        </p:spPr>
        <p:txBody>
          <a:bodyPr>
            <a:spAutoFit/>
          </a:bodyPr>
          <a:lstStyle/>
          <a:p>
            <a:pPr algn="ctr" eaLnBrk="0" hangingPunct="0"/>
            <a:r>
              <a:rPr lang="en-US" sz="3200" dirty="0">
                <a:solidFill>
                  <a:srgbClr val="0000FF"/>
                </a:solidFill>
                <a:latin typeface="Arial" pitchFamily="34" charset="0"/>
                <a:cs typeface="Courier New" pitchFamily="49" charset="0"/>
              </a:rPr>
              <a:t>0</a:t>
            </a:r>
          </a:p>
        </p:txBody>
      </p:sp>
      <p:sp>
        <p:nvSpPr>
          <p:cNvPr id="73746" name="Text Box 52"/>
          <p:cNvSpPr txBox="1">
            <a:spLocks noChangeArrowheads="1"/>
          </p:cNvSpPr>
          <p:nvPr/>
        </p:nvSpPr>
        <p:spPr bwMode="auto">
          <a:xfrm>
            <a:off x="3000375" y="3581400"/>
            <a:ext cx="317500" cy="579438"/>
          </a:xfrm>
          <a:prstGeom prst="rect">
            <a:avLst/>
          </a:prstGeom>
          <a:solidFill>
            <a:schemeClr val="accent1"/>
          </a:solidFill>
          <a:ln w="9525">
            <a:noFill/>
            <a:miter lim="800000"/>
            <a:headEnd/>
            <a:tailEnd/>
          </a:ln>
        </p:spPr>
        <p:txBody>
          <a:bodyPr>
            <a:spAutoFit/>
          </a:bodyPr>
          <a:lstStyle/>
          <a:p>
            <a:pPr algn="ctr" eaLnBrk="0" hangingPunct="0"/>
            <a:r>
              <a:rPr lang="en-US" sz="3200" dirty="0">
                <a:solidFill>
                  <a:srgbClr val="0000FF"/>
                </a:solidFill>
                <a:latin typeface="Arial" pitchFamily="34" charset="0"/>
                <a:cs typeface="Courier New" pitchFamily="49" charset="0"/>
              </a:rPr>
              <a:t>1</a:t>
            </a:r>
          </a:p>
        </p:txBody>
      </p:sp>
      <p:sp>
        <p:nvSpPr>
          <p:cNvPr id="144403" name="Text Box 54"/>
          <p:cNvSpPr txBox="1">
            <a:spLocks noChangeArrowheads="1"/>
          </p:cNvSpPr>
          <p:nvPr/>
        </p:nvSpPr>
        <p:spPr bwMode="auto">
          <a:xfrm>
            <a:off x="842936" y="4721225"/>
            <a:ext cx="1611339" cy="523220"/>
          </a:xfrm>
          <a:prstGeom prst="rect">
            <a:avLst/>
          </a:prstGeom>
          <a:noFill/>
          <a:ln w="38100">
            <a:solidFill>
              <a:srgbClr val="FF0000"/>
            </a:solidFill>
            <a:miter lim="800000"/>
            <a:headEnd/>
            <a:tailEnd/>
          </a:ln>
        </p:spPr>
        <p:txBody>
          <a:bodyPr wrap="none">
            <a:spAutoFit/>
          </a:bodyPr>
          <a:lstStyle/>
          <a:p>
            <a:pPr algn="r" eaLnBrk="0" hangingPunct="0"/>
            <a:r>
              <a:rPr lang="en-US" sz="2800" dirty="0">
                <a:solidFill>
                  <a:srgbClr val="FFFF00"/>
                </a:solidFill>
                <a:latin typeface="Arial" pitchFamily="34" charset="0"/>
                <a:cs typeface="Courier New" pitchFamily="49" charset="0"/>
              </a:rPr>
              <a:t>Initially</a:t>
            </a:r>
            <a:r>
              <a:rPr lang="en-US" sz="2800" dirty="0">
                <a:solidFill>
                  <a:srgbClr val="0000FF"/>
                </a:solidFill>
                <a:latin typeface="Arial" pitchFamily="34" charset="0"/>
                <a:cs typeface="Courier New" pitchFamily="49" charset="0"/>
              </a:rPr>
              <a:t> </a:t>
            </a:r>
            <a:r>
              <a:rPr lang="en-US" sz="2800" dirty="0">
                <a:latin typeface="Arial" pitchFamily="34" charset="0"/>
                <a:cs typeface="Courier New" pitchFamily="49" charset="0"/>
              </a:rPr>
              <a:t>0</a:t>
            </a:r>
          </a:p>
        </p:txBody>
      </p:sp>
      <p:sp>
        <p:nvSpPr>
          <p:cNvPr id="73748" name="AutoShape 6"/>
          <p:cNvSpPr>
            <a:spLocks noChangeArrowheads="1"/>
          </p:cNvSpPr>
          <p:nvPr/>
        </p:nvSpPr>
        <p:spPr bwMode="auto">
          <a:xfrm>
            <a:off x="2692400" y="3403600"/>
            <a:ext cx="3733800" cy="1524000"/>
          </a:xfrm>
          <a:prstGeom prst="wedgeRoundRectCallout">
            <a:avLst>
              <a:gd name="adj1" fmla="val -56333"/>
              <a:gd name="adj2" fmla="val -119375"/>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73749" name="Text Box 7"/>
          <p:cNvSpPr txBox="1">
            <a:spLocks noChangeArrowheads="1"/>
          </p:cNvSpPr>
          <p:nvPr/>
        </p:nvSpPr>
        <p:spPr bwMode="auto">
          <a:xfrm>
            <a:off x="393700" y="1428750"/>
            <a:ext cx="3886200" cy="946150"/>
          </a:xfrm>
          <a:prstGeom prst="rect">
            <a:avLst/>
          </a:prstGeom>
          <a:noFill/>
          <a:ln w="38100">
            <a:solidFill>
              <a:srgbClr val="FF0000"/>
            </a:solidFill>
            <a:miter lim="800000"/>
            <a:headEnd/>
            <a:tailEnd/>
          </a:ln>
        </p:spPr>
        <p:txBody>
          <a:bodyPr>
            <a:spAutoFit/>
          </a:bodyPr>
          <a:lstStyle/>
          <a:p>
            <a:pPr algn="ctr" eaLnBrk="0" hangingPunct="0"/>
            <a:r>
              <a:rPr lang="en-US" sz="2800" dirty="0">
                <a:solidFill>
                  <a:srgbClr val="FFFF00"/>
                </a:solidFill>
                <a:latin typeface="Arial" pitchFamily="34" charset="0"/>
                <a:cs typeface="Courier New" pitchFamily="49" charset="0"/>
              </a:rPr>
              <a:t>Unary representation: bit[i] means value i</a:t>
            </a:r>
          </a:p>
        </p:txBody>
      </p:sp>
      <p:sp>
        <p:nvSpPr>
          <p:cNvPr id="73750" name="Text Box 48"/>
          <p:cNvSpPr txBox="1">
            <a:spLocks noChangeArrowheads="1"/>
          </p:cNvSpPr>
          <p:nvPr/>
        </p:nvSpPr>
        <p:spPr bwMode="auto">
          <a:xfrm>
            <a:off x="5065713" y="3581400"/>
            <a:ext cx="508000" cy="579438"/>
          </a:xfrm>
          <a:prstGeom prst="rect">
            <a:avLst/>
          </a:prstGeom>
          <a:noFill/>
          <a:ln w="9525">
            <a:noFill/>
            <a:miter lim="800000"/>
            <a:headEnd/>
            <a:tailEnd/>
          </a:ln>
        </p:spPr>
        <p:txBody>
          <a:bodyPr>
            <a:spAutoFit/>
          </a:bodyPr>
          <a:lstStyle/>
          <a:p>
            <a:pPr algn="ctr" eaLnBrk="0" hangingPunct="0"/>
            <a:r>
              <a:rPr lang="en-US" sz="3200" dirty="0">
                <a:solidFill>
                  <a:srgbClr val="0000FF"/>
                </a:solidFill>
                <a:latin typeface="Arial" pitchFamily="34" charset="0"/>
                <a:cs typeface="Courier New" pitchFamily="49" charset="0"/>
              </a:rPr>
              <a:t>0</a:t>
            </a:r>
          </a:p>
        </p:txBody>
      </p:sp>
      <p:sp>
        <p:nvSpPr>
          <p:cNvPr id="73751" name="Text Box 48"/>
          <p:cNvSpPr txBox="1">
            <a:spLocks noChangeArrowheads="1"/>
          </p:cNvSpPr>
          <p:nvPr/>
        </p:nvSpPr>
        <p:spPr bwMode="auto">
          <a:xfrm>
            <a:off x="5588229" y="3581400"/>
            <a:ext cx="412292" cy="584775"/>
          </a:xfrm>
          <a:prstGeom prst="rect">
            <a:avLst/>
          </a:prstGeom>
          <a:noFill/>
          <a:ln w="9525">
            <a:noFill/>
            <a:miter lim="800000"/>
            <a:headEnd/>
            <a:tailEnd/>
          </a:ln>
        </p:spPr>
        <p:txBody>
          <a:bodyPr wrap="none">
            <a:spAutoFit/>
          </a:bodyPr>
          <a:lstStyle/>
          <a:p>
            <a:pPr algn="ctr" eaLnBrk="0" hangingPunct="0"/>
            <a:r>
              <a:rPr lang="en-US" sz="3200" dirty="0">
                <a:solidFill>
                  <a:srgbClr val="0000FF"/>
                </a:solidFill>
                <a:latin typeface="Arial" pitchFamily="34" charset="0"/>
                <a:cs typeface="Courier New" pitchFamily="49" charset="0"/>
              </a:rPr>
              <a:t>0</a:t>
            </a:r>
          </a:p>
        </p:txBody>
      </p:sp>
      <p:sp>
        <p:nvSpPr>
          <p:cNvPr id="144408" name="AutoShape 24"/>
          <p:cNvSpPr>
            <a:spLocks noChangeArrowheads="1"/>
          </p:cNvSpPr>
          <p:nvPr/>
        </p:nvSpPr>
        <p:spPr bwMode="auto">
          <a:xfrm>
            <a:off x="3048000" y="3619500"/>
            <a:ext cx="279400" cy="495300"/>
          </a:xfrm>
          <a:prstGeom prst="wedgeRoundRectCallout">
            <a:avLst>
              <a:gd name="adj1" fmla="val -318750"/>
              <a:gd name="adj2" fmla="val 169870"/>
              <a:gd name="adj3" fmla="val 16667"/>
            </a:avLst>
          </a:prstGeom>
          <a:noFill/>
          <a:ln w="38100" algn="ctr">
            <a:solidFill>
              <a:srgbClr val="FF0000"/>
            </a:solidFill>
            <a:miter lim="800000"/>
            <a:headEnd/>
            <a:tailEnd/>
          </a:ln>
        </p:spPr>
        <p:txBody>
          <a:bodyPr/>
          <a:lstStyle/>
          <a:p>
            <a:pPr marL="231775" indent="-231775" algn="ct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25" name="Footer Placeholder 24"/>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4403"/>
                                        </p:tgtEl>
                                        <p:attrNameLst>
                                          <p:attrName>style.visibility</p:attrName>
                                        </p:attrNameLst>
                                      </p:cBhvr>
                                      <p:to>
                                        <p:strVal val="visible"/>
                                      </p:to>
                                    </p:set>
                                    <p:animEffect transition="in" filter="blinds(horizontal)">
                                      <p:cBhvr>
                                        <p:cTn id="7" dur="500"/>
                                        <p:tgtEl>
                                          <p:spTgt spid="14440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4408"/>
                                        </p:tgtEl>
                                        <p:attrNameLst>
                                          <p:attrName>style.visibility</p:attrName>
                                        </p:attrNameLst>
                                      </p:cBhvr>
                                      <p:to>
                                        <p:strVal val="visible"/>
                                      </p:to>
                                    </p:set>
                                    <p:animEffect transition="in" filter="blinds(horizontal)">
                                      <p:cBhvr>
                                        <p:cTn id="10" dur="500"/>
                                        <p:tgtEl>
                                          <p:spTgt spid="1444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403" grpId="0" animBg="1"/>
      <p:bldP spid="144408"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CB8ED074-F5FF-4F26-BC95-3C77EFF1FDEC}" type="slidenum">
              <a:rPr lang="x-none" sz="1400">
                <a:solidFill>
                  <a:srgbClr val="FFFF00"/>
                </a:solidFill>
                <a:latin typeface="Arial" pitchFamily="34" charset="0"/>
                <a:cs typeface="Arial" charset="0"/>
              </a:rPr>
              <a:pPr algn="r" eaLnBrk="0" hangingPunct="0"/>
              <a:t>64</a:t>
            </a:fld>
            <a:endParaRPr lang="en-US" sz="1400" dirty="0">
              <a:solidFill>
                <a:srgbClr val="FFFF00"/>
              </a:solidFill>
              <a:latin typeface="Arial" pitchFamily="34" charset="0"/>
              <a:cs typeface="Arial" charset="0"/>
            </a:endParaRPr>
          </a:p>
        </p:txBody>
      </p:sp>
      <p:sp>
        <p:nvSpPr>
          <p:cNvPr id="74756" name="Rectangle 2"/>
          <p:cNvSpPr>
            <a:spLocks noGrp="1" noChangeArrowheads="1"/>
          </p:cNvSpPr>
          <p:nvPr>
            <p:ph type="title" idx="4294967295"/>
          </p:nvPr>
        </p:nvSpPr>
        <p:spPr>
          <a:xfrm>
            <a:off x="609600" y="368300"/>
            <a:ext cx="7772400" cy="1143000"/>
          </a:xfrm>
        </p:spPr>
        <p:txBody>
          <a:bodyPr/>
          <a:lstStyle/>
          <a:p>
            <a:pPr eaLnBrk="1" hangingPunct="1"/>
            <a:r>
              <a:rPr lang="en-US" dirty="0">
                <a:cs typeface="Arial" charset="0"/>
              </a:rPr>
              <a:t>Writing </a:t>
            </a:r>
            <a:r>
              <a:rPr lang="en-US" i="1" dirty="0">
                <a:cs typeface="Arial" charset="0"/>
              </a:rPr>
              <a:t>m</a:t>
            </a:r>
            <a:r>
              <a:rPr lang="en-US" dirty="0">
                <a:cs typeface="Arial" charset="0"/>
              </a:rPr>
              <a:t>-Valued Register</a:t>
            </a:r>
          </a:p>
        </p:txBody>
      </p:sp>
      <p:grpSp>
        <p:nvGrpSpPr>
          <p:cNvPr id="74757" name="Group 19"/>
          <p:cNvGrpSpPr>
            <a:grpSpLocks/>
          </p:cNvGrpSpPr>
          <p:nvPr/>
        </p:nvGrpSpPr>
        <p:grpSpPr bwMode="auto">
          <a:xfrm rot="10800000">
            <a:off x="2963863" y="3529013"/>
            <a:ext cx="3036887" cy="728662"/>
            <a:chOff x="1488" y="1872"/>
            <a:chExt cx="2976" cy="384"/>
          </a:xfrm>
        </p:grpSpPr>
        <p:sp>
          <p:nvSpPr>
            <p:cNvPr id="487444" name="Rectangle 20"/>
            <p:cNvSpPr>
              <a:spLocks noChangeArrowheads="1"/>
            </p:cNvSpPr>
            <p:nvPr/>
          </p:nvSpPr>
          <p:spPr bwMode="auto">
            <a:xfrm>
              <a:off x="1488" y="1872"/>
              <a:ext cx="2976" cy="384"/>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rot="10800000" wrap="none" anchor="ctr"/>
            <a:lstStyle/>
            <a:p>
              <a:pPr algn="ctr">
                <a:defRPr/>
              </a:pPr>
              <a:endParaRPr lang="en-US" sz="1400" b="1" dirty="0">
                <a:solidFill>
                  <a:srgbClr val="0066FF"/>
                </a:solidFill>
                <a:latin typeface="Times New Roman" pitchFamily="18" charset="0"/>
                <a:cs typeface="Courier New" pitchFamily="49" charset="0"/>
              </a:endParaRPr>
            </a:p>
          </p:txBody>
        </p:sp>
        <p:sp>
          <p:nvSpPr>
            <p:cNvPr id="74779" name="Line 21"/>
            <p:cNvSpPr>
              <a:spLocks noChangeShapeType="1"/>
            </p:cNvSpPr>
            <p:nvPr/>
          </p:nvSpPr>
          <p:spPr bwMode="auto">
            <a:xfrm>
              <a:off x="1872" y="1872"/>
              <a:ext cx="0" cy="384"/>
            </a:xfrm>
            <a:prstGeom prst="line">
              <a:avLst/>
            </a:prstGeom>
            <a:noFill/>
            <a:ln w="38100">
              <a:solidFill>
                <a:schemeClr val="tx1"/>
              </a:solidFill>
              <a:round/>
              <a:headEnd/>
              <a:tailEnd/>
            </a:ln>
          </p:spPr>
          <p:txBody>
            <a:bodyPr/>
            <a:lstStyle/>
            <a:p>
              <a:endParaRPr lang="en-US" dirty="0">
                <a:solidFill>
                  <a:srgbClr val="0066FF"/>
                </a:solidFill>
              </a:endParaRPr>
            </a:p>
          </p:txBody>
        </p:sp>
        <p:sp>
          <p:nvSpPr>
            <p:cNvPr id="74780" name="Line 22"/>
            <p:cNvSpPr>
              <a:spLocks noChangeShapeType="1"/>
            </p:cNvSpPr>
            <p:nvPr/>
          </p:nvSpPr>
          <p:spPr bwMode="auto">
            <a:xfrm>
              <a:off x="2304" y="1872"/>
              <a:ext cx="0" cy="384"/>
            </a:xfrm>
            <a:prstGeom prst="line">
              <a:avLst/>
            </a:prstGeom>
            <a:noFill/>
            <a:ln w="38100">
              <a:solidFill>
                <a:schemeClr val="tx1"/>
              </a:solidFill>
              <a:round/>
              <a:headEnd/>
              <a:tailEnd/>
            </a:ln>
          </p:spPr>
          <p:txBody>
            <a:bodyPr/>
            <a:lstStyle/>
            <a:p>
              <a:endParaRPr lang="en-US" dirty="0">
                <a:solidFill>
                  <a:srgbClr val="0066FF"/>
                </a:solidFill>
              </a:endParaRPr>
            </a:p>
          </p:txBody>
        </p:sp>
        <p:sp>
          <p:nvSpPr>
            <p:cNvPr id="74781" name="Line 23"/>
            <p:cNvSpPr>
              <a:spLocks noChangeShapeType="1"/>
            </p:cNvSpPr>
            <p:nvPr/>
          </p:nvSpPr>
          <p:spPr bwMode="auto">
            <a:xfrm>
              <a:off x="2736" y="1872"/>
              <a:ext cx="0" cy="384"/>
            </a:xfrm>
            <a:prstGeom prst="line">
              <a:avLst/>
            </a:prstGeom>
            <a:noFill/>
            <a:ln w="38100">
              <a:solidFill>
                <a:schemeClr val="tx1"/>
              </a:solidFill>
              <a:round/>
              <a:headEnd/>
              <a:tailEnd/>
            </a:ln>
          </p:spPr>
          <p:txBody>
            <a:bodyPr/>
            <a:lstStyle/>
            <a:p>
              <a:endParaRPr lang="en-US" dirty="0">
                <a:solidFill>
                  <a:srgbClr val="0066FF"/>
                </a:solidFill>
              </a:endParaRPr>
            </a:p>
          </p:txBody>
        </p:sp>
        <p:sp>
          <p:nvSpPr>
            <p:cNvPr id="74782" name="Line 24"/>
            <p:cNvSpPr>
              <a:spLocks noChangeShapeType="1"/>
            </p:cNvSpPr>
            <p:nvPr/>
          </p:nvSpPr>
          <p:spPr bwMode="auto">
            <a:xfrm>
              <a:off x="3168" y="1872"/>
              <a:ext cx="0" cy="384"/>
            </a:xfrm>
            <a:prstGeom prst="line">
              <a:avLst/>
            </a:prstGeom>
            <a:noFill/>
            <a:ln w="38100">
              <a:solidFill>
                <a:schemeClr val="tx1"/>
              </a:solidFill>
              <a:round/>
              <a:headEnd/>
              <a:tailEnd/>
            </a:ln>
          </p:spPr>
          <p:txBody>
            <a:bodyPr/>
            <a:lstStyle/>
            <a:p>
              <a:endParaRPr lang="en-US" dirty="0">
                <a:solidFill>
                  <a:srgbClr val="0066FF"/>
                </a:solidFill>
              </a:endParaRPr>
            </a:p>
          </p:txBody>
        </p:sp>
        <p:sp>
          <p:nvSpPr>
            <p:cNvPr id="74783" name="Line 25"/>
            <p:cNvSpPr>
              <a:spLocks noChangeShapeType="1"/>
            </p:cNvSpPr>
            <p:nvPr/>
          </p:nvSpPr>
          <p:spPr bwMode="auto">
            <a:xfrm>
              <a:off x="3600" y="1872"/>
              <a:ext cx="0" cy="384"/>
            </a:xfrm>
            <a:prstGeom prst="line">
              <a:avLst/>
            </a:prstGeom>
            <a:noFill/>
            <a:ln w="38100">
              <a:solidFill>
                <a:schemeClr val="tx1"/>
              </a:solidFill>
              <a:round/>
              <a:headEnd/>
              <a:tailEnd/>
            </a:ln>
          </p:spPr>
          <p:txBody>
            <a:bodyPr/>
            <a:lstStyle/>
            <a:p>
              <a:endParaRPr lang="en-US" dirty="0">
                <a:solidFill>
                  <a:srgbClr val="0066FF"/>
                </a:solidFill>
              </a:endParaRPr>
            </a:p>
          </p:txBody>
        </p:sp>
        <p:sp>
          <p:nvSpPr>
            <p:cNvPr id="74784" name="Line 26"/>
            <p:cNvSpPr>
              <a:spLocks noChangeShapeType="1"/>
            </p:cNvSpPr>
            <p:nvPr/>
          </p:nvSpPr>
          <p:spPr bwMode="auto">
            <a:xfrm>
              <a:off x="4032" y="1872"/>
              <a:ext cx="0" cy="384"/>
            </a:xfrm>
            <a:prstGeom prst="line">
              <a:avLst/>
            </a:prstGeom>
            <a:noFill/>
            <a:ln w="38100">
              <a:solidFill>
                <a:schemeClr val="tx1"/>
              </a:solidFill>
              <a:round/>
              <a:headEnd/>
              <a:tailEnd/>
            </a:ln>
          </p:spPr>
          <p:txBody>
            <a:bodyPr/>
            <a:lstStyle/>
            <a:p>
              <a:endParaRPr lang="en-US" dirty="0">
                <a:solidFill>
                  <a:srgbClr val="0066FF"/>
                </a:solidFill>
              </a:endParaRPr>
            </a:p>
          </p:txBody>
        </p:sp>
      </p:grpSp>
      <p:sp>
        <p:nvSpPr>
          <p:cNvPr id="74759" name="Text Box 35"/>
          <p:cNvSpPr txBox="1">
            <a:spLocks noChangeArrowheads="1"/>
          </p:cNvSpPr>
          <p:nvPr/>
        </p:nvSpPr>
        <p:spPr bwMode="auto">
          <a:xfrm>
            <a:off x="3014663" y="3638550"/>
            <a:ext cx="366712" cy="579438"/>
          </a:xfrm>
          <a:prstGeom prst="rect">
            <a:avLst/>
          </a:prstGeom>
          <a:noFill/>
          <a:ln w="9525">
            <a:noFill/>
            <a:miter lim="800000"/>
            <a:headEnd/>
            <a:tailEnd/>
          </a:ln>
        </p:spPr>
        <p:txBody>
          <a:bodyPr>
            <a:spAutoFit/>
          </a:bodyPr>
          <a:lstStyle/>
          <a:p>
            <a:pPr algn="r" eaLnBrk="0" hangingPunct="0"/>
            <a:r>
              <a:rPr lang="en-US" sz="3200" dirty="0">
                <a:solidFill>
                  <a:srgbClr val="0066FF"/>
                </a:solidFill>
                <a:latin typeface="Arial" pitchFamily="34" charset="0"/>
                <a:cs typeface="Courier New" pitchFamily="49" charset="0"/>
              </a:rPr>
              <a:t>1</a:t>
            </a:r>
          </a:p>
        </p:txBody>
      </p:sp>
      <p:grpSp>
        <p:nvGrpSpPr>
          <p:cNvPr id="74760" name="Group 36"/>
          <p:cNvGrpSpPr>
            <a:grpSpLocks/>
          </p:cNvGrpSpPr>
          <p:nvPr/>
        </p:nvGrpSpPr>
        <p:grpSpPr bwMode="auto">
          <a:xfrm flipH="1">
            <a:off x="5054600" y="1816100"/>
            <a:ext cx="1752600" cy="1524000"/>
            <a:chOff x="1248" y="2016"/>
            <a:chExt cx="1104" cy="960"/>
          </a:xfrm>
          <a:effectLst>
            <a:glow rad="139700">
              <a:schemeClr val="accent3">
                <a:satMod val="175000"/>
                <a:alpha val="40000"/>
              </a:schemeClr>
            </a:glow>
          </a:effectLst>
        </p:grpSpPr>
        <p:grpSp>
          <p:nvGrpSpPr>
            <p:cNvPr id="74767" name="Group 37"/>
            <p:cNvGrpSpPr>
              <a:grpSpLocks/>
            </p:cNvGrpSpPr>
            <p:nvPr/>
          </p:nvGrpSpPr>
          <p:grpSpPr bwMode="auto">
            <a:xfrm>
              <a:off x="1248" y="2016"/>
              <a:ext cx="912" cy="816"/>
              <a:chOff x="3168" y="1824"/>
              <a:chExt cx="912" cy="816"/>
            </a:xfrm>
          </p:grpSpPr>
          <p:sp>
            <p:nvSpPr>
              <p:cNvPr id="74769" name="Freeform 3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4770" name="Freeform 3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4771" name="Freeform 40"/>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4772" name="Freeform 4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4773" name="Freeform 4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4774" name="Freeform 4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4775" name="Freeform 44"/>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4776" name="Freeform 45"/>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4777" name="Freeform 46"/>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
          <p:nvSpPr>
            <p:cNvPr id="74768" name="Freeform 47"/>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
        <p:nvSpPr>
          <p:cNvPr id="74761" name="Text Box 48"/>
          <p:cNvSpPr txBox="1">
            <a:spLocks noChangeArrowheads="1"/>
          </p:cNvSpPr>
          <p:nvPr/>
        </p:nvSpPr>
        <p:spPr bwMode="auto">
          <a:xfrm>
            <a:off x="4708983" y="3638550"/>
            <a:ext cx="412292" cy="584775"/>
          </a:xfrm>
          <a:prstGeom prst="rect">
            <a:avLst/>
          </a:prstGeom>
          <a:noFill/>
          <a:ln w="9525">
            <a:noFill/>
            <a:miter lim="800000"/>
            <a:headEnd/>
            <a:tailEnd/>
          </a:ln>
        </p:spPr>
        <p:txBody>
          <a:bodyPr wrap="none">
            <a:spAutoFit/>
          </a:bodyPr>
          <a:lstStyle/>
          <a:p>
            <a:pPr algn="r" eaLnBrk="0" hangingPunct="0"/>
            <a:r>
              <a:rPr lang="en-US" sz="3200" dirty="0">
                <a:solidFill>
                  <a:srgbClr val="0066FF"/>
                </a:solidFill>
                <a:latin typeface="Arial" pitchFamily="34" charset="0"/>
                <a:cs typeface="Courier New" pitchFamily="49" charset="0"/>
              </a:rPr>
              <a:t>0</a:t>
            </a:r>
          </a:p>
        </p:txBody>
      </p:sp>
      <p:sp>
        <p:nvSpPr>
          <p:cNvPr id="74762" name="Text Box 49"/>
          <p:cNvSpPr txBox="1">
            <a:spLocks noChangeArrowheads="1"/>
          </p:cNvSpPr>
          <p:nvPr/>
        </p:nvSpPr>
        <p:spPr bwMode="auto">
          <a:xfrm>
            <a:off x="4302583" y="3638550"/>
            <a:ext cx="412292" cy="584775"/>
          </a:xfrm>
          <a:prstGeom prst="rect">
            <a:avLst/>
          </a:prstGeom>
          <a:noFill/>
          <a:ln w="9525">
            <a:noFill/>
            <a:miter lim="800000"/>
            <a:headEnd/>
            <a:tailEnd/>
          </a:ln>
        </p:spPr>
        <p:txBody>
          <a:bodyPr wrap="none">
            <a:spAutoFit/>
          </a:bodyPr>
          <a:lstStyle/>
          <a:p>
            <a:pPr algn="r" eaLnBrk="0" hangingPunct="0"/>
            <a:r>
              <a:rPr lang="en-US" sz="3200" dirty="0">
                <a:solidFill>
                  <a:srgbClr val="0066FF"/>
                </a:solidFill>
                <a:latin typeface="Arial" pitchFamily="34" charset="0"/>
                <a:cs typeface="Courier New" pitchFamily="49" charset="0"/>
              </a:rPr>
              <a:t>0</a:t>
            </a:r>
          </a:p>
        </p:txBody>
      </p:sp>
      <p:sp>
        <p:nvSpPr>
          <p:cNvPr id="74763" name="Text Box 50"/>
          <p:cNvSpPr txBox="1">
            <a:spLocks noChangeArrowheads="1"/>
          </p:cNvSpPr>
          <p:nvPr/>
        </p:nvSpPr>
        <p:spPr bwMode="auto">
          <a:xfrm>
            <a:off x="3845383" y="3638550"/>
            <a:ext cx="412292" cy="584775"/>
          </a:xfrm>
          <a:prstGeom prst="rect">
            <a:avLst/>
          </a:prstGeom>
          <a:noFill/>
          <a:ln w="9525">
            <a:noFill/>
            <a:miter lim="800000"/>
            <a:headEnd/>
            <a:tailEnd/>
          </a:ln>
        </p:spPr>
        <p:txBody>
          <a:bodyPr wrap="none">
            <a:spAutoFit/>
          </a:bodyPr>
          <a:lstStyle/>
          <a:p>
            <a:pPr algn="r" eaLnBrk="0" hangingPunct="0"/>
            <a:r>
              <a:rPr lang="en-US" sz="3200" dirty="0">
                <a:solidFill>
                  <a:srgbClr val="0066FF"/>
                </a:solidFill>
                <a:latin typeface="Arial" pitchFamily="34" charset="0"/>
                <a:cs typeface="Courier New" pitchFamily="49" charset="0"/>
              </a:rPr>
              <a:t>0</a:t>
            </a:r>
          </a:p>
        </p:txBody>
      </p:sp>
      <p:sp>
        <p:nvSpPr>
          <p:cNvPr id="74764" name="Text Box 51"/>
          <p:cNvSpPr txBox="1">
            <a:spLocks noChangeArrowheads="1"/>
          </p:cNvSpPr>
          <p:nvPr/>
        </p:nvSpPr>
        <p:spPr bwMode="auto">
          <a:xfrm>
            <a:off x="3426283" y="3638550"/>
            <a:ext cx="412292" cy="584775"/>
          </a:xfrm>
          <a:prstGeom prst="rect">
            <a:avLst/>
          </a:prstGeom>
          <a:noFill/>
          <a:ln w="9525">
            <a:noFill/>
            <a:miter lim="800000"/>
            <a:headEnd/>
            <a:tailEnd/>
          </a:ln>
        </p:spPr>
        <p:txBody>
          <a:bodyPr wrap="none">
            <a:spAutoFit/>
          </a:bodyPr>
          <a:lstStyle/>
          <a:p>
            <a:pPr algn="r" eaLnBrk="0" hangingPunct="0"/>
            <a:r>
              <a:rPr lang="en-US" sz="3200" dirty="0">
                <a:solidFill>
                  <a:srgbClr val="0066FF"/>
                </a:solidFill>
                <a:latin typeface="Arial" pitchFamily="34" charset="0"/>
                <a:cs typeface="Courier New" pitchFamily="49" charset="0"/>
              </a:rPr>
              <a:t>0</a:t>
            </a:r>
          </a:p>
        </p:txBody>
      </p:sp>
      <p:sp>
        <p:nvSpPr>
          <p:cNvPr id="74765" name="Text Box 52"/>
          <p:cNvSpPr txBox="1">
            <a:spLocks noChangeArrowheads="1"/>
          </p:cNvSpPr>
          <p:nvPr/>
        </p:nvSpPr>
        <p:spPr bwMode="auto">
          <a:xfrm>
            <a:off x="3000375" y="3638550"/>
            <a:ext cx="317500" cy="579438"/>
          </a:xfrm>
          <a:prstGeom prst="rect">
            <a:avLst/>
          </a:prstGeom>
          <a:solidFill>
            <a:schemeClr val="accent1"/>
          </a:solidFill>
          <a:ln w="9525">
            <a:noFill/>
            <a:miter lim="800000"/>
            <a:headEnd/>
            <a:tailEnd/>
          </a:ln>
        </p:spPr>
        <p:txBody>
          <a:bodyPr>
            <a:spAutoFit/>
          </a:bodyPr>
          <a:lstStyle/>
          <a:p>
            <a:pPr algn="r" eaLnBrk="0" hangingPunct="0"/>
            <a:r>
              <a:rPr lang="en-US" sz="3200" dirty="0">
                <a:solidFill>
                  <a:srgbClr val="0066FF"/>
                </a:solidFill>
                <a:latin typeface="Arial" pitchFamily="34" charset="0"/>
                <a:cs typeface="Courier New" pitchFamily="49" charset="0"/>
              </a:rPr>
              <a:t>1</a:t>
            </a:r>
          </a:p>
        </p:txBody>
      </p:sp>
      <p:sp>
        <p:nvSpPr>
          <p:cNvPr id="74766" name="Text Box 53"/>
          <p:cNvSpPr txBox="1">
            <a:spLocks noChangeArrowheads="1"/>
          </p:cNvSpPr>
          <p:nvPr/>
        </p:nvSpPr>
        <p:spPr bwMode="auto">
          <a:xfrm>
            <a:off x="6655918" y="1470025"/>
            <a:ext cx="1335557" cy="523220"/>
          </a:xfrm>
          <a:prstGeom prst="rect">
            <a:avLst/>
          </a:prstGeom>
          <a:noFill/>
          <a:ln w="9525">
            <a:noFill/>
            <a:miter lim="800000"/>
            <a:headEnd/>
            <a:tailEnd/>
          </a:ln>
        </p:spPr>
        <p:txBody>
          <a:bodyPr wrap="none">
            <a:spAutoFit/>
          </a:bodyPr>
          <a:lstStyle/>
          <a:p>
            <a:pPr algn="r" eaLnBrk="0" hangingPunct="0"/>
            <a:r>
              <a:rPr lang="en-US" sz="2800" dirty="0">
                <a:solidFill>
                  <a:srgbClr val="FFFF00"/>
                </a:solidFill>
                <a:latin typeface="Arial" pitchFamily="34" charset="0"/>
                <a:cs typeface="Courier New" pitchFamily="49" charset="0"/>
              </a:rPr>
              <a:t>Write 5</a:t>
            </a:r>
          </a:p>
        </p:txBody>
      </p:sp>
      <p:sp>
        <p:nvSpPr>
          <p:cNvPr id="33" name="Footer Placeholder 32"/>
          <p:cNvSpPr>
            <a:spLocks noGrp="1"/>
          </p:cNvSpPr>
          <p:nvPr>
            <p:ph type="ftr" sz="quarter" idx="10"/>
          </p:nvPr>
        </p:nvSpPr>
        <p:spPr/>
        <p:txBody>
          <a:bodyPr/>
          <a:lstStyle/>
          <a:p>
            <a:pPr>
              <a:defRPr/>
            </a:pPr>
            <a:r>
              <a:rPr lang="en-US" dirty="0"/>
              <a:t>Art of Multiprocessor Programming</a:t>
            </a:r>
          </a:p>
        </p:txBody>
      </p:sp>
      <p:sp>
        <p:nvSpPr>
          <p:cNvPr id="34" name="Text Box 34"/>
          <p:cNvSpPr txBox="1">
            <a:spLocks noChangeArrowheads="1"/>
          </p:cNvSpPr>
          <p:nvPr/>
        </p:nvSpPr>
        <p:spPr bwMode="auto">
          <a:xfrm>
            <a:off x="3060727" y="4343400"/>
            <a:ext cx="2916183" cy="584775"/>
          </a:xfrm>
          <a:prstGeom prst="rect">
            <a:avLst/>
          </a:prstGeom>
          <a:noFill/>
          <a:ln w="9525">
            <a:noFill/>
            <a:miter lim="800000"/>
            <a:headEnd/>
            <a:tailEnd/>
          </a:ln>
        </p:spPr>
        <p:txBody>
          <a:bodyPr wrap="none">
            <a:spAutoFit/>
          </a:bodyPr>
          <a:lstStyle/>
          <a:p>
            <a:pPr algn="r" eaLnBrk="0" hangingPunct="0"/>
            <a:r>
              <a:rPr lang="en-US" sz="3200" dirty="0">
                <a:solidFill>
                  <a:srgbClr val="FFFF00"/>
                </a:solidFill>
                <a:latin typeface="Arial" pitchFamily="34" charset="0"/>
                <a:cs typeface="Courier New" pitchFamily="49" charset="0"/>
              </a:rPr>
              <a:t>0 1 2 3 4 5 6 7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C87D7972-55D4-4573-BA27-6703EBFD3133}" type="slidenum">
              <a:rPr lang="x-none" sz="1400">
                <a:solidFill>
                  <a:srgbClr val="FFFF00"/>
                </a:solidFill>
                <a:latin typeface="Arial" pitchFamily="34" charset="0"/>
                <a:cs typeface="Arial" charset="0"/>
              </a:rPr>
              <a:pPr algn="r" eaLnBrk="0" hangingPunct="0"/>
              <a:t>65</a:t>
            </a:fld>
            <a:endParaRPr lang="en-US" sz="1400" dirty="0">
              <a:solidFill>
                <a:srgbClr val="FFFF00"/>
              </a:solidFill>
              <a:latin typeface="Arial" pitchFamily="34" charset="0"/>
              <a:cs typeface="Arial" charset="0"/>
            </a:endParaRPr>
          </a:p>
        </p:txBody>
      </p:sp>
      <p:sp>
        <p:nvSpPr>
          <p:cNvPr id="75780" name="Rectangle 2"/>
          <p:cNvSpPr>
            <a:spLocks noGrp="1" noChangeArrowheads="1"/>
          </p:cNvSpPr>
          <p:nvPr>
            <p:ph type="title" idx="4294967295"/>
          </p:nvPr>
        </p:nvSpPr>
        <p:spPr>
          <a:xfrm>
            <a:off x="609600" y="368300"/>
            <a:ext cx="7772400" cy="1143000"/>
          </a:xfrm>
        </p:spPr>
        <p:txBody>
          <a:bodyPr/>
          <a:lstStyle/>
          <a:p>
            <a:pPr eaLnBrk="1" hangingPunct="1"/>
            <a:r>
              <a:rPr lang="en-US" dirty="0">
                <a:cs typeface="Arial" charset="0"/>
              </a:rPr>
              <a:t>Writing </a:t>
            </a:r>
            <a:r>
              <a:rPr lang="en-US" i="1" dirty="0">
                <a:cs typeface="Arial" charset="0"/>
              </a:rPr>
              <a:t>m</a:t>
            </a:r>
            <a:r>
              <a:rPr lang="en-US" dirty="0">
                <a:cs typeface="Arial" charset="0"/>
              </a:rPr>
              <a:t>-Valued Register</a:t>
            </a:r>
          </a:p>
        </p:txBody>
      </p:sp>
      <p:grpSp>
        <p:nvGrpSpPr>
          <p:cNvPr id="75781" name="Group 19"/>
          <p:cNvGrpSpPr>
            <a:grpSpLocks/>
          </p:cNvGrpSpPr>
          <p:nvPr/>
        </p:nvGrpSpPr>
        <p:grpSpPr bwMode="auto">
          <a:xfrm rot="10800000">
            <a:off x="2963863" y="3529013"/>
            <a:ext cx="3036887" cy="728662"/>
            <a:chOff x="1488" y="1872"/>
            <a:chExt cx="2976" cy="384"/>
          </a:xfrm>
        </p:grpSpPr>
        <p:sp>
          <p:nvSpPr>
            <p:cNvPr id="487444" name="Rectangle 20"/>
            <p:cNvSpPr>
              <a:spLocks noChangeArrowheads="1"/>
            </p:cNvSpPr>
            <p:nvPr/>
          </p:nvSpPr>
          <p:spPr bwMode="auto">
            <a:xfrm>
              <a:off x="1488" y="1872"/>
              <a:ext cx="2976" cy="384"/>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rot="10800000" wrap="none" anchor="ctr"/>
            <a:lstStyle/>
            <a:p>
              <a:pPr algn="ctr">
                <a:defRPr/>
              </a:pPr>
              <a:endParaRPr lang="en-US" sz="1400" b="1" dirty="0">
                <a:solidFill>
                  <a:srgbClr val="0066FF"/>
                </a:solidFill>
                <a:latin typeface="Times New Roman" pitchFamily="18" charset="0"/>
                <a:cs typeface="Courier New" pitchFamily="49" charset="0"/>
              </a:endParaRPr>
            </a:p>
          </p:txBody>
        </p:sp>
        <p:sp>
          <p:nvSpPr>
            <p:cNvPr id="75804" name="Line 21"/>
            <p:cNvSpPr>
              <a:spLocks noChangeShapeType="1"/>
            </p:cNvSpPr>
            <p:nvPr/>
          </p:nvSpPr>
          <p:spPr bwMode="auto">
            <a:xfrm>
              <a:off x="1872" y="1872"/>
              <a:ext cx="0" cy="384"/>
            </a:xfrm>
            <a:prstGeom prst="line">
              <a:avLst/>
            </a:prstGeom>
            <a:noFill/>
            <a:ln w="38100">
              <a:solidFill>
                <a:schemeClr val="tx1"/>
              </a:solidFill>
              <a:round/>
              <a:headEnd/>
              <a:tailEnd/>
            </a:ln>
          </p:spPr>
          <p:txBody>
            <a:bodyPr/>
            <a:lstStyle/>
            <a:p>
              <a:endParaRPr lang="en-US" dirty="0">
                <a:solidFill>
                  <a:srgbClr val="0066FF"/>
                </a:solidFill>
              </a:endParaRPr>
            </a:p>
          </p:txBody>
        </p:sp>
        <p:sp>
          <p:nvSpPr>
            <p:cNvPr id="75805" name="Line 22"/>
            <p:cNvSpPr>
              <a:spLocks noChangeShapeType="1"/>
            </p:cNvSpPr>
            <p:nvPr/>
          </p:nvSpPr>
          <p:spPr bwMode="auto">
            <a:xfrm>
              <a:off x="2304" y="1872"/>
              <a:ext cx="0" cy="384"/>
            </a:xfrm>
            <a:prstGeom prst="line">
              <a:avLst/>
            </a:prstGeom>
            <a:noFill/>
            <a:ln w="38100">
              <a:solidFill>
                <a:schemeClr val="tx1"/>
              </a:solidFill>
              <a:round/>
              <a:headEnd/>
              <a:tailEnd/>
            </a:ln>
          </p:spPr>
          <p:txBody>
            <a:bodyPr/>
            <a:lstStyle/>
            <a:p>
              <a:endParaRPr lang="en-US" dirty="0">
                <a:solidFill>
                  <a:srgbClr val="0066FF"/>
                </a:solidFill>
              </a:endParaRPr>
            </a:p>
          </p:txBody>
        </p:sp>
        <p:sp>
          <p:nvSpPr>
            <p:cNvPr id="75806" name="Line 23"/>
            <p:cNvSpPr>
              <a:spLocks noChangeShapeType="1"/>
            </p:cNvSpPr>
            <p:nvPr/>
          </p:nvSpPr>
          <p:spPr bwMode="auto">
            <a:xfrm>
              <a:off x="2736" y="1872"/>
              <a:ext cx="0" cy="384"/>
            </a:xfrm>
            <a:prstGeom prst="line">
              <a:avLst/>
            </a:prstGeom>
            <a:noFill/>
            <a:ln w="38100">
              <a:solidFill>
                <a:schemeClr val="tx1"/>
              </a:solidFill>
              <a:round/>
              <a:headEnd/>
              <a:tailEnd/>
            </a:ln>
          </p:spPr>
          <p:txBody>
            <a:bodyPr/>
            <a:lstStyle/>
            <a:p>
              <a:endParaRPr lang="en-US" dirty="0">
                <a:solidFill>
                  <a:srgbClr val="0066FF"/>
                </a:solidFill>
              </a:endParaRPr>
            </a:p>
          </p:txBody>
        </p:sp>
        <p:sp>
          <p:nvSpPr>
            <p:cNvPr id="75807" name="Line 24"/>
            <p:cNvSpPr>
              <a:spLocks noChangeShapeType="1"/>
            </p:cNvSpPr>
            <p:nvPr/>
          </p:nvSpPr>
          <p:spPr bwMode="auto">
            <a:xfrm>
              <a:off x="3168" y="1872"/>
              <a:ext cx="0" cy="384"/>
            </a:xfrm>
            <a:prstGeom prst="line">
              <a:avLst/>
            </a:prstGeom>
            <a:noFill/>
            <a:ln w="38100">
              <a:solidFill>
                <a:schemeClr val="tx1"/>
              </a:solidFill>
              <a:round/>
              <a:headEnd/>
              <a:tailEnd/>
            </a:ln>
          </p:spPr>
          <p:txBody>
            <a:bodyPr/>
            <a:lstStyle/>
            <a:p>
              <a:endParaRPr lang="en-US" dirty="0">
                <a:solidFill>
                  <a:srgbClr val="0066FF"/>
                </a:solidFill>
              </a:endParaRPr>
            </a:p>
          </p:txBody>
        </p:sp>
        <p:sp>
          <p:nvSpPr>
            <p:cNvPr id="75808" name="Line 25"/>
            <p:cNvSpPr>
              <a:spLocks noChangeShapeType="1"/>
            </p:cNvSpPr>
            <p:nvPr/>
          </p:nvSpPr>
          <p:spPr bwMode="auto">
            <a:xfrm>
              <a:off x="3600" y="1872"/>
              <a:ext cx="0" cy="384"/>
            </a:xfrm>
            <a:prstGeom prst="line">
              <a:avLst/>
            </a:prstGeom>
            <a:noFill/>
            <a:ln w="38100">
              <a:solidFill>
                <a:schemeClr val="tx1"/>
              </a:solidFill>
              <a:round/>
              <a:headEnd/>
              <a:tailEnd/>
            </a:ln>
          </p:spPr>
          <p:txBody>
            <a:bodyPr/>
            <a:lstStyle/>
            <a:p>
              <a:endParaRPr lang="en-US" dirty="0">
                <a:solidFill>
                  <a:srgbClr val="0066FF"/>
                </a:solidFill>
              </a:endParaRPr>
            </a:p>
          </p:txBody>
        </p:sp>
        <p:sp>
          <p:nvSpPr>
            <p:cNvPr id="75809" name="Line 26"/>
            <p:cNvSpPr>
              <a:spLocks noChangeShapeType="1"/>
            </p:cNvSpPr>
            <p:nvPr/>
          </p:nvSpPr>
          <p:spPr bwMode="auto">
            <a:xfrm>
              <a:off x="4032" y="1872"/>
              <a:ext cx="0" cy="384"/>
            </a:xfrm>
            <a:prstGeom prst="line">
              <a:avLst/>
            </a:prstGeom>
            <a:noFill/>
            <a:ln w="38100">
              <a:solidFill>
                <a:schemeClr val="tx1"/>
              </a:solidFill>
              <a:round/>
              <a:headEnd/>
              <a:tailEnd/>
            </a:ln>
          </p:spPr>
          <p:txBody>
            <a:bodyPr/>
            <a:lstStyle/>
            <a:p>
              <a:endParaRPr lang="en-US" dirty="0">
                <a:solidFill>
                  <a:srgbClr val="0066FF"/>
                </a:solidFill>
              </a:endParaRPr>
            </a:p>
          </p:txBody>
        </p:sp>
      </p:grpSp>
      <p:sp>
        <p:nvSpPr>
          <p:cNvPr id="75783" name="Text Box 35"/>
          <p:cNvSpPr txBox="1">
            <a:spLocks noChangeArrowheads="1"/>
          </p:cNvSpPr>
          <p:nvPr/>
        </p:nvSpPr>
        <p:spPr bwMode="auto">
          <a:xfrm>
            <a:off x="3014663" y="3638550"/>
            <a:ext cx="366712" cy="579438"/>
          </a:xfrm>
          <a:prstGeom prst="rect">
            <a:avLst/>
          </a:prstGeom>
          <a:noFill/>
          <a:ln w="9525">
            <a:noFill/>
            <a:miter lim="800000"/>
            <a:headEnd/>
            <a:tailEnd/>
          </a:ln>
        </p:spPr>
        <p:txBody>
          <a:bodyPr>
            <a:spAutoFit/>
          </a:bodyPr>
          <a:lstStyle/>
          <a:p>
            <a:pPr algn="r" eaLnBrk="0" hangingPunct="0"/>
            <a:r>
              <a:rPr lang="en-US" sz="3200" dirty="0">
                <a:solidFill>
                  <a:srgbClr val="0066FF"/>
                </a:solidFill>
                <a:latin typeface="Arial" pitchFamily="34" charset="0"/>
                <a:cs typeface="Courier New" pitchFamily="49" charset="0"/>
              </a:rPr>
              <a:t>1</a:t>
            </a:r>
          </a:p>
        </p:txBody>
      </p:sp>
      <p:grpSp>
        <p:nvGrpSpPr>
          <p:cNvPr id="3" name="Group 36"/>
          <p:cNvGrpSpPr>
            <a:grpSpLocks/>
          </p:cNvGrpSpPr>
          <p:nvPr/>
        </p:nvGrpSpPr>
        <p:grpSpPr bwMode="auto">
          <a:xfrm flipH="1">
            <a:off x="5054600" y="1816100"/>
            <a:ext cx="1752600" cy="1524000"/>
            <a:chOff x="1248" y="2016"/>
            <a:chExt cx="1104" cy="960"/>
          </a:xfrm>
          <a:effectLst>
            <a:glow rad="139700">
              <a:schemeClr val="accent3">
                <a:satMod val="175000"/>
                <a:alpha val="40000"/>
              </a:schemeClr>
            </a:glow>
          </a:effectLst>
        </p:grpSpPr>
        <p:grpSp>
          <p:nvGrpSpPr>
            <p:cNvPr id="75792" name="Group 37"/>
            <p:cNvGrpSpPr>
              <a:grpSpLocks/>
            </p:cNvGrpSpPr>
            <p:nvPr/>
          </p:nvGrpSpPr>
          <p:grpSpPr bwMode="auto">
            <a:xfrm>
              <a:off x="1248" y="2016"/>
              <a:ext cx="912" cy="816"/>
              <a:chOff x="3168" y="1824"/>
              <a:chExt cx="912" cy="816"/>
            </a:xfrm>
          </p:grpSpPr>
          <p:sp>
            <p:nvSpPr>
              <p:cNvPr id="75794" name="Freeform 3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5795" name="Freeform 3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5796" name="Freeform 40"/>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5797" name="Freeform 4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5798" name="Freeform 4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5799" name="Freeform 4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5800" name="Freeform 44"/>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5801" name="Freeform 45"/>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5802" name="Freeform 46"/>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
          <p:nvSpPr>
            <p:cNvPr id="75793" name="Freeform 47"/>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
        <p:nvSpPr>
          <p:cNvPr id="487472" name="Text Box 48"/>
          <p:cNvSpPr txBox="1">
            <a:spLocks noChangeArrowheads="1"/>
          </p:cNvSpPr>
          <p:nvPr/>
        </p:nvSpPr>
        <p:spPr bwMode="auto">
          <a:xfrm>
            <a:off x="4708983" y="3638550"/>
            <a:ext cx="412292" cy="584775"/>
          </a:xfrm>
          <a:prstGeom prst="rect">
            <a:avLst/>
          </a:prstGeom>
          <a:noFill/>
          <a:ln w="9525">
            <a:noFill/>
            <a:miter lim="800000"/>
            <a:headEnd/>
            <a:tailEnd/>
          </a:ln>
        </p:spPr>
        <p:txBody>
          <a:bodyPr wrap="none">
            <a:spAutoFit/>
          </a:bodyPr>
          <a:lstStyle/>
          <a:p>
            <a:pPr algn="r" eaLnBrk="0" hangingPunct="0"/>
            <a:r>
              <a:rPr lang="en-US" sz="3200" dirty="0">
                <a:solidFill>
                  <a:srgbClr val="0066FF"/>
                </a:solidFill>
                <a:latin typeface="Arial" pitchFamily="34" charset="0"/>
                <a:cs typeface="Courier New" pitchFamily="49" charset="0"/>
              </a:rPr>
              <a:t>1</a:t>
            </a:r>
          </a:p>
        </p:txBody>
      </p:sp>
      <p:sp>
        <p:nvSpPr>
          <p:cNvPr id="487473" name="Text Box 49"/>
          <p:cNvSpPr txBox="1">
            <a:spLocks noChangeArrowheads="1"/>
          </p:cNvSpPr>
          <p:nvPr/>
        </p:nvSpPr>
        <p:spPr bwMode="auto">
          <a:xfrm>
            <a:off x="4302583" y="3638550"/>
            <a:ext cx="412292" cy="584775"/>
          </a:xfrm>
          <a:prstGeom prst="rect">
            <a:avLst/>
          </a:prstGeom>
          <a:noFill/>
          <a:ln w="9525">
            <a:noFill/>
            <a:miter lim="800000"/>
            <a:headEnd/>
            <a:tailEnd/>
          </a:ln>
        </p:spPr>
        <p:txBody>
          <a:bodyPr wrap="none">
            <a:spAutoFit/>
          </a:bodyPr>
          <a:lstStyle/>
          <a:p>
            <a:pPr algn="r" eaLnBrk="0" hangingPunct="0"/>
            <a:r>
              <a:rPr lang="en-US" sz="3200" dirty="0">
                <a:solidFill>
                  <a:srgbClr val="0066FF"/>
                </a:solidFill>
                <a:latin typeface="Arial" pitchFamily="34" charset="0"/>
                <a:cs typeface="Courier New" pitchFamily="49" charset="0"/>
              </a:rPr>
              <a:t>0</a:t>
            </a:r>
          </a:p>
        </p:txBody>
      </p:sp>
      <p:sp>
        <p:nvSpPr>
          <p:cNvPr id="487474" name="Text Box 50"/>
          <p:cNvSpPr txBox="1">
            <a:spLocks noChangeArrowheads="1"/>
          </p:cNvSpPr>
          <p:nvPr/>
        </p:nvSpPr>
        <p:spPr bwMode="auto">
          <a:xfrm>
            <a:off x="3845383" y="3638550"/>
            <a:ext cx="412292" cy="584775"/>
          </a:xfrm>
          <a:prstGeom prst="rect">
            <a:avLst/>
          </a:prstGeom>
          <a:noFill/>
          <a:ln w="9525">
            <a:noFill/>
            <a:miter lim="800000"/>
            <a:headEnd/>
            <a:tailEnd/>
          </a:ln>
        </p:spPr>
        <p:txBody>
          <a:bodyPr wrap="none">
            <a:spAutoFit/>
          </a:bodyPr>
          <a:lstStyle/>
          <a:p>
            <a:pPr algn="r" eaLnBrk="0" hangingPunct="0"/>
            <a:r>
              <a:rPr lang="en-US" sz="3200" dirty="0">
                <a:solidFill>
                  <a:srgbClr val="0066FF"/>
                </a:solidFill>
                <a:latin typeface="Arial" pitchFamily="34" charset="0"/>
                <a:cs typeface="Courier New" pitchFamily="49" charset="0"/>
              </a:rPr>
              <a:t>0</a:t>
            </a:r>
          </a:p>
        </p:txBody>
      </p:sp>
      <p:sp>
        <p:nvSpPr>
          <p:cNvPr id="487475" name="Text Box 51"/>
          <p:cNvSpPr txBox="1">
            <a:spLocks noChangeArrowheads="1"/>
          </p:cNvSpPr>
          <p:nvPr/>
        </p:nvSpPr>
        <p:spPr bwMode="auto">
          <a:xfrm>
            <a:off x="3426283" y="3638550"/>
            <a:ext cx="412292" cy="584775"/>
          </a:xfrm>
          <a:prstGeom prst="rect">
            <a:avLst/>
          </a:prstGeom>
          <a:noFill/>
          <a:ln w="9525">
            <a:noFill/>
            <a:miter lim="800000"/>
            <a:headEnd/>
            <a:tailEnd/>
          </a:ln>
        </p:spPr>
        <p:txBody>
          <a:bodyPr wrap="none">
            <a:spAutoFit/>
          </a:bodyPr>
          <a:lstStyle/>
          <a:p>
            <a:pPr algn="r" eaLnBrk="0" hangingPunct="0"/>
            <a:r>
              <a:rPr lang="en-US" sz="3200" dirty="0">
                <a:solidFill>
                  <a:srgbClr val="0066FF"/>
                </a:solidFill>
                <a:latin typeface="Arial" pitchFamily="34" charset="0"/>
                <a:cs typeface="Courier New" pitchFamily="49" charset="0"/>
              </a:rPr>
              <a:t>0</a:t>
            </a:r>
          </a:p>
        </p:txBody>
      </p:sp>
      <p:sp>
        <p:nvSpPr>
          <p:cNvPr id="487476" name="Text Box 52"/>
          <p:cNvSpPr txBox="1">
            <a:spLocks noChangeArrowheads="1"/>
          </p:cNvSpPr>
          <p:nvPr/>
        </p:nvSpPr>
        <p:spPr bwMode="auto">
          <a:xfrm>
            <a:off x="3000375" y="3638550"/>
            <a:ext cx="317500" cy="579438"/>
          </a:xfrm>
          <a:prstGeom prst="rect">
            <a:avLst/>
          </a:prstGeom>
          <a:solidFill>
            <a:schemeClr val="accent1"/>
          </a:solidFill>
          <a:ln w="9525">
            <a:noFill/>
            <a:miter lim="800000"/>
            <a:headEnd/>
            <a:tailEnd/>
          </a:ln>
        </p:spPr>
        <p:txBody>
          <a:bodyPr>
            <a:spAutoFit/>
          </a:bodyPr>
          <a:lstStyle/>
          <a:p>
            <a:pPr algn="r" eaLnBrk="0" hangingPunct="0"/>
            <a:r>
              <a:rPr lang="en-US" sz="3200" dirty="0">
                <a:solidFill>
                  <a:srgbClr val="0066FF"/>
                </a:solidFill>
                <a:latin typeface="Arial" pitchFamily="34" charset="0"/>
                <a:cs typeface="Courier New" pitchFamily="49" charset="0"/>
              </a:rPr>
              <a:t>0</a:t>
            </a:r>
          </a:p>
        </p:txBody>
      </p:sp>
      <p:sp>
        <p:nvSpPr>
          <p:cNvPr id="75790" name="Text Box 53"/>
          <p:cNvSpPr txBox="1">
            <a:spLocks noChangeArrowheads="1"/>
          </p:cNvSpPr>
          <p:nvPr/>
        </p:nvSpPr>
        <p:spPr bwMode="auto">
          <a:xfrm>
            <a:off x="6655918" y="1470025"/>
            <a:ext cx="1335557" cy="523220"/>
          </a:xfrm>
          <a:prstGeom prst="rect">
            <a:avLst/>
          </a:prstGeom>
          <a:noFill/>
          <a:ln w="9525">
            <a:noFill/>
            <a:miter lim="800000"/>
            <a:headEnd/>
            <a:tailEnd/>
          </a:ln>
        </p:spPr>
        <p:txBody>
          <a:bodyPr wrap="none">
            <a:spAutoFit/>
          </a:bodyPr>
          <a:lstStyle/>
          <a:p>
            <a:pPr algn="r" eaLnBrk="0" hangingPunct="0"/>
            <a:r>
              <a:rPr lang="en-US" sz="2800" dirty="0">
                <a:solidFill>
                  <a:srgbClr val="FFFF00"/>
                </a:solidFill>
                <a:latin typeface="Arial" pitchFamily="34" charset="0"/>
                <a:cs typeface="Courier New" pitchFamily="49" charset="0"/>
              </a:rPr>
              <a:t>Write 5</a:t>
            </a:r>
          </a:p>
        </p:txBody>
      </p:sp>
      <p:sp>
        <p:nvSpPr>
          <p:cNvPr id="75791" name="Text Box 54"/>
          <p:cNvSpPr txBox="1">
            <a:spLocks noChangeArrowheads="1"/>
          </p:cNvSpPr>
          <p:nvPr/>
        </p:nvSpPr>
        <p:spPr bwMode="auto">
          <a:xfrm>
            <a:off x="965252" y="3603625"/>
            <a:ext cx="1603323" cy="523220"/>
          </a:xfrm>
          <a:prstGeom prst="rect">
            <a:avLst/>
          </a:prstGeom>
          <a:noFill/>
          <a:ln w="9525">
            <a:noFill/>
            <a:miter lim="800000"/>
            <a:headEnd/>
            <a:tailEnd/>
          </a:ln>
        </p:spPr>
        <p:txBody>
          <a:bodyPr wrap="none">
            <a:spAutoFit/>
          </a:bodyPr>
          <a:lstStyle/>
          <a:p>
            <a:pPr algn="r" eaLnBrk="0" hangingPunct="0"/>
            <a:r>
              <a:rPr lang="en-US" sz="2800" dirty="0">
                <a:solidFill>
                  <a:srgbClr val="FFFF00"/>
                </a:solidFill>
                <a:latin typeface="Arial" pitchFamily="34" charset="0"/>
                <a:cs typeface="Courier New" pitchFamily="49" charset="0"/>
              </a:rPr>
              <a:t>Initially 0</a:t>
            </a:r>
          </a:p>
        </p:txBody>
      </p:sp>
      <p:sp>
        <p:nvSpPr>
          <p:cNvPr id="34" name="Footer Placeholder 33"/>
          <p:cNvSpPr>
            <a:spLocks noGrp="1"/>
          </p:cNvSpPr>
          <p:nvPr>
            <p:ph type="ftr" sz="quarter" idx="10"/>
          </p:nvPr>
        </p:nvSpPr>
        <p:spPr/>
        <p:txBody>
          <a:bodyPr/>
          <a:lstStyle/>
          <a:p>
            <a:pPr>
              <a:defRPr/>
            </a:pPr>
            <a:r>
              <a:rPr lang="en-US" dirty="0"/>
              <a:t>Art of Multiprocessor Programming</a:t>
            </a:r>
          </a:p>
        </p:txBody>
      </p:sp>
      <p:sp>
        <p:nvSpPr>
          <p:cNvPr id="35" name="Text Box 34"/>
          <p:cNvSpPr txBox="1">
            <a:spLocks noChangeArrowheads="1"/>
          </p:cNvSpPr>
          <p:nvPr/>
        </p:nvSpPr>
        <p:spPr bwMode="auto">
          <a:xfrm>
            <a:off x="3060727" y="4343400"/>
            <a:ext cx="2916183" cy="584775"/>
          </a:xfrm>
          <a:prstGeom prst="rect">
            <a:avLst/>
          </a:prstGeom>
          <a:noFill/>
          <a:ln w="9525">
            <a:noFill/>
            <a:miter lim="800000"/>
            <a:headEnd/>
            <a:tailEnd/>
          </a:ln>
        </p:spPr>
        <p:txBody>
          <a:bodyPr wrap="none">
            <a:spAutoFit/>
          </a:bodyPr>
          <a:lstStyle/>
          <a:p>
            <a:pPr algn="r" eaLnBrk="0" hangingPunct="0"/>
            <a:r>
              <a:rPr lang="en-US" sz="3200" dirty="0">
                <a:solidFill>
                  <a:srgbClr val="FFFF00"/>
                </a:solidFill>
                <a:latin typeface="Arial" pitchFamily="34" charset="0"/>
                <a:cs typeface="Courier New" pitchFamily="49" charset="0"/>
              </a:rPr>
              <a:t>0 1 2 3 4 5 6 7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74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02917 0.00185 L -0.22083 0.00185 " pathEditMode="relative" rAng="0" ptsTypes="AA">
                                      <p:cBhvr>
                                        <p:cTn id="10" dur="5000" fill="hold"/>
                                        <p:tgtEl>
                                          <p:spTgt spid="3"/>
                                        </p:tgtEl>
                                        <p:attrNameLst>
                                          <p:attrName>ppt_x</p:attrName>
                                          <p:attrName>ppt_y</p:attrName>
                                        </p:attrNameLst>
                                      </p:cBhvr>
                                      <p:rCtr x="-125" y="0"/>
                                    </p:animMotion>
                                  </p:childTnLst>
                                </p:cTn>
                              </p:par>
                              <p:par>
                                <p:cTn id="11" presetID="1" presetClass="entr" presetSubtype="0" fill="hold" grpId="0" nodeType="withEffect">
                                  <p:stCondLst>
                                    <p:cond delay="1000"/>
                                  </p:stCondLst>
                                  <p:childTnLst>
                                    <p:set>
                                      <p:cBhvr>
                                        <p:cTn id="12" dur="1" fill="hold">
                                          <p:stCondLst>
                                            <p:cond delay="0"/>
                                          </p:stCondLst>
                                        </p:cTn>
                                        <p:tgtEl>
                                          <p:spTgt spid="487473"/>
                                        </p:tgtEl>
                                        <p:attrNameLst>
                                          <p:attrName>style.visibility</p:attrName>
                                        </p:attrNameLst>
                                      </p:cBhvr>
                                      <p:to>
                                        <p:strVal val="visible"/>
                                      </p:to>
                                    </p:set>
                                  </p:childTnLst>
                                </p:cTn>
                              </p:par>
                              <p:par>
                                <p:cTn id="13" presetID="1" presetClass="entr" presetSubtype="0" fill="hold" grpId="0" nodeType="withEffect">
                                  <p:stCondLst>
                                    <p:cond delay="2000"/>
                                  </p:stCondLst>
                                  <p:childTnLst>
                                    <p:set>
                                      <p:cBhvr>
                                        <p:cTn id="14" dur="1" fill="hold">
                                          <p:stCondLst>
                                            <p:cond delay="0"/>
                                          </p:stCondLst>
                                        </p:cTn>
                                        <p:tgtEl>
                                          <p:spTgt spid="487474"/>
                                        </p:tgtEl>
                                        <p:attrNameLst>
                                          <p:attrName>style.visibility</p:attrName>
                                        </p:attrNameLst>
                                      </p:cBhvr>
                                      <p:to>
                                        <p:strVal val="visible"/>
                                      </p:to>
                                    </p:set>
                                  </p:childTnLst>
                                </p:cTn>
                              </p:par>
                              <p:par>
                                <p:cTn id="15" presetID="1" presetClass="entr" presetSubtype="0" fill="hold" grpId="0" nodeType="withEffect">
                                  <p:stCondLst>
                                    <p:cond delay="3000"/>
                                  </p:stCondLst>
                                  <p:childTnLst>
                                    <p:set>
                                      <p:cBhvr>
                                        <p:cTn id="16" dur="1" fill="hold">
                                          <p:stCondLst>
                                            <p:cond delay="0"/>
                                          </p:stCondLst>
                                        </p:cTn>
                                        <p:tgtEl>
                                          <p:spTgt spid="487475"/>
                                        </p:tgtEl>
                                        <p:attrNameLst>
                                          <p:attrName>style.visibility</p:attrName>
                                        </p:attrNameLst>
                                      </p:cBhvr>
                                      <p:to>
                                        <p:strVal val="visible"/>
                                      </p:to>
                                    </p:set>
                                  </p:childTnLst>
                                </p:cTn>
                              </p:par>
                              <p:par>
                                <p:cTn id="17" presetID="1" presetClass="entr" presetSubtype="0" fill="hold" grpId="0" nodeType="withEffect">
                                  <p:stCondLst>
                                    <p:cond delay="3500"/>
                                  </p:stCondLst>
                                  <p:childTnLst>
                                    <p:set>
                                      <p:cBhvr>
                                        <p:cTn id="18" dur="1" fill="hold">
                                          <p:stCondLst>
                                            <p:cond delay="0"/>
                                          </p:stCondLst>
                                        </p:cTn>
                                        <p:tgtEl>
                                          <p:spTgt spid="4874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472" grpId="0"/>
      <p:bldP spid="487473" grpId="0"/>
      <p:bldP spid="487474" grpId="0"/>
      <p:bldP spid="487475" grpId="0"/>
      <p:bldP spid="487476"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 Box 34"/>
          <p:cNvSpPr txBox="1">
            <a:spLocks noChangeArrowheads="1"/>
          </p:cNvSpPr>
          <p:nvPr/>
        </p:nvSpPr>
        <p:spPr bwMode="auto">
          <a:xfrm>
            <a:off x="3060727" y="4343400"/>
            <a:ext cx="2916183" cy="584775"/>
          </a:xfrm>
          <a:prstGeom prst="rect">
            <a:avLst/>
          </a:prstGeom>
          <a:noFill/>
          <a:ln w="9525">
            <a:noFill/>
            <a:miter lim="800000"/>
            <a:headEnd/>
            <a:tailEnd/>
          </a:ln>
        </p:spPr>
        <p:txBody>
          <a:bodyPr wrap="none">
            <a:spAutoFit/>
          </a:bodyPr>
          <a:lstStyle/>
          <a:p>
            <a:pPr algn="r" eaLnBrk="0" hangingPunct="0"/>
            <a:r>
              <a:rPr lang="en-US" sz="3200" dirty="0">
                <a:solidFill>
                  <a:srgbClr val="FFFF00"/>
                </a:solidFill>
                <a:latin typeface="Arial" pitchFamily="34" charset="0"/>
                <a:cs typeface="Courier New" pitchFamily="49" charset="0"/>
              </a:rPr>
              <a:t>0 1 2 3 4 5 6 7 </a:t>
            </a:r>
          </a:p>
        </p:txBody>
      </p:sp>
      <p:sp>
        <p:nvSpPr>
          <p:cNvPr id="7680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5D7F4A55-7174-4A4F-AA4A-0485CCFA87AD}" type="slidenum">
              <a:rPr lang="x-none" sz="1400">
                <a:solidFill>
                  <a:srgbClr val="FFFF00"/>
                </a:solidFill>
                <a:latin typeface="Arial" pitchFamily="34" charset="0"/>
                <a:cs typeface="Arial" charset="0"/>
              </a:rPr>
              <a:pPr algn="r" eaLnBrk="0" hangingPunct="0"/>
              <a:t>66</a:t>
            </a:fld>
            <a:endParaRPr lang="en-US" sz="1400" dirty="0">
              <a:solidFill>
                <a:srgbClr val="FFFF00"/>
              </a:solidFill>
              <a:latin typeface="Arial" pitchFamily="34" charset="0"/>
              <a:cs typeface="Arial" charset="0"/>
            </a:endParaRPr>
          </a:p>
        </p:txBody>
      </p:sp>
      <p:sp>
        <p:nvSpPr>
          <p:cNvPr id="76804" name="Rectangle 2"/>
          <p:cNvSpPr>
            <a:spLocks noGrp="1" noChangeArrowheads="1"/>
          </p:cNvSpPr>
          <p:nvPr>
            <p:ph type="title" idx="4294967295"/>
          </p:nvPr>
        </p:nvSpPr>
        <p:spPr>
          <a:xfrm>
            <a:off x="609600" y="368300"/>
            <a:ext cx="7772400" cy="1143000"/>
          </a:xfrm>
        </p:spPr>
        <p:txBody>
          <a:bodyPr/>
          <a:lstStyle/>
          <a:p>
            <a:pPr eaLnBrk="1" hangingPunct="1"/>
            <a:r>
              <a:rPr lang="en-US" dirty="0">
                <a:cs typeface="Arial" charset="0"/>
              </a:rPr>
              <a:t>Writing </a:t>
            </a:r>
            <a:r>
              <a:rPr lang="en-US" i="1" dirty="0">
                <a:cs typeface="Arial" charset="0"/>
              </a:rPr>
              <a:t>m</a:t>
            </a:r>
            <a:r>
              <a:rPr lang="en-US" dirty="0">
                <a:cs typeface="Arial" charset="0"/>
              </a:rPr>
              <a:t>-Valued Register</a:t>
            </a:r>
          </a:p>
        </p:txBody>
      </p:sp>
      <p:grpSp>
        <p:nvGrpSpPr>
          <p:cNvPr id="76805" name="Group 3"/>
          <p:cNvGrpSpPr>
            <a:grpSpLocks/>
          </p:cNvGrpSpPr>
          <p:nvPr/>
        </p:nvGrpSpPr>
        <p:grpSpPr bwMode="auto">
          <a:xfrm rot="10800000">
            <a:off x="2963863" y="3529013"/>
            <a:ext cx="3036887" cy="728662"/>
            <a:chOff x="1488" y="1872"/>
            <a:chExt cx="2976" cy="384"/>
          </a:xfrm>
        </p:grpSpPr>
        <p:sp>
          <p:nvSpPr>
            <p:cNvPr id="627716" name="Rectangle 4"/>
            <p:cNvSpPr>
              <a:spLocks noChangeArrowheads="1"/>
            </p:cNvSpPr>
            <p:nvPr/>
          </p:nvSpPr>
          <p:spPr bwMode="auto">
            <a:xfrm>
              <a:off x="1488" y="1872"/>
              <a:ext cx="2976" cy="384"/>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rot="10800000" wrap="none" anchor="ctr"/>
            <a:lstStyle/>
            <a:p>
              <a:pPr algn="ctr">
                <a:defRPr/>
              </a:pPr>
              <a:endParaRPr lang="en-US" sz="1400" b="1" dirty="0">
                <a:solidFill>
                  <a:srgbClr val="0066FF"/>
                </a:solidFill>
                <a:latin typeface="Times New Roman" pitchFamily="18" charset="0"/>
                <a:cs typeface="Courier New" pitchFamily="49" charset="0"/>
              </a:endParaRPr>
            </a:p>
          </p:txBody>
        </p:sp>
        <p:sp>
          <p:nvSpPr>
            <p:cNvPr id="76847" name="Line 5"/>
            <p:cNvSpPr>
              <a:spLocks noChangeShapeType="1"/>
            </p:cNvSpPr>
            <p:nvPr/>
          </p:nvSpPr>
          <p:spPr bwMode="auto">
            <a:xfrm>
              <a:off x="1872" y="1872"/>
              <a:ext cx="0" cy="384"/>
            </a:xfrm>
            <a:prstGeom prst="line">
              <a:avLst/>
            </a:prstGeom>
            <a:noFill/>
            <a:ln w="38100">
              <a:solidFill>
                <a:schemeClr val="tx1"/>
              </a:solidFill>
              <a:round/>
              <a:headEnd/>
              <a:tailEnd/>
            </a:ln>
          </p:spPr>
          <p:txBody>
            <a:bodyPr/>
            <a:lstStyle/>
            <a:p>
              <a:endParaRPr lang="en-US" dirty="0">
                <a:solidFill>
                  <a:srgbClr val="0066FF"/>
                </a:solidFill>
              </a:endParaRPr>
            </a:p>
          </p:txBody>
        </p:sp>
        <p:sp>
          <p:nvSpPr>
            <p:cNvPr id="76848" name="Line 6"/>
            <p:cNvSpPr>
              <a:spLocks noChangeShapeType="1"/>
            </p:cNvSpPr>
            <p:nvPr/>
          </p:nvSpPr>
          <p:spPr bwMode="auto">
            <a:xfrm>
              <a:off x="2304" y="1872"/>
              <a:ext cx="0" cy="384"/>
            </a:xfrm>
            <a:prstGeom prst="line">
              <a:avLst/>
            </a:prstGeom>
            <a:noFill/>
            <a:ln w="38100">
              <a:solidFill>
                <a:schemeClr val="tx1"/>
              </a:solidFill>
              <a:round/>
              <a:headEnd/>
              <a:tailEnd/>
            </a:ln>
          </p:spPr>
          <p:txBody>
            <a:bodyPr/>
            <a:lstStyle/>
            <a:p>
              <a:endParaRPr lang="en-US" dirty="0">
                <a:solidFill>
                  <a:srgbClr val="0066FF"/>
                </a:solidFill>
              </a:endParaRPr>
            </a:p>
          </p:txBody>
        </p:sp>
        <p:sp>
          <p:nvSpPr>
            <p:cNvPr id="76849" name="Line 7"/>
            <p:cNvSpPr>
              <a:spLocks noChangeShapeType="1"/>
            </p:cNvSpPr>
            <p:nvPr/>
          </p:nvSpPr>
          <p:spPr bwMode="auto">
            <a:xfrm>
              <a:off x="2736" y="1872"/>
              <a:ext cx="0" cy="384"/>
            </a:xfrm>
            <a:prstGeom prst="line">
              <a:avLst/>
            </a:prstGeom>
            <a:noFill/>
            <a:ln w="38100">
              <a:solidFill>
                <a:schemeClr val="tx1"/>
              </a:solidFill>
              <a:round/>
              <a:headEnd/>
              <a:tailEnd/>
            </a:ln>
          </p:spPr>
          <p:txBody>
            <a:bodyPr/>
            <a:lstStyle/>
            <a:p>
              <a:endParaRPr lang="en-US" dirty="0">
                <a:solidFill>
                  <a:srgbClr val="0066FF"/>
                </a:solidFill>
              </a:endParaRPr>
            </a:p>
          </p:txBody>
        </p:sp>
        <p:sp>
          <p:nvSpPr>
            <p:cNvPr id="76850" name="Line 8"/>
            <p:cNvSpPr>
              <a:spLocks noChangeShapeType="1"/>
            </p:cNvSpPr>
            <p:nvPr/>
          </p:nvSpPr>
          <p:spPr bwMode="auto">
            <a:xfrm>
              <a:off x="3168" y="1872"/>
              <a:ext cx="0" cy="384"/>
            </a:xfrm>
            <a:prstGeom prst="line">
              <a:avLst/>
            </a:prstGeom>
            <a:noFill/>
            <a:ln w="38100">
              <a:solidFill>
                <a:schemeClr val="tx1"/>
              </a:solidFill>
              <a:round/>
              <a:headEnd/>
              <a:tailEnd/>
            </a:ln>
          </p:spPr>
          <p:txBody>
            <a:bodyPr/>
            <a:lstStyle/>
            <a:p>
              <a:endParaRPr lang="en-US" dirty="0">
                <a:solidFill>
                  <a:srgbClr val="0066FF"/>
                </a:solidFill>
              </a:endParaRPr>
            </a:p>
          </p:txBody>
        </p:sp>
        <p:sp>
          <p:nvSpPr>
            <p:cNvPr id="76851" name="Line 9"/>
            <p:cNvSpPr>
              <a:spLocks noChangeShapeType="1"/>
            </p:cNvSpPr>
            <p:nvPr/>
          </p:nvSpPr>
          <p:spPr bwMode="auto">
            <a:xfrm>
              <a:off x="3600" y="1872"/>
              <a:ext cx="0" cy="384"/>
            </a:xfrm>
            <a:prstGeom prst="line">
              <a:avLst/>
            </a:prstGeom>
            <a:noFill/>
            <a:ln w="38100">
              <a:solidFill>
                <a:schemeClr val="tx1"/>
              </a:solidFill>
              <a:round/>
              <a:headEnd/>
              <a:tailEnd/>
            </a:ln>
          </p:spPr>
          <p:txBody>
            <a:bodyPr/>
            <a:lstStyle/>
            <a:p>
              <a:endParaRPr lang="en-US" dirty="0">
                <a:solidFill>
                  <a:srgbClr val="0066FF"/>
                </a:solidFill>
              </a:endParaRPr>
            </a:p>
          </p:txBody>
        </p:sp>
        <p:sp>
          <p:nvSpPr>
            <p:cNvPr id="76852" name="Line 10"/>
            <p:cNvSpPr>
              <a:spLocks noChangeShapeType="1"/>
            </p:cNvSpPr>
            <p:nvPr/>
          </p:nvSpPr>
          <p:spPr bwMode="auto">
            <a:xfrm>
              <a:off x="4032" y="1872"/>
              <a:ext cx="0" cy="384"/>
            </a:xfrm>
            <a:prstGeom prst="line">
              <a:avLst/>
            </a:prstGeom>
            <a:noFill/>
            <a:ln w="38100">
              <a:solidFill>
                <a:schemeClr val="tx1"/>
              </a:solidFill>
              <a:round/>
              <a:headEnd/>
              <a:tailEnd/>
            </a:ln>
          </p:spPr>
          <p:txBody>
            <a:bodyPr/>
            <a:lstStyle/>
            <a:p>
              <a:endParaRPr lang="en-US" dirty="0">
                <a:solidFill>
                  <a:srgbClr val="0066FF"/>
                </a:solidFill>
              </a:endParaRPr>
            </a:p>
          </p:txBody>
        </p:sp>
      </p:grpSp>
      <p:sp>
        <p:nvSpPr>
          <p:cNvPr id="76807" name="Text Box 12"/>
          <p:cNvSpPr txBox="1">
            <a:spLocks noChangeArrowheads="1"/>
          </p:cNvSpPr>
          <p:nvPr/>
        </p:nvSpPr>
        <p:spPr bwMode="auto">
          <a:xfrm>
            <a:off x="3014663" y="3638550"/>
            <a:ext cx="366712" cy="579438"/>
          </a:xfrm>
          <a:prstGeom prst="rect">
            <a:avLst/>
          </a:prstGeom>
          <a:noFill/>
          <a:ln w="9525">
            <a:noFill/>
            <a:miter lim="800000"/>
            <a:headEnd/>
            <a:tailEnd/>
          </a:ln>
        </p:spPr>
        <p:txBody>
          <a:bodyPr>
            <a:spAutoFit/>
          </a:bodyPr>
          <a:lstStyle/>
          <a:p>
            <a:pPr algn="r" eaLnBrk="0" hangingPunct="0"/>
            <a:r>
              <a:rPr lang="en-US" sz="3200" dirty="0">
                <a:solidFill>
                  <a:srgbClr val="0066FF"/>
                </a:solidFill>
                <a:latin typeface="Arial" pitchFamily="34" charset="0"/>
                <a:cs typeface="Courier New" pitchFamily="49" charset="0"/>
              </a:rPr>
              <a:t>1</a:t>
            </a:r>
          </a:p>
        </p:txBody>
      </p:sp>
      <p:grpSp>
        <p:nvGrpSpPr>
          <p:cNvPr id="3" name="Group 13"/>
          <p:cNvGrpSpPr>
            <a:grpSpLocks/>
          </p:cNvGrpSpPr>
          <p:nvPr/>
        </p:nvGrpSpPr>
        <p:grpSpPr bwMode="auto">
          <a:xfrm flipH="1">
            <a:off x="5054600" y="1816100"/>
            <a:ext cx="1752600" cy="1524000"/>
            <a:chOff x="1248" y="2016"/>
            <a:chExt cx="1104" cy="960"/>
          </a:xfrm>
          <a:effectLst>
            <a:glow rad="139700">
              <a:schemeClr val="accent3">
                <a:satMod val="175000"/>
                <a:alpha val="40000"/>
              </a:schemeClr>
            </a:glow>
          </a:effectLst>
        </p:grpSpPr>
        <p:grpSp>
          <p:nvGrpSpPr>
            <p:cNvPr id="76835" name="Group 14"/>
            <p:cNvGrpSpPr>
              <a:grpSpLocks/>
            </p:cNvGrpSpPr>
            <p:nvPr/>
          </p:nvGrpSpPr>
          <p:grpSpPr bwMode="auto">
            <a:xfrm>
              <a:off x="1248" y="2016"/>
              <a:ext cx="912" cy="816"/>
              <a:chOff x="3168" y="1824"/>
              <a:chExt cx="912" cy="816"/>
            </a:xfrm>
          </p:grpSpPr>
          <p:sp>
            <p:nvSpPr>
              <p:cNvPr id="76837" name="Freeform 15"/>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6838" name="Freeform 16"/>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6839" name="Freeform 17"/>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6840" name="Freeform 18"/>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6841" name="Freeform 19"/>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6842" name="Freeform 20"/>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6843" name="Freeform 21"/>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6844" name="Freeform 22"/>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6845" name="Freeform 23"/>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
          <p:nvSpPr>
            <p:cNvPr id="76836" name="Freeform 24"/>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
        <p:nvSpPr>
          <p:cNvPr id="627737" name="Text Box 25"/>
          <p:cNvSpPr txBox="1">
            <a:spLocks noChangeArrowheads="1"/>
          </p:cNvSpPr>
          <p:nvPr/>
        </p:nvSpPr>
        <p:spPr bwMode="auto">
          <a:xfrm>
            <a:off x="4708983" y="3638550"/>
            <a:ext cx="412292" cy="584775"/>
          </a:xfrm>
          <a:prstGeom prst="rect">
            <a:avLst/>
          </a:prstGeom>
          <a:noFill/>
          <a:ln w="9525">
            <a:noFill/>
            <a:miter lim="800000"/>
            <a:headEnd/>
            <a:tailEnd/>
          </a:ln>
        </p:spPr>
        <p:txBody>
          <a:bodyPr wrap="none">
            <a:spAutoFit/>
          </a:bodyPr>
          <a:lstStyle/>
          <a:p>
            <a:pPr algn="r" eaLnBrk="0" hangingPunct="0"/>
            <a:r>
              <a:rPr lang="en-US" sz="3200" dirty="0">
                <a:solidFill>
                  <a:srgbClr val="0066FF"/>
                </a:solidFill>
                <a:latin typeface="Arial" pitchFamily="34" charset="0"/>
                <a:cs typeface="Courier New" pitchFamily="49" charset="0"/>
              </a:rPr>
              <a:t>1</a:t>
            </a:r>
          </a:p>
        </p:txBody>
      </p:sp>
      <p:sp>
        <p:nvSpPr>
          <p:cNvPr id="627738" name="Text Box 26"/>
          <p:cNvSpPr txBox="1">
            <a:spLocks noChangeArrowheads="1"/>
          </p:cNvSpPr>
          <p:nvPr/>
        </p:nvSpPr>
        <p:spPr bwMode="auto">
          <a:xfrm>
            <a:off x="4302583" y="3638550"/>
            <a:ext cx="412292" cy="584775"/>
          </a:xfrm>
          <a:prstGeom prst="rect">
            <a:avLst/>
          </a:prstGeom>
          <a:noFill/>
          <a:ln w="9525">
            <a:noFill/>
            <a:miter lim="800000"/>
            <a:headEnd/>
            <a:tailEnd/>
          </a:ln>
        </p:spPr>
        <p:txBody>
          <a:bodyPr wrap="none">
            <a:spAutoFit/>
          </a:bodyPr>
          <a:lstStyle/>
          <a:p>
            <a:pPr algn="r" eaLnBrk="0" hangingPunct="0"/>
            <a:r>
              <a:rPr lang="en-US" sz="3200" dirty="0">
                <a:solidFill>
                  <a:srgbClr val="0066FF"/>
                </a:solidFill>
                <a:latin typeface="Arial" pitchFamily="34" charset="0"/>
                <a:cs typeface="Courier New" pitchFamily="49" charset="0"/>
              </a:rPr>
              <a:t>0</a:t>
            </a:r>
          </a:p>
        </p:txBody>
      </p:sp>
      <p:sp>
        <p:nvSpPr>
          <p:cNvPr id="627739" name="Text Box 27"/>
          <p:cNvSpPr txBox="1">
            <a:spLocks noChangeArrowheads="1"/>
          </p:cNvSpPr>
          <p:nvPr/>
        </p:nvSpPr>
        <p:spPr bwMode="auto">
          <a:xfrm>
            <a:off x="3845383" y="3638550"/>
            <a:ext cx="412292" cy="584775"/>
          </a:xfrm>
          <a:prstGeom prst="rect">
            <a:avLst/>
          </a:prstGeom>
          <a:noFill/>
          <a:ln w="9525">
            <a:noFill/>
            <a:miter lim="800000"/>
            <a:headEnd/>
            <a:tailEnd/>
          </a:ln>
        </p:spPr>
        <p:txBody>
          <a:bodyPr wrap="none">
            <a:spAutoFit/>
          </a:bodyPr>
          <a:lstStyle/>
          <a:p>
            <a:pPr algn="r" eaLnBrk="0" hangingPunct="0"/>
            <a:r>
              <a:rPr lang="en-US" sz="3200" dirty="0">
                <a:solidFill>
                  <a:srgbClr val="0066FF"/>
                </a:solidFill>
                <a:latin typeface="Arial" pitchFamily="34" charset="0"/>
                <a:cs typeface="Courier New" pitchFamily="49" charset="0"/>
              </a:rPr>
              <a:t>0</a:t>
            </a:r>
          </a:p>
        </p:txBody>
      </p:sp>
      <p:sp>
        <p:nvSpPr>
          <p:cNvPr id="627740" name="Text Box 28"/>
          <p:cNvSpPr txBox="1">
            <a:spLocks noChangeArrowheads="1"/>
          </p:cNvSpPr>
          <p:nvPr/>
        </p:nvSpPr>
        <p:spPr bwMode="auto">
          <a:xfrm>
            <a:off x="3426283" y="3638550"/>
            <a:ext cx="412292" cy="584775"/>
          </a:xfrm>
          <a:prstGeom prst="rect">
            <a:avLst/>
          </a:prstGeom>
          <a:noFill/>
          <a:ln w="9525">
            <a:noFill/>
            <a:miter lim="800000"/>
            <a:headEnd/>
            <a:tailEnd/>
          </a:ln>
        </p:spPr>
        <p:txBody>
          <a:bodyPr wrap="none">
            <a:spAutoFit/>
          </a:bodyPr>
          <a:lstStyle/>
          <a:p>
            <a:pPr algn="r" eaLnBrk="0" hangingPunct="0"/>
            <a:r>
              <a:rPr lang="en-US" sz="3200" dirty="0">
                <a:solidFill>
                  <a:srgbClr val="0066FF"/>
                </a:solidFill>
                <a:latin typeface="Arial" pitchFamily="34" charset="0"/>
                <a:cs typeface="Courier New" pitchFamily="49" charset="0"/>
              </a:rPr>
              <a:t>0</a:t>
            </a:r>
          </a:p>
        </p:txBody>
      </p:sp>
      <p:sp>
        <p:nvSpPr>
          <p:cNvPr id="627741" name="Text Box 29"/>
          <p:cNvSpPr txBox="1">
            <a:spLocks noChangeArrowheads="1"/>
          </p:cNvSpPr>
          <p:nvPr/>
        </p:nvSpPr>
        <p:spPr bwMode="auto">
          <a:xfrm>
            <a:off x="3000375" y="3638550"/>
            <a:ext cx="317500" cy="579438"/>
          </a:xfrm>
          <a:prstGeom prst="rect">
            <a:avLst/>
          </a:prstGeom>
          <a:solidFill>
            <a:schemeClr val="accent1"/>
          </a:solidFill>
          <a:ln w="9525">
            <a:noFill/>
            <a:miter lim="800000"/>
            <a:headEnd/>
            <a:tailEnd/>
          </a:ln>
        </p:spPr>
        <p:txBody>
          <a:bodyPr>
            <a:spAutoFit/>
          </a:bodyPr>
          <a:lstStyle/>
          <a:p>
            <a:pPr algn="r" eaLnBrk="0" hangingPunct="0"/>
            <a:r>
              <a:rPr lang="en-US" sz="3200" dirty="0">
                <a:solidFill>
                  <a:srgbClr val="0066FF"/>
                </a:solidFill>
                <a:latin typeface="Arial" pitchFamily="34" charset="0"/>
                <a:cs typeface="Courier New" pitchFamily="49" charset="0"/>
              </a:rPr>
              <a:t>0</a:t>
            </a:r>
          </a:p>
        </p:txBody>
      </p:sp>
      <p:sp>
        <p:nvSpPr>
          <p:cNvPr id="76814" name="Text Box 30"/>
          <p:cNvSpPr txBox="1">
            <a:spLocks noChangeArrowheads="1"/>
          </p:cNvSpPr>
          <p:nvPr/>
        </p:nvSpPr>
        <p:spPr bwMode="auto">
          <a:xfrm>
            <a:off x="6655918" y="1470025"/>
            <a:ext cx="1335557" cy="523220"/>
          </a:xfrm>
          <a:prstGeom prst="rect">
            <a:avLst/>
          </a:prstGeom>
          <a:noFill/>
          <a:ln w="9525">
            <a:noFill/>
            <a:miter lim="800000"/>
            <a:headEnd/>
            <a:tailEnd/>
          </a:ln>
        </p:spPr>
        <p:txBody>
          <a:bodyPr wrap="none">
            <a:spAutoFit/>
          </a:bodyPr>
          <a:lstStyle/>
          <a:p>
            <a:pPr algn="r" eaLnBrk="0" hangingPunct="0"/>
            <a:r>
              <a:rPr lang="en-US" sz="2800" dirty="0">
                <a:solidFill>
                  <a:srgbClr val="FFFF00"/>
                </a:solidFill>
                <a:latin typeface="Arial" pitchFamily="34" charset="0"/>
                <a:cs typeface="Courier New" pitchFamily="49" charset="0"/>
              </a:rPr>
              <a:t>Write 5</a:t>
            </a:r>
          </a:p>
        </p:txBody>
      </p:sp>
      <p:sp>
        <p:nvSpPr>
          <p:cNvPr id="627744" name="AutoShape 32"/>
          <p:cNvSpPr>
            <a:spLocks noChangeArrowheads="1"/>
          </p:cNvSpPr>
          <p:nvPr/>
        </p:nvSpPr>
        <p:spPr bwMode="auto">
          <a:xfrm flipH="1">
            <a:off x="4927600" y="4140200"/>
            <a:ext cx="876300" cy="635000"/>
          </a:xfrm>
          <a:prstGeom prst="cloudCallout">
            <a:avLst>
              <a:gd name="adj1" fmla="val 99634"/>
              <a:gd name="adj2" fmla="val 75750"/>
            </a:avLst>
          </a:prstGeom>
          <a:solidFill>
            <a:schemeClr val="tx1"/>
          </a:solidFill>
          <a:ln w="38100">
            <a:solidFill>
              <a:schemeClr val="bg1"/>
            </a:solidFill>
            <a:round/>
            <a:headEnd/>
            <a:tailEnd/>
          </a:ln>
        </p:spPr>
        <p:txBody>
          <a:bodyPr anchor="ctr"/>
          <a:lstStyle/>
          <a:p>
            <a:pPr algn="ctr" eaLnBrk="0" hangingPunct="0"/>
            <a:r>
              <a:rPr lang="en-US" sz="3600" dirty="0">
                <a:solidFill>
                  <a:srgbClr val="FFFF00"/>
                </a:solidFill>
                <a:latin typeface="Arial" pitchFamily="34" charset="0"/>
                <a:cs typeface="Courier New" pitchFamily="49" charset="0"/>
              </a:rPr>
              <a:t>5</a:t>
            </a:r>
          </a:p>
        </p:txBody>
      </p:sp>
      <p:grpSp>
        <p:nvGrpSpPr>
          <p:cNvPr id="5" name="Group 33"/>
          <p:cNvGrpSpPr>
            <a:grpSpLocks/>
          </p:cNvGrpSpPr>
          <p:nvPr/>
        </p:nvGrpSpPr>
        <p:grpSpPr bwMode="auto">
          <a:xfrm>
            <a:off x="1676400" y="4092575"/>
            <a:ext cx="1574800" cy="1254125"/>
            <a:chOff x="696" y="2754"/>
            <a:chExt cx="992" cy="790"/>
          </a:xfrm>
          <a:effectLst>
            <a:glow rad="228600">
              <a:schemeClr val="accent3">
                <a:satMod val="175000"/>
                <a:alpha val="40000"/>
              </a:schemeClr>
            </a:glow>
          </a:effectLst>
        </p:grpSpPr>
        <p:grpSp>
          <p:nvGrpSpPr>
            <p:cNvPr id="76818" name="Group 34"/>
            <p:cNvGrpSpPr>
              <a:grpSpLocks/>
            </p:cNvGrpSpPr>
            <p:nvPr/>
          </p:nvGrpSpPr>
          <p:grpSpPr bwMode="auto">
            <a:xfrm flipH="1">
              <a:off x="696" y="3016"/>
              <a:ext cx="584" cy="528"/>
              <a:chOff x="4224" y="1680"/>
              <a:chExt cx="912" cy="816"/>
            </a:xfrm>
          </p:grpSpPr>
          <p:sp>
            <p:nvSpPr>
              <p:cNvPr id="76826" name="Freeform 35"/>
              <p:cNvSpPr>
                <a:spLocks/>
              </p:cNvSpPr>
              <p:nvPr/>
            </p:nvSpPr>
            <p:spPr bwMode="auto">
              <a:xfrm flipH="1">
                <a:off x="4224"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76827" name="Freeform 36"/>
              <p:cNvSpPr>
                <a:spLocks/>
              </p:cNvSpPr>
              <p:nvPr/>
            </p:nvSpPr>
            <p:spPr bwMode="auto">
              <a:xfrm flipH="1">
                <a:off x="4432"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76828" name="Freeform 37"/>
              <p:cNvSpPr>
                <a:spLocks/>
              </p:cNvSpPr>
              <p:nvPr/>
            </p:nvSpPr>
            <p:spPr bwMode="auto">
              <a:xfrm flipH="1">
                <a:off x="4656" y="1680"/>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76829" name="Freeform 38"/>
              <p:cNvSpPr>
                <a:spLocks/>
              </p:cNvSpPr>
              <p:nvPr/>
            </p:nvSpPr>
            <p:spPr bwMode="auto">
              <a:xfrm flipH="1">
                <a:off x="4272"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CCFF"/>
              </a:solidFill>
              <a:ln w="38100">
                <a:solidFill>
                  <a:schemeClr val="tx1"/>
                </a:solidFill>
                <a:round/>
                <a:headEnd/>
                <a:tailEnd/>
              </a:ln>
            </p:spPr>
            <p:txBody>
              <a:bodyPr wrap="none" anchor="ctr"/>
              <a:lstStyle/>
              <a:p>
                <a:endParaRPr lang="en-US" dirty="0">
                  <a:solidFill>
                    <a:srgbClr val="FFFF00"/>
                  </a:solidFill>
                </a:endParaRPr>
              </a:p>
            </p:txBody>
          </p:sp>
          <p:sp>
            <p:nvSpPr>
              <p:cNvPr id="76830" name="Freeform 39"/>
              <p:cNvSpPr>
                <a:spLocks/>
              </p:cNvSpPr>
              <p:nvPr/>
            </p:nvSpPr>
            <p:spPr bwMode="auto">
              <a:xfrm flipH="1">
                <a:off x="4560"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CCFF"/>
              </a:solidFill>
              <a:ln w="38100">
                <a:solidFill>
                  <a:schemeClr val="tx1"/>
                </a:solidFill>
                <a:round/>
                <a:headEnd/>
                <a:tailEnd/>
              </a:ln>
            </p:spPr>
            <p:txBody>
              <a:bodyPr wrap="none" anchor="ctr"/>
              <a:lstStyle/>
              <a:p>
                <a:endParaRPr lang="en-US" dirty="0">
                  <a:solidFill>
                    <a:srgbClr val="FFFF00"/>
                  </a:solidFill>
                </a:endParaRPr>
              </a:p>
            </p:txBody>
          </p:sp>
          <p:sp>
            <p:nvSpPr>
              <p:cNvPr id="76831" name="Freeform 40"/>
              <p:cNvSpPr>
                <a:spLocks/>
              </p:cNvSpPr>
              <p:nvPr/>
            </p:nvSpPr>
            <p:spPr bwMode="auto">
              <a:xfrm flipH="1">
                <a:off x="4272"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CCFF"/>
              </a:solidFill>
              <a:ln w="38100">
                <a:solidFill>
                  <a:schemeClr val="tx1"/>
                </a:solidFill>
                <a:round/>
                <a:headEnd/>
                <a:tailEnd/>
              </a:ln>
            </p:spPr>
            <p:txBody>
              <a:bodyPr wrap="none" anchor="ctr"/>
              <a:lstStyle/>
              <a:p>
                <a:endParaRPr lang="en-US" dirty="0">
                  <a:solidFill>
                    <a:srgbClr val="FFFF00"/>
                  </a:solidFill>
                </a:endParaRPr>
              </a:p>
            </p:txBody>
          </p:sp>
          <p:sp>
            <p:nvSpPr>
              <p:cNvPr id="76832" name="Freeform 41"/>
              <p:cNvSpPr>
                <a:spLocks/>
              </p:cNvSpPr>
              <p:nvPr/>
            </p:nvSpPr>
            <p:spPr bwMode="auto">
              <a:xfrm flipH="1">
                <a:off x="4560" y="2160"/>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76833" name="Freeform 42"/>
              <p:cNvSpPr>
                <a:spLocks/>
              </p:cNvSpPr>
              <p:nvPr/>
            </p:nvSpPr>
            <p:spPr bwMode="auto">
              <a:xfrm flipH="1">
                <a:off x="4752" y="2016"/>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sp>
            <p:nvSpPr>
              <p:cNvPr id="76834" name="Freeform 43"/>
              <p:cNvSpPr>
                <a:spLocks/>
              </p:cNvSpPr>
              <p:nvPr/>
            </p:nvSpPr>
            <p:spPr bwMode="auto">
              <a:xfrm flipH="1">
                <a:off x="4944" y="1872"/>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endParaRPr>
              </a:p>
            </p:txBody>
          </p:sp>
        </p:grpSp>
        <p:grpSp>
          <p:nvGrpSpPr>
            <p:cNvPr id="76819" name="Group 44"/>
            <p:cNvGrpSpPr>
              <a:grpSpLocks/>
            </p:cNvGrpSpPr>
            <p:nvPr/>
          </p:nvGrpSpPr>
          <p:grpSpPr bwMode="auto">
            <a:xfrm rot="3352346">
              <a:off x="1270" y="2631"/>
              <a:ext cx="296" cy="541"/>
              <a:chOff x="464" y="2872"/>
              <a:chExt cx="480" cy="1040"/>
            </a:xfrm>
          </p:grpSpPr>
          <p:grpSp>
            <p:nvGrpSpPr>
              <p:cNvPr id="76820" name="Group 45"/>
              <p:cNvGrpSpPr>
                <a:grpSpLocks/>
              </p:cNvGrpSpPr>
              <p:nvPr/>
            </p:nvGrpSpPr>
            <p:grpSpPr bwMode="auto">
              <a:xfrm>
                <a:off x="512" y="3376"/>
                <a:ext cx="368" cy="536"/>
                <a:chOff x="448" y="2616"/>
                <a:chExt cx="368" cy="536"/>
              </a:xfrm>
            </p:grpSpPr>
            <p:sp>
              <p:nvSpPr>
                <p:cNvPr id="76823" name="Rectangle 46"/>
                <p:cNvSpPr>
                  <a:spLocks noChangeArrowheads="1"/>
                </p:cNvSpPr>
                <p:nvPr/>
              </p:nvSpPr>
              <p:spPr bwMode="auto">
                <a:xfrm>
                  <a:off x="560" y="2808"/>
                  <a:ext cx="152" cy="168"/>
                </a:xfrm>
                <a:prstGeom prst="rect">
                  <a:avLst/>
                </a:prstGeom>
                <a:solidFill>
                  <a:schemeClr val="tx1"/>
                </a:solidFill>
                <a:ln w="19050">
                  <a:solidFill>
                    <a:schemeClr val="tx1"/>
                  </a:solidFill>
                  <a:miter lim="800000"/>
                  <a:headEnd/>
                  <a:tailEnd/>
                </a:ln>
              </p:spPr>
              <p:txBody>
                <a:bodyPr wrap="none" anchor="ctr"/>
                <a:lstStyle/>
                <a:p>
                  <a:pPr eaLnBrk="0" hangingPunct="0">
                    <a:lnSpc>
                      <a:spcPct val="80000"/>
                    </a:lnSpc>
                    <a:spcBef>
                      <a:spcPct val="20000"/>
                    </a:spcBef>
                  </a:pPr>
                  <a:endParaRPr lang="en-US" sz="2400" b="1" dirty="0">
                    <a:solidFill>
                      <a:srgbClr val="FFFF00"/>
                    </a:solidFill>
                    <a:latin typeface="Arial" pitchFamily="34" charset="0"/>
                    <a:cs typeface="Courier New" pitchFamily="49" charset="0"/>
                  </a:endParaRPr>
                </a:p>
              </p:txBody>
            </p:sp>
            <p:sp>
              <p:nvSpPr>
                <p:cNvPr id="76824" name="AutoShape 47"/>
                <p:cNvSpPr>
                  <a:spLocks noChangeArrowheads="1"/>
                </p:cNvSpPr>
                <p:nvPr/>
              </p:nvSpPr>
              <p:spPr bwMode="auto">
                <a:xfrm>
                  <a:off x="448" y="2616"/>
                  <a:ext cx="176" cy="5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41 w 21600"/>
                    <a:gd name="T13" fmla="*/ 4513 h 21600"/>
                    <a:gd name="T14" fmla="*/ 17059 w 21600"/>
                    <a:gd name="T15" fmla="*/ 1708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19050">
                  <a:solidFill>
                    <a:schemeClr val="tx1"/>
                  </a:solidFill>
                  <a:miter lim="800000"/>
                  <a:headEnd/>
                  <a:tailEnd/>
                </a:ln>
              </p:spPr>
              <p:txBody>
                <a:bodyPr wrap="none" anchor="ctr"/>
                <a:lstStyle/>
                <a:p>
                  <a:endParaRPr lang="en-US" dirty="0">
                    <a:solidFill>
                      <a:srgbClr val="FFFF00"/>
                    </a:solidFill>
                  </a:endParaRPr>
                </a:p>
              </p:txBody>
            </p:sp>
            <p:sp>
              <p:nvSpPr>
                <p:cNvPr id="76825" name="AutoShape 48"/>
                <p:cNvSpPr>
                  <a:spLocks noChangeArrowheads="1"/>
                </p:cNvSpPr>
                <p:nvPr/>
              </p:nvSpPr>
              <p:spPr bwMode="auto">
                <a:xfrm>
                  <a:off x="640" y="2616"/>
                  <a:ext cx="176" cy="5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41 w 21600"/>
                    <a:gd name="T13" fmla="*/ 4513 h 21600"/>
                    <a:gd name="T14" fmla="*/ 17059 w 21600"/>
                    <a:gd name="T15" fmla="*/ 1708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19050">
                  <a:solidFill>
                    <a:schemeClr val="tx1"/>
                  </a:solidFill>
                  <a:miter lim="800000"/>
                  <a:headEnd/>
                  <a:tailEnd/>
                </a:ln>
              </p:spPr>
              <p:txBody>
                <a:bodyPr wrap="none" anchor="ctr"/>
                <a:lstStyle/>
                <a:p>
                  <a:endParaRPr lang="en-US" dirty="0">
                    <a:solidFill>
                      <a:srgbClr val="FFFF00"/>
                    </a:solidFill>
                  </a:endParaRPr>
                </a:p>
              </p:txBody>
            </p:sp>
          </p:grpSp>
          <p:sp>
            <p:nvSpPr>
              <p:cNvPr id="76821" name="Line 49"/>
              <p:cNvSpPr>
                <a:spLocks noChangeShapeType="1"/>
              </p:cNvSpPr>
              <p:nvPr/>
            </p:nvSpPr>
            <p:spPr bwMode="auto">
              <a:xfrm flipV="1">
                <a:off x="888" y="2872"/>
                <a:ext cx="56" cy="512"/>
              </a:xfrm>
              <a:prstGeom prst="line">
                <a:avLst/>
              </a:prstGeom>
              <a:noFill/>
              <a:ln w="19050">
                <a:solidFill>
                  <a:schemeClr val="tx1"/>
                </a:solidFill>
                <a:prstDash val="sysDot"/>
                <a:round/>
                <a:headEnd/>
                <a:tailEnd/>
              </a:ln>
            </p:spPr>
            <p:txBody>
              <a:bodyPr wrap="none" anchor="ctr"/>
              <a:lstStyle/>
              <a:p>
                <a:endParaRPr lang="en-US" dirty="0">
                  <a:solidFill>
                    <a:srgbClr val="FFFF00"/>
                  </a:solidFill>
                </a:endParaRPr>
              </a:p>
            </p:txBody>
          </p:sp>
          <p:sp>
            <p:nvSpPr>
              <p:cNvPr id="76822" name="Line 50"/>
              <p:cNvSpPr>
                <a:spLocks noChangeShapeType="1"/>
              </p:cNvSpPr>
              <p:nvPr/>
            </p:nvSpPr>
            <p:spPr bwMode="auto">
              <a:xfrm flipH="1" flipV="1">
                <a:off x="464" y="2896"/>
                <a:ext cx="40" cy="456"/>
              </a:xfrm>
              <a:prstGeom prst="line">
                <a:avLst/>
              </a:prstGeom>
              <a:noFill/>
              <a:ln w="19050">
                <a:solidFill>
                  <a:schemeClr val="tx1"/>
                </a:solidFill>
                <a:prstDash val="sysDot"/>
                <a:round/>
                <a:headEnd/>
                <a:tailEnd/>
              </a:ln>
            </p:spPr>
            <p:txBody>
              <a:bodyPr wrap="none" anchor="ctr"/>
              <a:lstStyle/>
              <a:p>
                <a:endParaRPr lang="en-US" dirty="0">
                  <a:solidFill>
                    <a:srgbClr val="FFFF00"/>
                  </a:solidFill>
                </a:endParaRPr>
              </a:p>
            </p:txBody>
          </p:sp>
        </p:grpSp>
      </p:grpSp>
      <p:sp>
        <p:nvSpPr>
          <p:cNvPr id="627763" name="AutoShape 51"/>
          <p:cNvSpPr>
            <a:spLocks noChangeArrowheads="1"/>
          </p:cNvSpPr>
          <p:nvPr/>
        </p:nvSpPr>
        <p:spPr bwMode="auto">
          <a:xfrm flipH="1">
            <a:off x="558800" y="3390900"/>
            <a:ext cx="1155700" cy="723900"/>
          </a:xfrm>
          <a:prstGeom prst="cloudCallout">
            <a:avLst>
              <a:gd name="adj1" fmla="val -50829"/>
              <a:gd name="adj2" fmla="val 89472"/>
            </a:avLst>
          </a:prstGeom>
          <a:noFill/>
          <a:ln w="38100">
            <a:solidFill>
              <a:schemeClr val="tx1"/>
            </a:solidFill>
            <a:round/>
            <a:headEnd/>
            <a:tailEnd/>
          </a:ln>
        </p:spPr>
        <p:txBody>
          <a:bodyPr anchor="ctr"/>
          <a:lstStyle/>
          <a:p>
            <a:pPr algn="ctr" eaLnBrk="0" hangingPunct="0"/>
            <a:r>
              <a:rPr lang="en-US" sz="3600" dirty="0">
                <a:solidFill>
                  <a:srgbClr val="FFFF00"/>
                </a:solidFill>
                <a:latin typeface="Arial" pitchFamily="34" charset="0"/>
                <a:cs typeface="Courier New" pitchFamily="49" charset="0"/>
              </a:rPr>
              <a:t>0</a:t>
            </a:r>
          </a:p>
        </p:txBody>
      </p:sp>
      <p:sp>
        <p:nvSpPr>
          <p:cNvPr id="53" name="Footer Placeholder 52"/>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77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02917 0.00185 L -0.22083 0.00185 " pathEditMode="relative" rAng="0" ptsTypes="AA">
                                      <p:cBhvr>
                                        <p:cTn id="10" dur="5000" fill="hold"/>
                                        <p:tgtEl>
                                          <p:spTgt spid="3"/>
                                        </p:tgtEl>
                                        <p:attrNameLst>
                                          <p:attrName>ppt_x</p:attrName>
                                          <p:attrName>ppt_y</p:attrName>
                                        </p:attrNameLst>
                                      </p:cBhvr>
                                      <p:rCtr x="-125" y="0"/>
                                    </p:animMotion>
                                  </p:childTnLst>
                                </p:cTn>
                              </p:par>
                              <p:par>
                                <p:cTn id="11" presetID="1" presetClass="entr" presetSubtype="0" fill="hold" grpId="0" nodeType="withEffect">
                                  <p:stCondLst>
                                    <p:cond delay="1000"/>
                                  </p:stCondLst>
                                  <p:childTnLst>
                                    <p:set>
                                      <p:cBhvr>
                                        <p:cTn id="12" dur="1" fill="hold">
                                          <p:stCondLst>
                                            <p:cond delay="0"/>
                                          </p:stCondLst>
                                        </p:cTn>
                                        <p:tgtEl>
                                          <p:spTgt spid="627738"/>
                                        </p:tgtEl>
                                        <p:attrNameLst>
                                          <p:attrName>style.visibility</p:attrName>
                                        </p:attrNameLst>
                                      </p:cBhvr>
                                      <p:to>
                                        <p:strVal val="visible"/>
                                      </p:to>
                                    </p:set>
                                  </p:childTnLst>
                                </p:cTn>
                              </p:par>
                              <p:par>
                                <p:cTn id="13" presetID="1" presetClass="entr" presetSubtype="0" fill="hold" grpId="0" nodeType="withEffect">
                                  <p:stCondLst>
                                    <p:cond delay="2000"/>
                                  </p:stCondLst>
                                  <p:childTnLst>
                                    <p:set>
                                      <p:cBhvr>
                                        <p:cTn id="14" dur="1" fill="hold">
                                          <p:stCondLst>
                                            <p:cond delay="0"/>
                                          </p:stCondLst>
                                        </p:cTn>
                                        <p:tgtEl>
                                          <p:spTgt spid="627739"/>
                                        </p:tgtEl>
                                        <p:attrNameLst>
                                          <p:attrName>style.visibility</p:attrName>
                                        </p:attrNameLst>
                                      </p:cBhvr>
                                      <p:to>
                                        <p:strVal val="visible"/>
                                      </p:to>
                                    </p:set>
                                  </p:childTnLst>
                                </p:cTn>
                              </p:par>
                              <p:par>
                                <p:cTn id="15" presetID="1" presetClass="entr" presetSubtype="0" fill="hold" grpId="0" nodeType="withEffect">
                                  <p:stCondLst>
                                    <p:cond delay="3000"/>
                                  </p:stCondLst>
                                  <p:childTnLst>
                                    <p:set>
                                      <p:cBhvr>
                                        <p:cTn id="16" dur="1" fill="hold">
                                          <p:stCondLst>
                                            <p:cond delay="0"/>
                                          </p:stCondLst>
                                        </p:cTn>
                                        <p:tgtEl>
                                          <p:spTgt spid="627740"/>
                                        </p:tgtEl>
                                        <p:attrNameLst>
                                          <p:attrName>style.visibility</p:attrName>
                                        </p:attrNameLst>
                                      </p:cBhvr>
                                      <p:to>
                                        <p:strVal val="visible"/>
                                      </p:to>
                                    </p:set>
                                  </p:childTnLst>
                                </p:cTn>
                              </p:par>
                              <p:par>
                                <p:cTn id="17" presetID="1" presetClass="entr" presetSubtype="0" fill="hold" grpId="0" nodeType="withEffect">
                                  <p:stCondLst>
                                    <p:cond delay="4000"/>
                                  </p:stCondLst>
                                  <p:childTnLst>
                                    <p:set>
                                      <p:cBhvr>
                                        <p:cTn id="18" dur="1" fill="hold">
                                          <p:stCondLst>
                                            <p:cond delay="0"/>
                                          </p:stCondLst>
                                        </p:cTn>
                                        <p:tgtEl>
                                          <p:spTgt spid="6277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 presetClass="exit" presetSubtype="10" fill="hold" grpId="0" nodeType="clickEffect">
                                  <p:stCondLst>
                                    <p:cond delay="0"/>
                                  </p:stCondLst>
                                  <p:childTnLst>
                                    <p:animEffect transition="out" filter="blinds(horizontal)">
                                      <p:cBhvr>
                                        <p:cTn id="22" dur="500"/>
                                        <p:tgtEl>
                                          <p:spTgt spid="627763"/>
                                        </p:tgtEl>
                                      </p:cBhvr>
                                    </p:animEffect>
                                    <p:set>
                                      <p:cBhvr>
                                        <p:cTn id="23" dur="1" fill="hold">
                                          <p:stCondLst>
                                            <p:cond delay="499"/>
                                          </p:stCondLst>
                                        </p:cTn>
                                        <p:tgtEl>
                                          <p:spTgt spid="627763"/>
                                        </p:tgtEl>
                                        <p:attrNameLst>
                                          <p:attrName>style.visibility</p:attrName>
                                        </p:attrNameLst>
                                      </p:cBhvr>
                                      <p:to>
                                        <p:strVal val="hidden"/>
                                      </p:to>
                                    </p:set>
                                  </p:childTnLst>
                                </p:cTn>
                              </p:par>
                            </p:childTnLst>
                          </p:cTn>
                        </p:par>
                        <p:par>
                          <p:cTn id="24" fill="hold">
                            <p:stCondLst>
                              <p:cond delay="500"/>
                            </p:stCondLst>
                            <p:childTnLst>
                              <p:par>
                                <p:cTn id="25" presetID="63" presetClass="path" presetSubtype="0" accel="50000" decel="50000" fill="hold" nodeType="afterEffect">
                                  <p:stCondLst>
                                    <p:cond delay="0"/>
                                  </p:stCondLst>
                                  <p:childTnLst>
                                    <p:animMotion origin="layout" path="M -4.44444E-6 -4.44444E-6 L 0.20973 -4.44444E-6 " pathEditMode="relative" rAng="0" ptsTypes="AA">
                                      <p:cBhvr>
                                        <p:cTn id="26" dur="2000" fill="hold"/>
                                        <p:tgtEl>
                                          <p:spTgt spid="5"/>
                                        </p:tgtEl>
                                        <p:attrNameLst>
                                          <p:attrName>ppt_x</p:attrName>
                                          <p:attrName>ppt_y</p:attrName>
                                        </p:attrNameLst>
                                      </p:cBhvr>
                                      <p:rCtr x="105" y="0"/>
                                    </p:animMotion>
                                  </p:childTnLst>
                                </p:cTn>
                              </p:par>
                            </p:childTnLst>
                          </p:cTn>
                        </p:par>
                        <p:par>
                          <p:cTn id="27" fill="hold">
                            <p:stCondLst>
                              <p:cond delay="2500"/>
                            </p:stCondLst>
                            <p:childTnLst>
                              <p:par>
                                <p:cTn id="28" presetID="1" presetClass="entr" presetSubtype="0" fill="hold" grpId="0" nodeType="afterEffect">
                                  <p:stCondLst>
                                    <p:cond delay="0"/>
                                  </p:stCondLst>
                                  <p:childTnLst>
                                    <p:set>
                                      <p:cBhvr>
                                        <p:cTn id="29" dur="1" fill="hold">
                                          <p:stCondLst>
                                            <p:cond delay="0"/>
                                          </p:stCondLst>
                                        </p:cTn>
                                        <p:tgtEl>
                                          <p:spTgt spid="6277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737" grpId="0"/>
      <p:bldP spid="627738" grpId="0"/>
      <p:bldP spid="627739" grpId="0"/>
      <p:bldP spid="627740" grpId="0"/>
      <p:bldP spid="627741" grpId="0" animBg="1"/>
      <p:bldP spid="627744" grpId="0" animBg="1"/>
      <p:bldP spid="62776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34967B3C-C3B1-4A68-8ABA-DAAE734DA447}" type="slidenum">
              <a:rPr lang="x-none" sz="1400">
                <a:latin typeface="Arial" pitchFamily="34" charset="0"/>
                <a:cs typeface="Arial" charset="0"/>
              </a:rPr>
              <a:pPr algn="r" eaLnBrk="0" hangingPunct="0"/>
              <a:t>67</a:t>
            </a:fld>
            <a:endParaRPr lang="en-US" sz="1400" dirty="0">
              <a:latin typeface="Arial" pitchFamily="34" charset="0"/>
              <a:cs typeface="Arial" charset="0"/>
            </a:endParaRPr>
          </a:p>
        </p:txBody>
      </p:sp>
      <p:sp>
        <p:nvSpPr>
          <p:cNvPr id="77828" name="Text Box 2"/>
          <p:cNvSpPr>
            <a:spLocks noGrp="1" noChangeArrowheads="1"/>
          </p:cNvSpPr>
          <p:nvPr>
            <p:ph type="title" idx="4294967295"/>
          </p:nvPr>
        </p:nvSpPr>
        <p:spPr>
          <a:solidFill>
            <a:schemeClr val="tx1"/>
          </a:solidFill>
        </p:spPr>
        <p:txBody>
          <a:bodyPr/>
          <a:lstStyle/>
          <a:p>
            <a:pPr eaLnBrk="1" hangingPunct="1"/>
            <a:r>
              <a:rPr lang="en-US" sz="4000" dirty="0">
                <a:cs typeface="Arial" charset="0"/>
              </a:rPr>
              <a:t>MRSW Regular </a:t>
            </a:r>
            <a:r>
              <a:rPr lang="en-US" sz="4000" i="1" dirty="0">
                <a:cs typeface="Arial" charset="0"/>
              </a:rPr>
              <a:t>m</a:t>
            </a:r>
            <a:r>
              <a:rPr lang="en-US" sz="4000" dirty="0">
                <a:cs typeface="Arial" charset="0"/>
              </a:rPr>
              <a:t>-valued from MRSW Regular Boolean</a:t>
            </a:r>
          </a:p>
        </p:txBody>
      </p:sp>
      <p:sp>
        <p:nvSpPr>
          <p:cNvPr id="77829" name="Rectangle 3"/>
          <p:cNvSpPr>
            <a:spLocks noGrp="1" noChangeArrowheads="1"/>
          </p:cNvSpPr>
          <p:nvPr>
            <p:ph type="body" idx="4294967295"/>
          </p:nvPr>
        </p:nvSpPr>
        <p:spPr>
          <a:xfrm>
            <a:off x="698500" y="1684338"/>
            <a:ext cx="7504113" cy="4441825"/>
          </a:xfrm>
          <a:solidFill>
            <a:schemeClr val="tx1"/>
          </a:solidFill>
        </p:spPr>
        <p:txBody>
          <a:bodyPr/>
          <a:lstStyle/>
          <a:p>
            <a:pPr marL="0" indent="0">
              <a:buNone/>
            </a:pP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RegMRSWRegister</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Register</a:t>
            </a:r>
            <a:r>
              <a:rPr lang="en-US" sz="2000" b="0" dirty="0">
                <a:solidFill>
                  <a:srgbClr val="D4D4D4"/>
                </a:solidFill>
                <a:effectLst/>
                <a:latin typeface="Consolas" panose="020B0609020204030204" pitchFamily="49" charset="0"/>
              </a:rPr>
              <a:t>{</a:t>
            </a:r>
          </a:p>
          <a:p>
            <a:pPr marL="0" indent="0">
              <a:buNone/>
            </a:pP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RegBoolMRSWRegister</a:t>
            </a:r>
            <a:r>
              <a:rPr lang="en-US" sz="2000" b="0" dirty="0">
                <a:solidFill>
                  <a:srgbClr val="D4D4D4"/>
                </a:solidFill>
                <a:effectLst/>
                <a:latin typeface="Consolas" panose="020B0609020204030204" pitchFamily="49" charset="0"/>
              </a:rPr>
              <a:t>[M] bit;</a:t>
            </a:r>
          </a:p>
          <a:p>
            <a:pPr marL="0" indent="0">
              <a:buNone/>
            </a:pP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write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x</a:t>
            </a:r>
            <a:r>
              <a:rPr lang="en-US" sz="2000" b="0" dirty="0">
                <a:solidFill>
                  <a:srgbClr val="D4D4D4"/>
                </a:solidFill>
                <a:effectLst/>
                <a:latin typeface="Consolas" panose="020B0609020204030204" pitchFamily="49" charset="0"/>
              </a:rPr>
              <a:t>) {</a:t>
            </a:r>
          </a:p>
          <a:p>
            <a:pPr marL="0" indent="0">
              <a:buNone/>
            </a:pP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this</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bit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x</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write</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marL="0" indent="0">
              <a:buNone/>
            </a:pP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for</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x</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&gt;=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 </a:t>
            </a:r>
          </a:p>
          <a:p>
            <a:pPr marL="0" indent="0">
              <a:buNone/>
            </a:pP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this</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bit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write</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marL="0" indent="0">
              <a:buNone/>
            </a:pPr>
            <a:r>
              <a:rPr lang="en-US" sz="2000" b="0" dirty="0">
                <a:solidFill>
                  <a:srgbClr val="D4D4D4"/>
                </a:solidFill>
                <a:effectLst/>
                <a:latin typeface="Consolas" panose="020B0609020204030204" pitchFamily="49" charset="0"/>
              </a:rPr>
              <a:t>    }</a:t>
            </a:r>
          </a:p>
          <a:p>
            <a:pPr marL="0" indent="0">
              <a:buNone/>
            </a:pP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 {</a:t>
            </a:r>
          </a:p>
          <a:p>
            <a:pPr marL="0" indent="0">
              <a:buNone/>
            </a:pP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for</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 &lt; M;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p>
          <a:p>
            <a:pPr marL="0" indent="0">
              <a:buNone/>
            </a:pP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this</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bit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a:t>
            </a:r>
          </a:p>
          <a:p>
            <a:pPr marL="0" indent="0">
              <a:buNone/>
            </a:pP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p>
          <a:p>
            <a:pPr marL="0" indent="0">
              <a:buNone/>
            </a:pPr>
            <a:r>
              <a:rPr lang="en-US" sz="2000" b="0" dirty="0">
                <a:solidFill>
                  <a:srgbClr val="D4D4D4"/>
                </a:solidFill>
                <a:effectLst/>
                <a:latin typeface="Consolas" panose="020B0609020204030204" pitchFamily="49" charset="0"/>
              </a:rPr>
              <a:t>     }}</a:t>
            </a:r>
          </a:p>
          <a:p>
            <a:pPr marL="0" indent="0">
              <a:buNone/>
            </a:pPr>
            <a:r>
              <a:rPr lang="en-US" sz="2000" b="0" dirty="0">
                <a:solidFill>
                  <a:srgbClr val="D4D4D4"/>
                </a:solidFill>
                <a:effectLst/>
                <a:latin typeface="Consolas" panose="020B0609020204030204" pitchFamily="49" charset="0"/>
              </a:rPr>
              <a:t>  </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72F13877-DC12-0470-E859-0D33DF60AF35}"/>
              </a:ext>
            </a:extLst>
          </p:cNvPr>
          <p:cNvSpPr txBox="1">
            <a:spLocks noChangeArrowheads="1"/>
          </p:cNvSpPr>
          <p:nvPr/>
        </p:nvSpPr>
        <p:spPr bwMode="auto">
          <a:xfrm>
            <a:off x="698500" y="1684338"/>
            <a:ext cx="7504113" cy="4441825"/>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fontAlgn="base">
              <a:spcBef>
                <a:spcPct val="20000"/>
              </a:spcBef>
              <a:spcAft>
                <a:spcPct val="0"/>
              </a:spcAft>
              <a:buChar char="»"/>
              <a:defRPr sz="2000">
                <a:solidFill>
                  <a:srgbClr val="0066FF"/>
                </a:solidFill>
                <a:latin typeface="+mn-lt"/>
              </a:defRPr>
            </a:lvl6pPr>
            <a:lvl7pPr marL="2971800" indent="-228600" algn="l" rtl="0" fontAlgn="base">
              <a:spcBef>
                <a:spcPct val="20000"/>
              </a:spcBef>
              <a:spcAft>
                <a:spcPct val="0"/>
              </a:spcAft>
              <a:buChar char="»"/>
              <a:defRPr sz="2000">
                <a:solidFill>
                  <a:srgbClr val="0066FF"/>
                </a:solidFill>
                <a:latin typeface="+mn-lt"/>
              </a:defRPr>
            </a:lvl7pPr>
            <a:lvl8pPr marL="3429000" indent="-228600" algn="l" rtl="0" fontAlgn="base">
              <a:spcBef>
                <a:spcPct val="20000"/>
              </a:spcBef>
              <a:spcAft>
                <a:spcPct val="0"/>
              </a:spcAft>
              <a:buChar char="»"/>
              <a:defRPr sz="2000">
                <a:solidFill>
                  <a:srgbClr val="0066FF"/>
                </a:solidFill>
                <a:latin typeface="+mn-lt"/>
              </a:defRPr>
            </a:lvl8pPr>
            <a:lvl9pPr marL="3886200" indent="-228600" algn="l" rtl="0" fontAlgn="base">
              <a:spcBef>
                <a:spcPct val="20000"/>
              </a:spcBef>
              <a:spcAft>
                <a:spcPct val="0"/>
              </a:spcAft>
              <a:buChar char="»"/>
              <a:defRPr sz="2000">
                <a:solidFill>
                  <a:srgbClr val="0066FF"/>
                </a:solidFill>
                <a:latin typeface="+mn-lt"/>
              </a:defRPr>
            </a:lvl9pPr>
          </a:lstStyle>
          <a:p>
            <a:pPr marL="0" indent="0">
              <a:buFontTx/>
              <a:buNone/>
            </a:pP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class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RegMRSWRegister</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implements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Register</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RegBoolMRSWRegister</a:t>
            </a:r>
            <a:r>
              <a:rPr lang="en-US" sz="2000" kern="0" dirty="0">
                <a:solidFill>
                  <a:srgbClr val="D4D4D4"/>
                </a:solidFill>
                <a:latin typeface="Consolas" panose="020B0609020204030204" pitchFamily="49" charset="0"/>
              </a:rPr>
              <a:t>[M] bit;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void</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this</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bit</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569CD6"/>
                </a:solidFill>
                <a:latin typeface="Consolas" panose="020B0609020204030204" pitchFamily="49" charset="0"/>
              </a:rPr>
              <a:t>true</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for</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r>
              <a:rPr lang="en-US" sz="2000" kern="0" dirty="0">
                <a:solidFill>
                  <a:srgbClr val="B5CEA8"/>
                </a:solidFill>
                <a:latin typeface="Consolas" panose="020B0609020204030204" pitchFamily="49" charset="0"/>
              </a:rPr>
              <a:t>1</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&gt;=</a:t>
            </a:r>
            <a:r>
              <a:rPr lang="en-US" sz="2000" kern="0" dirty="0">
                <a:solidFill>
                  <a:srgbClr val="B5CEA8"/>
                </a:solidFill>
                <a:latin typeface="Consolas" panose="020B0609020204030204" pitchFamily="49" charset="0"/>
              </a:rPr>
              <a:t>0</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this</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bit</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569CD6"/>
                </a:solidFill>
                <a:latin typeface="Consolas" panose="020B0609020204030204" pitchFamily="49" charset="0"/>
              </a:rPr>
              <a:t>false</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for</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B5CEA8"/>
                </a:solidFill>
                <a:latin typeface="Consolas" panose="020B0609020204030204" pitchFamily="49" charset="0"/>
              </a:rPr>
              <a:t>0</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 &lt; M;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if</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this</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bit</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return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p>
        </p:txBody>
      </p:sp>
      <p:sp>
        <p:nvSpPr>
          <p:cNvPr id="7885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40EE72ED-B5CD-495F-8636-3272CD31F61F}" type="slidenum">
              <a:rPr lang="x-none" sz="1400">
                <a:latin typeface="Arial" pitchFamily="34" charset="0"/>
                <a:cs typeface="Arial" charset="0"/>
              </a:rPr>
              <a:pPr algn="r" eaLnBrk="0" hangingPunct="0"/>
              <a:t>68</a:t>
            </a:fld>
            <a:endParaRPr lang="en-US" sz="1400" dirty="0">
              <a:latin typeface="Arial" pitchFamily="34" charset="0"/>
              <a:cs typeface="Arial" charset="0"/>
            </a:endParaRPr>
          </a:p>
        </p:txBody>
      </p:sp>
      <p:sp>
        <p:nvSpPr>
          <p:cNvPr id="78852" name="Text Box 2"/>
          <p:cNvSpPr>
            <a:spLocks noGrp="1" noChangeArrowheads="1"/>
          </p:cNvSpPr>
          <p:nvPr>
            <p:ph type="title" idx="4294967295"/>
          </p:nvPr>
        </p:nvSpPr>
        <p:spPr>
          <a:solidFill>
            <a:schemeClr val="tx1"/>
          </a:solidFill>
        </p:spPr>
        <p:txBody>
          <a:bodyPr/>
          <a:lstStyle/>
          <a:p>
            <a:pPr eaLnBrk="1" hangingPunct="1"/>
            <a:r>
              <a:rPr lang="en-US" sz="4000" dirty="0">
                <a:cs typeface="Arial" charset="0"/>
              </a:rPr>
              <a:t>MRSW Regular </a:t>
            </a:r>
            <a:r>
              <a:rPr lang="en-US" sz="4000" i="1" dirty="0">
                <a:cs typeface="Arial" charset="0"/>
              </a:rPr>
              <a:t>m</a:t>
            </a:r>
            <a:r>
              <a:rPr lang="en-US" sz="4000" dirty="0">
                <a:cs typeface="Arial" charset="0"/>
              </a:rPr>
              <a:t>-valued from MRSW Regular Boolean</a:t>
            </a:r>
          </a:p>
        </p:txBody>
      </p:sp>
      <p:sp>
        <p:nvSpPr>
          <p:cNvPr id="78854" name="AutoShape 6"/>
          <p:cNvSpPr>
            <a:spLocks noChangeArrowheads="1"/>
          </p:cNvSpPr>
          <p:nvPr/>
        </p:nvSpPr>
        <p:spPr bwMode="auto">
          <a:xfrm>
            <a:off x="1066800" y="2048669"/>
            <a:ext cx="4114800" cy="381000"/>
          </a:xfrm>
          <a:prstGeom prst="wedgeRoundRectCallout">
            <a:avLst>
              <a:gd name="adj1" fmla="val 62463"/>
              <a:gd name="adj2" fmla="val 375833"/>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78855" name="Text Box 7"/>
          <p:cNvSpPr txBox="1">
            <a:spLocks noChangeArrowheads="1"/>
          </p:cNvSpPr>
          <p:nvPr/>
        </p:nvSpPr>
        <p:spPr bwMode="auto">
          <a:xfrm>
            <a:off x="3810000" y="3536950"/>
            <a:ext cx="3886200" cy="946150"/>
          </a:xfrm>
          <a:prstGeom prst="rect">
            <a:avLst/>
          </a:prstGeom>
          <a:solidFill>
            <a:schemeClr val="tx1"/>
          </a:solidFill>
          <a:ln w="38100">
            <a:solidFill>
              <a:srgbClr val="FF0000"/>
            </a:solidFill>
            <a:miter lim="800000"/>
            <a:headEnd/>
            <a:tailEnd/>
          </a:ln>
        </p:spPr>
        <p:txBody>
          <a:bodyPr>
            <a:spAutoFit/>
          </a:bodyPr>
          <a:lstStyle/>
          <a:p>
            <a:pPr algn="ctr" eaLnBrk="0" hangingPunct="0"/>
            <a:r>
              <a:rPr lang="en-US" sz="2800" dirty="0">
                <a:solidFill>
                  <a:srgbClr val="FFFF00"/>
                </a:solidFill>
                <a:latin typeface="Arial" pitchFamily="34" charset="0"/>
                <a:cs typeface="Courier New" pitchFamily="49" charset="0"/>
              </a:rPr>
              <a:t>Unary representation: bit[i] means value i</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3394DB3B-A9CF-C3E2-9479-67360E59D3C6}"/>
              </a:ext>
            </a:extLst>
          </p:cNvPr>
          <p:cNvSpPr txBox="1">
            <a:spLocks noChangeArrowheads="1"/>
          </p:cNvSpPr>
          <p:nvPr/>
        </p:nvSpPr>
        <p:spPr bwMode="auto">
          <a:xfrm>
            <a:off x="850900" y="1836738"/>
            <a:ext cx="7504113" cy="4441825"/>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fontAlgn="base">
              <a:spcBef>
                <a:spcPct val="20000"/>
              </a:spcBef>
              <a:spcAft>
                <a:spcPct val="0"/>
              </a:spcAft>
              <a:buChar char="»"/>
              <a:defRPr sz="2000">
                <a:solidFill>
                  <a:srgbClr val="0066FF"/>
                </a:solidFill>
                <a:latin typeface="+mn-lt"/>
              </a:defRPr>
            </a:lvl6pPr>
            <a:lvl7pPr marL="2971800" indent="-228600" algn="l" rtl="0" fontAlgn="base">
              <a:spcBef>
                <a:spcPct val="20000"/>
              </a:spcBef>
              <a:spcAft>
                <a:spcPct val="0"/>
              </a:spcAft>
              <a:buChar char="»"/>
              <a:defRPr sz="2000">
                <a:solidFill>
                  <a:srgbClr val="0066FF"/>
                </a:solidFill>
                <a:latin typeface="+mn-lt"/>
              </a:defRPr>
            </a:lvl7pPr>
            <a:lvl8pPr marL="3429000" indent="-228600" algn="l" rtl="0" fontAlgn="base">
              <a:spcBef>
                <a:spcPct val="20000"/>
              </a:spcBef>
              <a:spcAft>
                <a:spcPct val="0"/>
              </a:spcAft>
              <a:buChar char="»"/>
              <a:defRPr sz="2000">
                <a:solidFill>
                  <a:srgbClr val="0066FF"/>
                </a:solidFill>
                <a:latin typeface="+mn-lt"/>
              </a:defRPr>
            </a:lvl8pPr>
            <a:lvl9pPr marL="3886200" indent="-228600" algn="l" rtl="0" fontAlgn="base">
              <a:spcBef>
                <a:spcPct val="20000"/>
              </a:spcBef>
              <a:spcAft>
                <a:spcPct val="0"/>
              </a:spcAft>
              <a:buChar char="»"/>
              <a:defRPr sz="2000">
                <a:solidFill>
                  <a:srgbClr val="0066FF"/>
                </a:solidFill>
                <a:latin typeface="+mn-lt"/>
              </a:defRPr>
            </a:lvl9pPr>
          </a:lstStyle>
          <a:p>
            <a:pPr marL="0" indent="0">
              <a:buFontTx/>
              <a:buNone/>
            </a:pP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class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RegMRSWRegister</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implements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Register</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RegBoolMRSWRegister</a:t>
            </a:r>
            <a:r>
              <a:rPr lang="en-US" sz="2000" kern="0" dirty="0">
                <a:solidFill>
                  <a:srgbClr val="D4D4D4"/>
                </a:solidFill>
                <a:latin typeface="Consolas" panose="020B0609020204030204" pitchFamily="49" charset="0"/>
              </a:rPr>
              <a:t>[M] bit;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void</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this</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bit</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569CD6"/>
                </a:solidFill>
                <a:latin typeface="Consolas" panose="020B0609020204030204" pitchFamily="49" charset="0"/>
              </a:rPr>
              <a:t>true</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for</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r>
              <a:rPr lang="en-US" sz="2000" kern="0" dirty="0">
                <a:solidFill>
                  <a:srgbClr val="B5CEA8"/>
                </a:solidFill>
                <a:latin typeface="Consolas" panose="020B0609020204030204" pitchFamily="49" charset="0"/>
              </a:rPr>
              <a:t>1</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&gt;=</a:t>
            </a:r>
            <a:r>
              <a:rPr lang="en-US" sz="2000" kern="0" dirty="0">
                <a:solidFill>
                  <a:srgbClr val="B5CEA8"/>
                </a:solidFill>
                <a:latin typeface="Consolas" panose="020B0609020204030204" pitchFamily="49" charset="0"/>
              </a:rPr>
              <a:t>0</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this</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bit</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569CD6"/>
                </a:solidFill>
                <a:latin typeface="Consolas" panose="020B0609020204030204" pitchFamily="49" charset="0"/>
              </a:rPr>
              <a:t>false</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for</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B5CEA8"/>
                </a:solidFill>
                <a:latin typeface="Consolas" panose="020B0609020204030204" pitchFamily="49" charset="0"/>
              </a:rPr>
              <a:t>0</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 &lt; M;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if</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this</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bit</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return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p>
        </p:txBody>
      </p:sp>
      <p:sp>
        <p:nvSpPr>
          <p:cNvPr id="7987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3096227B-2880-499A-94B1-982EC1450A53}" type="slidenum">
              <a:rPr lang="x-none" sz="1400">
                <a:latin typeface="Arial" pitchFamily="34" charset="0"/>
                <a:cs typeface="Arial" charset="0"/>
              </a:rPr>
              <a:pPr algn="r" eaLnBrk="0" hangingPunct="0"/>
              <a:t>69</a:t>
            </a:fld>
            <a:endParaRPr lang="en-US" sz="1400" dirty="0">
              <a:latin typeface="Arial" pitchFamily="34" charset="0"/>
              <a:cs typeface="Arial" charset="0"/>
            </a:endParaRPr>
          </a:p>
        </p:txBody>
      </p:sp>
      <p:sp>
        <p:nvSpPr>
          <p:cNvPr id="79876" name="Text Box 2"/>
          <p:cNvSpPr>
            <a:spLocks noGrp="1" noChangeArrowheads="1"/>
          </p:cNvSpPr>
          <p:nvPr>
            <p:ph type="title" idx="4294967295"/>
          </p:nvPr>
        </p:nvSpPr>
        <p:spPr>
          <a:solidFill>
            <a:schemeClr val="tx1"/>
          </a:solidFill>
        </p:spPr>
        <p:txBody>
          <a:bodyPr/>
          <a:lstStyle/>
          <a:p>
            <a:pPr eaLnBrk="1" hangingPunct="1"/>
            <a:r>
              <a:rPr lang="en-US" sz="4000" dirty="0">
                <a:cs typeface="Arial" charset="0"/>
              </a:rPr>
              <a:t>MRSW Regular </a:t>
            </a:r>
            <a:r>
              <a:rPr lang="en-US" sz="4000" i="1" dirty="0">
                <a:cs typeface="Arial" charset="0"/>
              </a:rPr>
              <a:t>m</a:t>
            </a:r>
            <a:r>
              <a:rPr lang="en-US" sz="4000" dirty="0">
                <a:cs typeface="Arial" charset="0"/>
              </a:rPr>
              <a:t>-valued from MRSW Regular Boolean</a:t>
            </a:r>
          </a:p>
        </p:txBody>
      </p:sp>
      <p:sp>
        <p:nvSpPr>
          <p:cNvPr id="79878" name="AutoShape 5"/>
          <p:cNvSpPr>
            <a:spLocks noChangeArrowheads="1"/>
          </p:cNvSpPr>
          <p:nvPr/>
        </p:nvSpPr>
        <p:spPr bwMode="auto">
          <a:xfrm>
            <a:off x="1685222" y="2990850"/>
            <a:ext cx="3496377" cy="381000"/>
          </a:xfrm>
          <a:prstGeom prst="wedgeRoundRectCallout">
            <a:avLst>
              <a:gd name="adj1" fmla="val 77120"/>
              <a:gd name="adj2" fmla="val 262500"/>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79879" name="Text Box 6"/>
          <p:cNvSpPr txBox="1">
            <a:spLocks noChangeArrowheads="1"/>
          </p:cNvSpPr>
          <p:nvPr/>
        </p:nvSpPr>
        <p:spPr bwMode="auto">
          <a:xfrm>
            <a:off x="6248400" y="3962400"/>
            <a:ext cx="1812925" cy="519113"/>
          </a:xfrm>
          <a:prstGeom prst="rect">
            <a:avLst/>
          </a:prstGeom>
          <a:noFill/>
          <a:ln w="38100">
            <a:solidFill>
              <a:srgbClr val="FF0000"/>
            </a:solidFill>
            <a:miter lim="800000"/>
            <a:headEnd/>
            <a:tailEnd/>
          </a:ln>
        </p:spPr>
        <p:txBody>
          <a:bodyPr wrap="square">
            <a:spAutoFit/>
          </a:bodyPr>
          <a:lstStyle/>
          <a:p>
            <a:pPr algn="ctr" eaLnBrk="0" hangingPunct="0"/>
            <a:r>
              <a:rPr lang="en-US" sz="2800" dirty="0">
                <a:solidFill>
                  <a:srgbClr val="FFFF00"/>
                </a:solidFill>
                <a:latin typeface="Arial" pitchFamily="34" charset="0"/>
                <a:cs typeface="Courier New" pitchFamily="49" charset="0"/>
              </a:rPr>
              <a:t>set bit x</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A42634FA-0F29-C3AF-67B3-05A808157860}"/>
              </a:ext>
            </a:extLst>
          </p:cNvPr>
          <p:cNvSpPr txBox="1">
            <a:spLocks noChangeArrowheads="1"/>
          </p:cNvSpPr>
          <p:nvPr/>
        </p:nvSpPr>
        <p:spPr bwMode="auto">
          <a:xfrm>
            <a:off x="850900" y="1836738"/>
            <a:ext cx="7504113" cy="4441825"/>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fontAlgn="base">
              <a:spcBef>
                <a:spcPct val="20000"/>
              </a:spcBef>
              <a:spcAft>
                <a:spcPct val="0"/>
              </a:spcAft>
              <a:buChar char="»"/>
              <a:defRPr sz="2000">
                <a:solidFill>
                  <a:srgbClr val="0066FF"/>
                </a:solidFill>
                <a:latin typeface="+mn-lt"/>
              </a:defRPr>
            </a:lvl6pPr>
            <a:lvl7pPr marL="2971800" indent="-228600" algn="l" rtl="0" fontAlgn="base">
              <a:spcBef>
                <a:spcPct val="20000"/>
              </a:spcBef>
              <a:spcAft>
                <a:spcPct val="0"/>
              </a:spcAft>
              <a:buChar char="»"/>
              <a:defRPr sz="2000">
                <a:solidFill>
                  <a:srgbClr val="0066FF"/>
                </a:solidFill>
                <a:latin typeface="+mn-lt"/>
              </a:defRPr>
            </a:lvl7pPr>
            <a:lvl8pPr marL="3429000" indent="-228600" algn="l" rtl="0" fontAlgn="base">
              <a:spcBef>
                <a:spcPct val="20000"/>
              </a:spcBef>
              <a:spcAft>
                <a:spcPct val="0"/>
              </a:spcAft>
              <a:buChar char="»"/>
              <a:defRPr sz="2000">
                <a:solidFill>
                  <a:srgbClr val="0066FF"/>
                </a:solidFill>
                <a:latin typeface="+mn-lt"/>
              </a:defRPr>
            </a:lvl8pPr>
            <a:lvl9pPr marL="3886200" indent="-228600" algn="l" rtl="0" fontAlgn="base">
              <a:spcBef>
                <a:spcPct val="20000"/>
              </a:spcBef>
              <a:spcAft>
                <a:spcPct val="0"/>
              </a:spcAft>
              <a:buChar char="»"/>
              <a:defRPr sz="2000">
                <a:solidFill>
                  <a:srgbClr val="0066FF"/>
                </a:solidFill>
                <a:latin typeface="+mn-lt"/>
              </a:defRPr>
            </a:lvl9pPr>
          </a:lstStyle>
          <a:p>
            <a:pPr marL="0" indent="0">
              <a:buFontTx/>
              <a:buNone/>
            </a:pP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class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RegMRSWRegister</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implements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Register</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RegBoolMRSWRegister</a:t>
            </a:r>
            <a:r>
              <a:rPr lang="en-US" sz="2000" kern="0" dirty="0">
                <a:solidFill>
                  <a:srgbClr val="D4D4D4"/>
                </a:solidFill>
                <a:latin typeface="Consolas" panose="020B0609020204030204" pitchFamily="49" charset="0"/>
              </a:rPr>
              <a:t>[M] bit;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void</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this</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bit</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569CD6"/>
                </a:solidFill>
                <a:latin typeface="Consolas" panose="020B0609020204030204" pitchFamily="49" charset="0"/>
              </a:rPr>
              <a:t>true</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for</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r>
              <a:rPr lang="en-US" sz="2000" kern="0" dirty="0">
                <a:solidFill>
                  <a:srgbClr val="B5CEA8"/>
                </a:solidFill>
                <a:latin typeface="Consolas" panose="020B0609020204030204" pitchFamily="49" charset="0"/>
              </a:rPr>
              <a:t>1</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&gt;=</a:t>
            </a:r>
            <a:r>
              <a:rPr lang="en-US" sz="2000" kern="0" dirty="0">
                <a:solidFill>
                  <a:srgbClr val="B5CEA8"/>
                </a:solidFill>
                <a:latin typeface="Consolas" panose="020B0609020204030204" pitchFamily="49" charset="0"/>
              </a:rPr>
              <a:t>0</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this</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bit</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569CD6"/>
                </a:solidFill>
                <a:latin typeface="Consolas" panose="020B0609020204030204" pitchFamily="49" charset="0"/>
              </a:rPr>
              <a:t>false</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for</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B5CEA8"/>
                </a:solidFill>
                <a:latin typeface="Consolas" panose="020B0609020204030204" pitchFamily="49" charset="0"/>
              </a:rPr>
              <a:t>0</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 &lt; M;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if</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this</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bit</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return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p>
        </p:txBody>
      </p:sp>
      <p:sp>
        <p:nvSpPr>
          <p:cNvPr id="8089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49ED7686-25FE-481F-AFAB-59876C23D5E9}" type="slidenum">
              <a:rPr lang="x-none" sz="1400">
                <a:latin typeface="Arial" pitchFamily="34" charset="0"/>
                <a:cs typeface="Arial" charset="0"/>
              </a:rPr>
              <a:pPr algn="r" eaLnBrk="0" hangingPunct="0"/>
              <a:t>70</a:t>
            </a:fld>
            <a:endParaRPr lang="en-US" sz="1400" dirty="0">
              <a:latin typeface="Arial" pitchFamily="34" charset="0"/>
              <a:cs typeface="Arial" charset="0"/>
            </a:endParaRPr>
          </a:p>
        </p:txBody>
      </p:sp>
      <p:sp>
        <p:nvSpPr>
          <p:cNvPr id="80900" name="Text Box 2"/>
          <p:cNvSpPr>
            <a:spLocks noGrp="1" noChangeArrowheads="1"/>
          </p:cNvSpPr>
          <p:nvPr>
            <p:ph type="title" idx="4294967295"/>
          </p:nvPr>
        </p:nvSpPr>
        <p:spPr>
          <a:solidFill>
            <a:schemeClr val="tx1"/>
          </a:solidFill>
        </p:spPr>
        <p:txBody>
          <a:bodyPr/>
          <a:lstStyle/>
          <a:p>
            <a:pPr eaLnBrk="1" hangingPunct="1"/>
            <a:r>
              <a:rPr lang="en-US" sz="4000" dirty="0">
                <a:cs typeface="Arial" charset="0"/>
              </a:rPr>
              <a:t>MRSW Regular </a:t>
            </a:r>
            <a:r>
              <a:rPr lang="en-US" sz="4000" i="1" dirty="0">
                <a:cs typeface="Arial" charset="0"/>
              </a:rPr>
              <a:t>m</a:t>
            </a:r>
            <a:r>
              <a:rPr lang="en-US" sz="4000" dirty="0">
                <a:cs typeface="Arial" charset="0"/>
              </a:rPr>
              <a:t>-valued from MRSW Regular Boolean</a:t>
            </a:r>
          </a:p>
        </p:txBody>
      </p:sp>
      <p:sp>
        <p:nvSpPr>
          <p:cNvPr id="80902" name="AutoShape 5"/>
          <p:cNvSpPr>
            <a:spLocks noChangeArrowheads="1"/>
          </p:cNvSpPr>
          <p:nvPr/>
        </p:nvSpPr>
        <p:spPr bwMode="auto">
          <a:xfrm>
            <a:off x="1600200" y="3359150"/>
            <a:ext cx="3898900" cy="698500"/>
          </a:xfrm>
          <a:prstGeom prst="wedgeRoundRectCallout">
            <a:avLst>
              <a:gd name="adj1" fmla="val 48819"/>
              <a:gd name="adj2" fmla="val 115000"/>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80903" name="Text Box 6"/>
          <p:cNvSpPr txBox="1">
            <a:spLocks noChangeArrowheads="1"/>
          </p:cNvSpPr>
          <p:nvPr/>
        </p:nvSpPr>
        <p:spPr bwMode="auto">
          <a:xfrm>
            <a:off x="5638800" y="4114800"/>
            <a:ext cx="2333625" cy="1373188"/>
          </a:xfrm>
          <a:prstGeom prst="rect">
            <a:avLst/>
          </a:prstGeom>
          <a:noFill/>
          <a:ln w="38100">
            <a:solidFill>
              <a:srgbClr val="FF0000"/>
            </a:solidFill>
            <a:miter lim="800000"/>
            <a:headEnd/>
            <a:tailEnd/>
          </a:ln>
        </p:spPr>
        <p:txBody>
          <a:bodyPr>
            <a:spAutoFit/>
          </a:bodyPr>
          <a:lstStyle/>
          <a:p>
            <a:pPr algn="ctr" eaLnBrk="0" hangingPunct="0"/>
            <a:r>
              <a:rPr lang="en-US" sz="2800" dirty="0">
                <a:solidFill>
                  <a:srgbClr val="FFFF00"/>
                </a:solidFill>
                <a:latin typeface="Arial" pitchFamily="34" charset="0"/>
                <a:cs typeface="Courier New" pitchFamily="49" charset="0"/>
              </a:rPr>
              <a:t>Clear bits from higher to lower</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32940674-0CA7-2DB2-2282-C3F18C7D7087}"/>
              </a:ext>
            </a:extLst>
          </p:cNvPr>
          <p:cNvSpPr txBox="1">
            <a:spLocks noChangeArrowheads="1"/>
          </p:cNvSpPr>
          <p:nvPr/>
        </p:nvSpPr>
        <p:spPr bwMode="auto">
          <a:xfrm>
            <a:off x="698500" y="1684338"/>
            <a:ext cx="7504113" cy="4441825"/>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fontAlgn="base">
              <a:spcBef>
                <a:spcPct val="20000"/>
              </a:spcBef>
              <a:spcAft>
                <a:spcPct val="0"/>
              </a:spcAft>
              <a:buChar char="»"/>
              <a:defRPr sz="2000">
                <a:solidFill>
                  <a:srgbClr val="0066FF"/>
                </a:solidFill>
                <a:latin typeface="+mn-lt"/>
              </a:defRPr>
            </a:lvl6pPr>
            <a:lvl7pPr marL="2971800" indent="-228600" algn="l" rtl="0" fontAlgn="base">
              <a:spcBef>
                <a:spcPct val="20000"/>
              </a:spcBef>
              <a:spcAft>
                <a:spcPct val="0"/>
              </a:spcAft>
              <a:buChar char="»"/>
              <a:defRPr sz="2000">
                <a:solidFill>
                  <a:srgbClr val="0066FF"/>
                </a:solidFill>
                <a:latin typeface="+mn-lt"/>
              </a:defRPr>
            </a:lvl7pPr>
            <a:lvl8pPr marL="3429000" indent="-228600" algn="l" rtl="0" fontAlgn="base">
              <a:spcBef>
                <a:spcPct val="20000"/>
              </a:spcBef>
              <a:spcAft>
                <a:spcPct val="0"/>
              </a:spcAft>
              <a:buChar char="»"/>
              <a:defRPr sz="2000">
                <a:solidFill>
                  <a:srgbClr val="0066FF"/>
                </a:solidFill>
                <a:latin typeface="+mn-lt"/>
              </a:defRPr>
            </a:lvl8pPr>
            <a:lvl9pPr marL="3886200" indent="-228600" algn="l" rtl="0" fontAlgn="base">
              <a:spcBef>
                <a:spcPct val="20000"/>
              </a:spcBef>
              <a:spcAft>
                <a:spcPct val="0"/>
              </a:spcAft>
              <a:buChar char="»"/>
              <a:defRPr sz="2000">
                <a:solidFill>
                  <a:srgbClr val="0066FF"/>
                </a:solidFill>
                <a:latin typeface="+mn-lt"/>
              </a:defRPr>
            </a:lvl9pPr>
          </a:lstStyle>
          <a:p>
            <a:pPr marL="0" indent="0">
              <a:buFontTx/>
              <a:buNone/>
            </a:pP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class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RegMRSWRegister</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implements</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Register</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RegBoolMRSWRegister</a:t>
            </a:r>
            <a:r>
              <a:rPr lang="en-US" sz="2000" kern="0" dirty="0">
                <a:solidFill>
                  <a:srgbClr val="D4D4D4"/>
                </a:solidFill>
                <a:latin typeface="Consolas" panose="020B0609020204030204" pitchFamily="49" charset="0"/>
              </a:rPr>
              <a:t>[M] bit;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void</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this</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bit</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569CD6"/>
                </a:solidFill>
                <a:latin typeface="Consolas" panose="020B0609020204030204" pitchFamily="49" charset="0"/>
              </a:rPr>
              <a:t>true</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for</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x</a:t>
            </a:r>
            <a:r>
              <a:rPr lang="en-US" sz="2000" kern="0" dirty="0">
                <a:solidFill>
                  <a:srgbClr val="D4D4D4"/>
                </a:solidFill>
                <a:latin typeface="Consolas" panose="020B0609020204030204" pitchFamily="49" charset="0"/>
              </a:rPr>
              <a:t>-</a:t>
            </a:r>
            <a:r>
              <a:rPr lang="en-US" sz="2000" kern="0" dirty="0">
                <a:solidFill>
                  <a:srgbClr val="B5CEA8"/>
                </a:solidFill>
                <a:latin typeface="Consolas" panose="020B0609020204030204" pitchFamily="49" charset="0"/>
              </a:rPr>
              <a:t>1</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&gt;=</a:t>
            </a:r>
            <a:r>
              <a:rPr lang="en-US" sz="2000" kern="0" dirty="0">
                <a:solidFill>
                  <a:srgbClr val="B5CEA8"/>
                </a:solidFill>
                <a:latin typeface="Consolas" panose="020B0609020204030204" pitchFamily="49" charset="0"/>
              </a:rPr>
              <a:t>0</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this</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bit</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write</a:t>
            </a:r>
            <a:r>
              <a:rPr lang="en-US" sz="2000" kern="0" dirty="0">
                <a:solidFill>
                  <a:srgbClr val="D4D4D4"/>
                </a:solidFill>
                <a:latin typeface="Consolas" panose="020B0609020204030204" pitchFamily="49" charset="0"/>
              </a:rPr>
              <a:t>(</a:t>
            </a:r>
            <a:r>
              <a:rPr lang="en-US" sz="2000" kern="0" dirty="0">
                <a:solidFill>
                  <a:srgbClr val="569CD6"/>
                </a:solidFill>
                <a:latin typeface="Consolas" panose="020B0609020204030204" pitchFamily="49" charset="0"/>
              </a:rPr>
              <a:t>false</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public</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for</a:t>
            </a:r>
            <a:r>
              <a:rPr lang="en-US" sz="2000" kern="0" dirty="0">
                <a:solidFill>
                  <a:srgbClr val="D4D4D4"/>
                </a:solidFill>
                <a:latin typeface="Consolas" panose="020B0609020204030204" pitchFamily="49" charset="0"/>
              </a:rPr>
              <a:t> (</a:t>
            </a:r>
            <a:r>
              <a:rPr lang="en-US" sz="2000" kern="0" dirty="0">
                <a:solidFill>
                  <a:srgbClr val="4EC9B0"/>
                </a:solidFill>
                <a:latin typeface="Consolas" panose="020B0609020204030204" pitchFamily="49" charset="0"/>
              </a:rPr>
              <a:t>int</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B5CEA8"/>
                </a:solidFill>
                <a:latin typeface="Consolas" panose="020B0609020204030204" pitchFamily="49" charset="0"/>
              </a:rPr>
              <a:t>0</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 &lt; M;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if</a:t>
            </a:r>
            <a:r>
              <a:rPr lang="en-US" sz="2000" kern="0" dirty="0">
                <a:solidFill>
                  <a:srgbClr val="D4D4D4"/>
                </a:solidFill>
                <a:latin typeface="Consolas" panose="020B0609020204030204" pitchFamily="49" charset="0"/>
              </a:rPr>
              <a:t> (</a:t>
            </a:r>
            <a:r>
              <a:rPr lang="en-US" sz="2000" kern="0" dirty="0">
                <a:solidFill>
                  <a:srgbClr val="569CD6"/>
                </a:solidFill>
                <a:latin typeface="Consolas" panose="020B0609020204030204" pitchFamily="49" charset="0"/>
              </a:rPr>
              <a:t>this</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bit</a:t>
            </a:r>
            <a:r>
              <a:rPr lang="en-US" sz="2000" kern="0" dirty="0">
                <a:solidFill>
                  <a:srgbClr val="D4D4D4"/>
                </a:solidFill>
                <a:latin typeface="Consolas" panose="020B0609020204030204" pitchFamily="49" charset="0"/>
              </a:rPr>
              <a:t>[</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r>
              <a:rPr lang="en-US" sz="2000" kern="0" dirty="0">
                <a:solidFill>
                  <a:srgbClr val="DCDCAA"/>
                </a:solidFill>
                <a:latin typeface="Consolas" panose="020B0609020204030204" pitchFamily="49" charset="0"/>
              </a:rPr>
              <a:t>read</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r>
              <a:rPr lang="en-US" sz="2000" kern="0" dirty="0">
                <a:solidFill>
                  <a:srgbClr val="C586C0"/>
                </a:solidFill>
                <a:latin typeface="Consolas" panose="020B0609020204030204" pitchFamily="49" charset="0"/>
              </a:rPr>
              <a:t>return</a:t>
            </a:r>
            <a:r>
              <a:rPr lang="en-US" sz="2000" kern="0" dirty="0">
                <a:solidFill>
                  <a:srgbClr val="D4D4D4"/>
                </a:solidFill>
                <a:latin typeface="Consolas" panose="020B0609020204030204" pitchFamily="49" charset="0"/>
              </a:rPr>
              <a:t> </a:t>
            </a:r>
            <a:r>
              <a:rPr lang="en-US" sz="2000" kern="0" dirty="0">
                <a:solidFill>
                  <a:srgbClr val="9CDCFE"/>
                </a:solidFill>
                <a:latin typeface="Consolas" panose="020B0609020204030204" pitchFamily="49" charset="0"/>
              </a:rPr>
              <a:t>i</a:t>
            </a:r>
            <a:r>
              <a:rPr lang="en-US" sz="2000" kern="0" dirty="0">
                <a:solidFill>
                  <a:srgbClr val="D4D4D4"/>
                </a:solidFill>
                <a:latin typeface="Consolas" panose="020B0609020204030204" pitchFamily="49" charset="0"/>
              </a:rPr>
              <a:t>;</a:t>
            </a:r>
          </a:p>
          <a:p>
            <a:pPr marL="0" indent="0">
              <a:buFontTx/>
              <a:buNone/>
            </a:pPr>
            <a:r>
              <a:rPr lang="en-US" sz="2000" kern="0" dirty="0">
                <a:solidFill>
                  <a:srgbClr val="D4D4D4"/>
                </a:solidFill>
                <a:latin typeface="Consolas" panose="020B0609020204030204" pitchFamily="49" charset="0"/>
              </a:rPr>
              <a:t>     }}</a:t>
            </a:r>
          </a:p>
          <a:p>
            <a:pPr marL="0" indent="0">
              <a:buFontTx/>
              <a:buNone/>
            </a:pPr>
            <a:r>
              <a:rPr lang="en-US" sz="2000" kern="0" dirty="0">
                <a:solidFill>
                  <a:srgbClr val="D4D4D4"/>
                </a:solidFill>
                <a:latin typeface="Consolas" panose="020B0609020204030204" pitchFamily="49" charset="0"/>
              </a:rPr>
              <a:t>  </a:t>
            </a:r>
          </a:p>
        </p:txBody>
      </p:sp>
      <p:sp>
        <p:nvSpPr>
          <p:cNvPr id="8192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B534C4DB-8751-4C91-8787-1573B189B957}" type="slidenum">
              <a:rPr lang="x-none" sz="1400">
                <a:latin typeface="Arial" pitchFamily="34" charset="0"/>
                <a:cs typeface="Arial" charset="0"/>
              </a:rPr>
              <a:pPr algn="r" eaLnBrk="0" hangingPunct="0"/>
              <a:t>71</a:t>
            </a:fld>
            <a:endParaRPr lang="en-US" sz="1400" dirty="0">
              <a:latin typeface="Arial" pitchFamily="34" charset="0"/>
              <a:cs typeface="Arial" charset="0"/>
            </a:endParaRPr>
          </a:p>
        </p:txBody>
      </p:sp>
      <p:sp>
        <p:nvSpPr>
          <p:cNvPr id="81924" name="Text Box 2"/>
          <p:cNvSpPr>
            <a:spLocks noGrp="1" noChangeArrowheads="1"/>
          </p:cNvSpPr>
          <p:nvPr>
            <p:ph type="title" idx="4294967295"/>
          </p:nvPr>
        </p:nvSpPr>
        <p:spPr>
          <a:solidFill>
            <a:schemeClr val="tx1"/>
          </a:solidFill>
        </p:spPr>
        <p:txBody>
          <a:bodyPr/>
          <a:lstStyle/>
          <a:p>
            <a:pPr eaLnBrk="1" hangingPunct="1"/>
            <a:r>
              <a:rPr lang="en-US" sz="4000" dirty="0">
                <a:cs typeface="Arial" charset="0"/>
              </a:rPr>
              <a:t>MRSW Regular </a:t>
            </a:r>
            <a:r>
              <a:rPr lang="en-US" sz="4000" i="1" dirty="0">
                <a:cs typeface="Arial" charset="0"/>
              </a:rPr>
              <a:t>m</a:t>
            </a:r>
            <a:r>
              <a:rPr lang="en-US" sz="4000" dirty="0">
                <a:cs typeface="Arial" charset="0"/>
              </a:rPr>
              <a:t>-valued from MRSW Regular Boolean</a:t>
            </a:r>
          </a:p>
        </p:txBody>
      </p:sp>
      <p:sp>
        <p:nvSpPr>
          <p:cNvPr id="81926" name="AutoShape 5"/>
          <p:cNvSpPr>
            <a:spLocks noChangeArrowheads="1"/>
          </p:cNvSpPr>
          <p:nvPr/>
        </p:nvSpPr>
        <p:spPr bwMode="auto">
          <a:xfrm>
            <a:off x="1371600" y="4527550"/>
            <a:ext cx="3898900" cy="1187450"/>
          </a:xfrm>
          <a:prstGeom prst="wedgeRoundRectCallout">
            <a:avLst>
              <a:gd name="adj1" fmla="val 52403"/>
              <a:gd name="adj2" fmla="val -123398"/>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81927" name="Text Box 6"/>
          <p:cNvSpPr txBox="1">
            <a:spLocks noChangeArrowheads="1"/>
          </p:cNvSpPr>
          <p:nvPr/>
        </p:nvSpPr>
        <p:spPr bwMode="auto">
          <a:xfrm>
            <a:off x="3935413" y="2507779"/>
            <a:ext cx="4267200" cy="954107"/>
          </a:xfrm>
          <a:prstGeom prst="rect">
            <a:avLst/>
          </a:prstGeom>
          <a:solidFill>
            <a:schemeClr val="tx1"/>
          </a:solidFill>
          <a:ln w="38100">
            <a:solidFill>
              <a:srgbClr val="FF0000"/>
            </a:solidFill>
            <a:miter lim="800000"/>
            <a:headEnd/>
            <a:tailEnd/>
          </a:ln>
        </p:spPr>
        <p:txBody>
          <a:bodyPr wrap="square">
            <a:spAutoFit/>
          </a:bodyPr>
          <a:lstStyle/>
          <a:p>
            <a:pPr algn="ctr" eaLnBrk="0" hangingPunct="0"/>
            <a:r>
              <a:rPr lang="en-US" sz="2800" dirty="0">
                <a:solidFill>
                  <a:srgbClr val="FFFF00"/>
                </a:solidFill>
                <a:latin typeface="Arial" pitchFamily="34" charset="0"/>
                <a:cs typeface="Courier New" pitchFamily="49" charset="0"/>
              </a:rPr>
              <a:t>Scan from lower to higher &amp; return first bit set</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1E36458B-6988-4E64-BC3C-BF90A8393FAF}" type="slidenum">
              <a:rPr lang="x-none" sz="1400">
                <a:latin typeface="Arial" pitchFamily="34" charset="0"/>
                <a:cs typeface="Arial" charset="0"/>
              </a:rPr>
              <a:pPr algn="r" eaLnBrk="0" hangingPunct="0"/>
              <a:t>72</a:t>
            </a:fld>
            <a:endParaRPr lang="en-US" sz="1400" dirty="0">
              <a:latin typeface="Arial" pitchFamily="34" charset="0"/>
              <a:cs typeface="Arial" charset="0"/>
            </a:endParaRPr>
          </a:p>
        </p:txBody>
      </p:sp>
      <p:sp>
        <p:nvSpPr>
          <p:cNvPr id="82948" name="Rectangle 2"/>
          <p:cNvSpPr>
            <a:spLocks noGrp="1" noChangeArrowheads="1"/>
          </p:cNvSpPr>
          <p:nvPr>
            <p:ph type="title" idx="4294967295"/>
          </p:nvPr>
        </p:nvSpPr>
        <p:spPr/>
        <p:txBody>
          <a:bodyPr/>
          <a:lstStyle/>
          <a:p>
            <a:pPr eaLnBrk="1" hangingPunct="1"/>
            <a:r>
              <a:rPr lang="en-US" dirty="0">
                <a:cs typeface="Arial" charset="0"/>
              </a:rPr>
              <a:t>Road Map</a:t>
            </a:r>
          </a:p>
        </p:txBody>
      </p:sp>
      <p:sp>
        <p:nvSpPr>
          <p:cNvPr id="82949" name="Rectangle 3"/>
          <p:cNvSpPr>
            <a:spLocks noGrp="1" noChangeArrowheads="1"/>
          </p:cNvSpPr>
          <p:nvPr>
            <p:ph type="body" idx="4294967295"/>
          </p:nvPr>
        </p:nvSpPr>
        <p:spPr/>
        <p:txBody>
          <a:bodyPr/>
          <a:lstStyle/>
          <a:p>
            <a:pPr eaLnBrk="1" hangingPunct="1"/>
            <a:r>
              <a:rPr lang="en-US" dirty="0"/>
              <a:t>SRSW safe Boolean</a:t>
            </a:r>
          </a:p>
          <a:p>
            <a:pPr eaLnBrk="1" hangingPunct="1"/>
            <a:r>
              <a:rPr lang="en-US" dirty="0"/>
              <a:t>MRSW safe Boolean</a:t>
            </a:r>
          </a:p>
          <a:p>
            <a:pPr eaLnBrk="1" hangingPunct="1"/>
            <a:r>
              <a:rPr lang="en-US" dirty="0"/>
              <a:t>MRSW regular Boolean</a:t>
            </a:r>
          </a:p>
          <a:p>
            <a:pPr eaLnBrk="1" hangingPunct="1"/>
            <a:r>
              <a:rPr lang="en-US" dirty="0"/>
              <a:t>MRSW regular</a:t>
            </a:r>
          </a:p>
          <a:p>
            <a:pPr eaLnBrk="1" hangingPunct="1"/>
            <a:r>
              <a:rPr lang="en-US" dirty="0">
                <a:solidFill>
                  <a:schemeClr val="folHlink"/>
                </a:solidFill>
              </a:rPr>
              <a:t>MRSW atomic</a:t>
            </a:r>
          </a:p>
          <a:p>
            <a:pPr eaLnBrk="1" hangingPunct="1"/>
            <a:r>
              <a:rPr lang="en-US" dirty="0">
                <a:solidFill>
                  <a:schemeClr val="folHlink"/>
                </a:solidFill>
              </a:rPr>
              <a:t>MRMW atomic</a:t>
            </a:r>
          </a:p>
          <a:p>
            <a:pPr eaLnBrk="1" hangingPunct="1"/>
            <a:r>
              <a:rPr lang="en-US" dirty="0">
                <a:solidFill>
                  <a:schemeClr val="folHlink"/>
                </a:solidFill>
              </a:rPr>
              <a:t>Atomic snapshot</a:t>
            </a:r>
          </a:p>
        </p:txBody>
      </p:sp>
      <p:sp>
        <p:nvSpPr>
          <p:cNvPr id="82950" name="AutoShape 6"/>
          <p:cNvSpPr>
            <a:spLocks noChangeArrowheads="1"/>
          </p:cNvSpPr>
          <p:nvPr/>
        </p:nvSpPr>
        <p:spPr bwMode="auto">
          <a:xfrm>
            <a:off x="5588000" y="2971800"/>
            <a:ext cx="444500" cy="800100"/>
          </a:xfrm>
          <a:prstGeom prst="curvedLeftArrow">
            <a:avLst>
              <a:gd name="adj1" fmla="val 36000"/>
              <a:gd name="adj2" fmla="val 72000"/>
              <a:gd name="adj3" fmla="val 33333"/>
            </a:avLst>
          </a:prstGeom>
          <a:solidFill>
            <a:schemeClr val="hlink"/>
          </a:solidFill>
          <a:ln w="9525">
            <a:noFill/>
            <a:miter lim="800000"/>
            <a:headEnd/>
            <a:tailEnd/>
          </a:ln>
        </p:spPr>
        <p:txBody>
          <a:bodyPr wrap="none" anchor="ctr"/>
          <a:lstStyle/>
          <a:p>
            <a:pPr marL="231775" indent="-231775" algn="ctr" eaLnBrk="0" hangingPunct="0">
              <a:lnSpc>
                <a:spcPct val="80000"/>
              </a:lnSpc>
              <a:spcBef>
                <a:spcPct val="20000"/>
              </a:spcBef>
            </a:pPr>
            <a:endParaRPr lang="en-US" sz="2400" b="1" dirty="0">
              <a:solidFill>
                <a:srgbClr val="3366FF"/>
              </a:solidFill>
              <a:latin typeface="Courier New" pitchFamily="49" charset="0"/>
              <a:cs typeface="Courier New" pitchFamily="49" charset="0"/>
            </a:endParaRPr>
          </a:p>
        </p:txBody>
      </p:sp>
      <p:sp>
        <p:nvSpPr>
          <p:cNvPr id="82951" name="Text Box 7"/>
          <p:cNvSpPr txBox="1">
            <a:spLocks noChangeArrowheads="1"/>
          </p:cNvSpPr>
          <p:nvPr/>
        </p:nvSpPr>
        <p:spPr bwMode="auto">
          <a:xfrm>
            <a:off x="4483100" y="4622800"/>
            <a:ext cx="3314700" cy="579438"/>
          </a:xfrm>
          <a:prstGeom prst="rect">
            <a:avLst/>
          </a:prstGeom>
          <a:noFill/>
          <a:ln w="9525" algn="ctr">
            <a:noFill/>
            <a:miter lim="800000"/>
            <a:headEnd/>
            <a:tailEnd/>
          </a:ln>
        </p:spPr>
        <p:txBody>
          <a:bodyPr>
            <a:spAutoFit/>
          </a:bodyPr>
          <a:lstStyle/>
          <a:p>
            <a:pPr marL="231775" indent="-231775" algn="ctr" eaLnBrk="0" hangingPunct="0">
              <a:lnSpc>
                <a:spcPct val="80000"/>
              </a:lnSpc>
              <a:spcBef>
                <a:spcPct val="50000"/>
              </a:spcBef>
            </a:pPr>
            <a:r>
              <a:rPr lang="en-US" sz="4000" b="1" dirty="0">
                <a:solidFill>
                  <a:srgbClr val="FF3300"/>
                </a:solidFill>
                <a:latin typeface="Arial" pitchFamily="34" charset="0"/>
                <a:cs typeface="Courier New" pitchFamily="49" charset="0"/>
              </a:rPr>
              <a:t>Questions?</a:t>
            </a: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8D93696A-B083-4BC5-BB52-E72640EB25A9}" type="slidenum">
              <a:rPr lang="x-none" sz="1400">
                <a:latin typeface="Arial" pitchFamily="34" charset="0"/>
                <a:cs typeface="Arial" charset="0"/>
              </a:rPr>
              <a:pPr algn="r" eaLnBrk="0" hangingPunct="0"/>
              <a:t>73</a:t>
            </a:fld>
            <a:endParaRPr lang="en-US" sz="1400" dirty="0">
              <a:latin typeface="Arial" pitchFamily="34" charset="0"/>
              <a:cs typeface="Arial" charset="0"/>
            </a:endParaRPr>
          </a:p>
        </p:txBody>
      </p:sp>
      <p:sp>
        <p:nvSpPr>
          <p:cNvPr id="83972" name="Rectangle 2"/>
          <p:cNvSpPr>
            <a:spLocks noGrp="1" noChangeArrowheads="1"/>
          </p:cNvSpPr>
          <p:nvPr>
            <p:ph type="title" idx="4294967295"/>
          </p:nvPr>
        </p:nvSpPr>
        <p:spPr/>
        <p:txBody>
          <a:bodyPr/>
          <a:lstStyle/>
          <a:p>
            <a:pPr eaLnBrk="1" hangingPunct="1"/>
            <a:r>
              <a:rPr lang="en-US" dirty="0">
                <a:cs typeface="Arial" charset="0"/>
              </a:rPr>
              <a:t>Road Map</a:t>
            </a:r>
          </a:p>
        </p:txBody>
      </p:sp>
      <p:sp>
        <p:nvSpPr>
          <p:cNvPr id="83973" name="Rectangle 3"/>
          <p:cNvSpPr>
            <a:spLocks noGrp="1" noChangeArrowheads="1"/>
          </p:cNvSpPr>
          <p:nvPr>
            <p:ph type="body" idx="4294967295"/>
          </p:nvPr>
        </p:nvSpPr>
        <p:spPr/>
        <p:txBody>
          <a:bodyPr/>
          <a:lstStyle/>
          <a:p>
            <a:pPr eaLnBrk="1" hangingPunct="1"/>
            <a:r>
              <a:rPr lang="en-US" dirty="0"/>
              <a:t>SRSW safe Boolean</a:t>
            </a:r>
          </a:p>
          <a:p>
            <a:pPr eaLnBrk="1" hangingPunct="1"/>
            <a:r>
              <a:rPr lang="en-US" dirty="0"/>
              <a:t>MRSW safe Boolean</a:t>
            </a:r>
          </a:p>
          <a:p>
            <a:pPr eaLnBrk="1" hangingPunct="1"/>
            <a:r>
              <a:rPr lang="en-US" dirty="0"/>
              <a:t>MRSW regular Boolean</a:t>
            </a:r>
          </a:p>
          <a:p>
            <a:pPr eaLnBrk="1" hangingPunct="1"/>
            <a:r>
              <a:rPr lang="en-US" dirty="0"/>
              <a:t>MRSW regular</a:t>
            </a:r>
          </a:p>
          <a:p>
            <a:pPr eaLnBrk="1" hangingPunct="1"/>
            <a:r>
              <a:rPr lang="en-US" dirty="0"/>
              <a:t>MRSW atomic</a:t>
            </a:r>
          </a:p>
          <a:p>
            <a:pPr eaLnBrk="1" hangingPunct="1"/>
            <a:r>
              <a:rPr lang="en-US" dirty="0">
                <a:solidFill>
                  <a:schemeClr val="folHlink"/>
                </a:solidFill>
              </a:rPr>
              <a:t>MRMW atomic</a:t>
            </a:r>
          </a:p>
          <a:p>
            <a:pPr eaLnBrk="1" hangingPunct="1"/>
            <a:r>
              <a:rPr lang="en-US" dirty="0">
                <a:solidFill>
                  <a:schemeClr val="folHlink"/>
                </a:solidFill>
              </a:rPr>
              <a:t>Atomic snapshot</a:t>
            </a:r>
          </a:p>
        </p:txBody>
      </p:sp>
      <p:sp>
        <p:nvSpPr>
          <p:cNvPr id="83974" name="AutoShape 7"/>
          <p:cNvSpPr>
            <a:spLocks noChangeArrowheads="1"/>
          </p:cNvSpPr>
          <p:nvPr/>
        </p:nvSpPr>
        <p:spPr bwMode="auto">
          <a:xfrm>
            <a:off x="3987800" y="3581400"/>
            <a:ext cx="444500" cy="800100"/>
          </a:xfrm>
          <a:prstGeom prst="curvedLeftArrow">
            <a:avLst>
              <a:gd name="adj1" fmla="val 36000"/>
              <a:gd name="adj2" fmla="val 72000"/>
              <a:gd name="adj3" fmla="val 33333"/>
            </a:avLst>
          </a:prstGeom>
          <a:solidFill>
            <a:srgbClr val="FF3300"/>
          </a:solidFill>
          <a:ln w="9525">
            <a:noFill/>
            <a:miter lim="800000"/>
            <a:headEnd/>
            <a:tailEnd/>
          </a:ln>
        </p:spPr>
        <p:txBody>
          <a:bodyPr wrap="none" anchor="ctr"/>
          <a:lstStyle/>
          <a:p>
            <a:pPr marL="231775" indent="-231775" algn="ctr" eaLnBrk="0" hangingPunct="0">
              <a:lnSpc>
                <a:spcPct val="80000"/>
              </a:lnSpc>
              <a:spcBef>
                <a:spcPct val="20000"/>
              </a:spcBef>
            </a:pPr>
            <a:endParaRPr lang="en-US" sz="2400" b="1" dirty="0">
              <a:solidFill>
                <a:srgbClr val="3366FF"/>
              </a:solidFill>
              <a:latin typeface="Courier New" pitchFamily="49" charset="0"/>
              <a:cs typeface="Courier New" pitchFamily="49" charset="0"/>
            </a:endParaRP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5AE46025-C7F2-4766-9FE6-5F35CAA382F0}" type="slidenum">
              <a:rPr lang="x-none" sz="1400">
                <a:solidFill>
                  <a:srgbClr val="FFFF00"/>
                </a:solidFill>
                <a:latin typeface="Arial" pitchFamily="34" charset="0"/>
                <a:cs typeface="Arial" charset="0"/>
              </a:rPr>
              <a:pPr algn="r" eaLnBrk="0" hangingPunct="0"/>
              <a:t>74</a:t>
            </a:fld>
            <a:endParaRPr lang="en-US" sz="1400" dirty="0">
              <a:solidFill>
                <a:srgbClr val="FFFF00"/>
              </a:solidFill>
              <a:latin typeface="Arial" pitchFamily="34" charset="0"/>
              <a:cs typeface="Arial" charset="0"/>
            </a:endParaRPr>
          </a:p>
        </p:txBody>
      </p:sp>
      <p:sp>
        <p:nvSpPr>
          <p:cNvPr id="84996" name="Rectangle 2"/>
          <p:cNvSpPr>
            <a:spLocks noGrp="1" noChangeArrowheads="1"/>
          </p:cNvSpPr>
          <p:nvPr>
            <p:ph type="title" idx="4294967295"/>
          </p:nvPr>
        </p:nvSpPr>
        <p:spPr/>
        <p:txBody>
          <a:bodyPr/>
          <a:lstStyle/>
          <a:p>
            <a:pPr eaLnBrk="1" hangingPunct="1"/>
            <a:r>
              <a:rPr lang="en-US" dirty="0">
                <a:cs typeface="Arial" charset="0"/>
              </a:rPr>
              <a:t>Road Map (Slight Detour)</a:t>
            </a:r>
          </a:p>
        </p:txBody>
      </p:sp>
      <p:sp>
        <p:nvSpPr>
          <p:cNvPr id="84997" name="Rectangle 3"/>
          <p:cNvSpPr>
            <a:spLocks noGrp="1" noChangeArrowheads="1"/>
          </p:cNvSpPr>
          <p:nvPr>
            <p:ph type="body" idx="4294967295"/>
          </p:nvPr>
        </p:nvSpPr>
        <p:spPr/>
        <p:txBody>
          <a:bodyPr/>
          <a:lstStyle/>
          <a:p>
            <a:pPr eaLnBrk="1" hangingPunct="1"/>
            <a:r>
              <a:rPr lang="en-US" dirty="0"/>
              <a:t>SRSW safe Boolean</a:t>
            </a:r>
          </a:p>
          <a:p>
            <a:pPr eaLnBrk="1" hangingPunct="1"/>
            <a:r>
              <a:rPr lang="en-US" dirty="0"/>
              <a:t>MRSW safe Boolean</a:t>
            </a:r>
          </a:p>
          <a:p>
            <a:pPr eaLnBrk="1" hangingPunct="1"/>
            <a:r>
              <a:rPr lang="en-US" dirty="0"/>
              <a:t>MRSW regular Boolean</a:t>
            </a:r>
          </a:p>
          <a:p>
            <a:pPr eaLnBrk="1" hangingPunct="1"/>
            <a:r>
              <a:rPr lang="en-US" dirty="0"/>
              <a:t>MRSW regular</a:t>
            </a:r>
          </a:p>
          <a:p>
            <a:pPr eaLnBrk="1" hangingPunct="1"/>
            <a:r>
              <a:rPr lang="en-US" dirty="0"/>
              <a:t>MRSW atomic</a:t>
            </a:r>
          </a:p>
          <a:p>
            <a:pPr eaLnBrk="1" hangingPunct="1"/>
            <a:r>
              <a:rPr lang="en-US" dirty="0">
                <a:solidFill>
                  <a:schemeClr val="folHlink"/>
                </a:solidFill>
              </a:rPr>
              <a:t>MRMW atomic</a:t>
            </a:r>
          </a:p>
          <a:p>
            <a:pPr eaLnBrk="1" hangingPunct="1"/>
            <a:r>
              <a:rPr lang="en-US" dirty="0">
                <a:solidFill>
                  <a:schemeClr val="folHlink"/>
                </a:solidFill>
              </a:rPr>
              <a:t>Atomic snapshot</a:t>
            </a:r>
          </a:p>
        </p:txBody>
      </p:sp>
      <p:sp>
        <p:nvSpPr>
          <p:cNvPr id="84998" name="Text Box 5"/>
          <p:cNvSpPr txBox="1">
            <a:spLocks noChangeArrowheads="1"/>
          </p:cNvSpPr>
          <p:nvPr/>
        </p:nvSpPr>
        <p:spPr bwMode="auto">
          <a:xfrm>
            <a:off x="4429125" y="3775075"/>
            <a:ext cx="2762103" cy="486287"/>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3200" dirty="0">
                <a:solidFill>
                  <a:srgbClr val="FFFF00"/>
                </a:solidFill>
                <a:latin typeface="Arial" pitchFamily="34" charset="0"/>
                <a:cs typeface="Courier New" pitchFamily="49" charset="0"/>
              </a:rPr>
              <a:t>SRSW Atomic</a:t>
            </a:r>
          </a:p>
        </p:txBody>
      </p:sp>
      <p:sp>
        <p:nvSpPr>
          <p:cNvPr id="84999" name="AutoShape 7"/>
          <p:cNvSpPr>
            <a:spLocks noChangeArrowheads="1"/>
          </p:cNvSpPr>
          <p:nvPr/>
        </p:nvSpPr>
        <p:spPr bwMode="auto">
          <a:xfrm rot="509914">
            <a:off x="4238917" y="3424913"/>
            <a:ext cx="259766" cy="519351"/>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0000"/>
          </a:solidFill>
          <a:ln w="9525" algn="ctr">
            <a:noFill/>
            <a:miter lim="800000"/>
            <a:headEnd/>
            <a:tailEnd/>
          </a:ln>
        </p:spPr>
        <p:txBody>
          <a:bodyPr wrap="none" anchor="ctr">
            <a:spAutoFit/>
          </a:bodyPr>
          <a:lstStyle/>
          <a:p>
            <a:endParaRPr lang="en-US" dirty="0">
              <a:solidFill>
                <a:srgbClr val="FFFF00"/>
              </a:solidFill>
            </a:endParaRPr>
          </a:p>
        </p:txBody>
      </p:sp>
      <p:sp>
        <p:nvSpPr>
          <p:cNvPr id="85000" name="AutoShape 8"/>
          <p:cNvSpPr>
            <a:spLocks noChangeArrowheads="1"/>
          </p:cNvSpPr>
          <p:nvPr/>
        </p:nvSpPr>
        <p:spPr bwMode="auto">
          <a:xfrm rot="10001622">
            <a:off x="4315117" y="4009113"/>
            <a:ext cx="259766" cy="519351"/>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0000"/>
          </a:solidFill>
          <a:ln w="9525" algn="ctr">
            <a:noFill/>
            <a:miter lim="800000"/>
            <a:headEnd/>
            <a:tailEnd/>
          </a:ln>
        </p:spPr>
        <p:txBody>
          <a:bodyPr wrap="none" anchor="ctr">
            <a:spAutoFit/>
          </a:bodyPr>
          <a:lstStyle/>
          <a:p>
            <a:endParaRPr lang="en-US" dirty="0">
              <a:solidFill>
                <a:srgbClr val="FFFF00"/>
              </a:solidFill>
            </a:endParaRP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Text Box 40"/>
          <p:cNvSpPr txBox="1">
            <a:spLocks noChangeArrowheads="1"/>
          </p:cNvSpPr>
          <p:nvPr/>
        </p:nvSpPr>
        <p:spPr bwMode="auto">
          <a:xfrm>
            <a:off x="2514601" y="4192588"/>
            <a:ext cx="2959100" cy="978729"/>
          </a:xfrm>
          <a:prstGeom prst="rect">
            <a:avLst/>
          </a:prstGeom>
          <a:noFill/>
          <a:ln w="9525" algn="ctr">
            <a:noFill/>
            <a:miter lim="800000"/>
            <a:headEnd/>
            <a:tailEnd/>
          </a:ln>
        </p:spPr>
        <p:txBody>
          <a:bodyPr wrap="square">
            <a:spAutoFit/>
          </a:bodyPr>
          <a:lstStyle/>
          <a:p>
            <a:pPr marL="231775" indent="-231775" eaLnBrk="0" hangingPunct="0">
              <a:lnSpc>
                <a:spcPct val="80000"/>
              </a:lnSpc>
              <a:spcBef>
                <a:spcPct val="20000"/>
              </a:spcBef>
            </a:pPr>
            <a:r>
              <a:rPr lang="en-US" sz="3200" b="1" dirty="0">
                <a:solidFill>
                  <a:srgbClr val="FFFF00"/>
                </a:solidFill>
                <a:latin typeface="Arial" pitchFamily="34" charset="0"/>
                <a:cs typeface="Courier New" pitchFamily="49" charset="0"/>
              </a:rPr>
              <a:t>Concurrent</a:t>
            </a:r>
          </a:p>
          <a:p>
            <a:pPr marL="231775" indent="-231775" eaLnBrk="0" hangingPunct="0">
              <a:lnSpc>
                <a:spcPct val="80000"/>
              </a:lnSpc>
              <a:spcBef>
                <a:spcPct val="20000"/>
              </a:spcBef>
            </a:pPr>
            <a:r>
              <a:rPr lang="en-US" sz="3200" b="1" dirty="0">
                <a:solidFill>
                  <a:srgbClr val="FFFF00"/>
                </a:solidFill>
                <a:latin typeface="Arial" pitchFamily="34" charset="0"/>
                <a:cs typeface="Courier New" pitchFamily="49" charset="0"/>
              </a:rPr>
              <a:t>Reading</a:t>
            </a:r>
          </a:p>
        </p:txBody>
      </p:sp>
      <p:sp>
        <p:nvSpPr>
          <p:cNvPr id="8602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5CC38245-AB8F-4E70-A3CC-1265818162AE}" type="slidenum">
              <a:rPr lang="x-none" sz="1400">
                <a:solidFill>
                  <a:srgbClr val="FFFF00"/>
                </a:solidFill>
                <a:latin typeface="Arial" pitchFamily="34" charset="0"/>
                <a:cs typeface="Arial" charset="0"/>
              </a:rPr>
              <a:pPr algn="r" eaLnBrk="0" hangingPunct="0"/>
              <a:t>75</a:t>
            </a:fld>
            <a:endParaRPr lang="en-US" sz="1400" dirty="0">
              <a:solidFill>
                <a:srgbClr val="FFFF00"/>
              </a:solidFill>
              <a:latin typeface="Arial" pitchFamily="34" charset="0"/>
              <a:cs typeface="Arial" charset="0"/>
            </a:endParaRPr>
          </a:p>
        </p:txBody>
      </p:sp>
      <p:sp>
        <p:nvSpPr>
          <p:cNvPr id="86021" name="Rectangle 2"/>
          <p:cNvSpPr>
            <a:spLocks noGrp="1" noChangeArrowheads="1"/>
          </p:cNvSpPr>
          <p:nvPr>
            <p:ph type="title" idx="4294967295"/>
          </p:nvPr>
        </p:nvSpPr>
        <p:spPr/>
        <p:txBody>
          <a:bodyPr/>
          <a:lstStyle/>
          <a:p>
            <a:pPr eaLnBrk="1" hangingPunct="1"/>
            <a:r>
              <a:rPr lang="en-US" sz="4000" dirty="0">
                <a:cs typeface="Arial" charset="0"/>
              </a:rPr>
              <a:t>SRSW Atomic From SRSW Regular </a:t>
            </a:r>
          </a:p>
        </p:txBody>
      </p:sp>
      <p:sp>
        <p:nvSpPr>
          <p:cNvPr id="86022" name="Rectangle 3"/>
          <p:cNvSpPr>
            <a:spLocks noChangeArrowheads="1"/>
          </p:cNvSpPr>
          <p:nvPr/>
        </p:nvSpPr>
        <p:spPr bwMode="auto">
          <a:xfrm>
            <a:off x="3759200" y="3349401"/>
            <a:ext cx="1206500" cy="387798"/>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1234</a:t>
            </a:r>
          </a:p>
        </p:txBody>
      </p:sp>
      <p:sp>
        <p:nvSpPr>
          <p:cNvPr id="86023" name="Rectangle 4"/>
          <p:cNvSpPr>
            <a:spLocks noChangeArrowheads="1"/>
          </p:cNvSpPr>
          <p:nvPr/>
        </p:nvSpPr>
        <p:spPr bwMode="auto">
          <a:xfrm>
            <a:off x="1052513" y="1751013"/>
            <a:ext cx="2300287"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Regular writer</a:t>
            </a:r>
          </a:p>
        </p:txBody>
      </p:sp>
      <p:sp>
        <p:nvSpPr>
          <p:cNvPr id="86024" name="Rectangle 5"/>
          <p:cNvSpPr>
            <a:spLocks noChangeArrowheads="1"/>
          </p:cNvSpPr>
          <p:nvPr/>
        </p:nvSpPr>
        <p:spPr bwMode="auto">
          <a:xfrm>
            <a:off x="7593013" y="2855913"/>
            <a:ext cx="1414462" cy="76041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Regular </a:t>
            </a:r>
          </a:p>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reader</a:t>
            </a:r>
          </a:p>
        </p:txBody>
      </p:sp>
      <p:grpSp>
        <p:nvGrpSpPr>
          <p:cNvPr id="86025" name="Group 6"/>
          <p:cNvGrpSpPr>
            <a:grpSpLocks/>
          </p:cNvGrpSpPr>
          <p:nvPr/>
        </p:nvGrpSpPr>
        <p:grpSpPr bwMode="auto">
          <a:xfrm flipH="1">
            <a:off x="6324600" y="1651000"/>
            <a:ext cx="1752600" cy="1524000"/>
            <a:chOff x="1248" y="2016"/>
            <a:chExt cx="1104" cy="960"/>
          </a:xfrm>
          <a:effectLst>
            <a:glow rad="139700">
              <a:schemeClr val="accent3">
                <a:satMod val="175000"/>
                <a:alpha val="40000"/>
              </a:schemeClr>
            </a:glow>
          </a:effectLst>
        </p:grpSpPr>
        <p:grpSp>
          <p:nvGrpSpPr>
            <p:cNvPr id="86042" name="Group 7"/>
            <p:cNvGrpSpPr>
              <a:grpSpLocks/>
            </p:cNvGrpSpPr>
            <p:nvPr/>
          </p:nvGrpSpPr>
          <p:grpSpPr bwMode="auto">
            <a:xfrm>
              <a:off x="1248" y="2016"/>
              <a:ext cx="912" cy="816"/>
              <a:chOff x="3168" y="1824"/>
              <a:chExt cx="912" cy="816"/>
            </a:xfrm>
          </p:grpSpPr>
          <p:sp>
            <p:nvSpPr>
              <p:cNvPr id="86044" name="Freeform 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86045" name="Freeform 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86046" name="Freeform 10"/>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86047" name="Freeform 1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86048" name="Freeform 1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86049" name="Freeform 1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86050" name="Freeform 14"/>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86051" name="Freeform 15"/>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86052" name="Freeform 16"/>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
          <p:nvSpPr>
            <p:cNvPr id="86043" name="Freeform 17"/>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
        <p:nvSpPr>
          <p:cNvPr id="912402" name="AutoShape 18"/>
          <p:cNvSpPr>
            <a:spLocks noChangeArrowheads="1"/>
          </p:cNvSpPr>
          <p:nvPr/>
        </p:nvSpPr>
        <p:spPr bwMode="auto">
          <a:xfrm>
            <a:off x="5765800" y="3365500"/>
            <a:ext cx="1689100" cy="520700"/>
          </a:xfrm>
          <a:prstGeom prst="cloudCallout">
            <a:avLst>
              <a:gd name="adj1" fmla="val 13815"/>
              <a:gd name="adj2" fmla="val -156403"/>
            </a:avLst>
          </a:prstGeom>
          <a:noFill/>
          <a:ln w="38100">
            <a:solidFill>
              <a:schemeClr val="bg1"/>
            </a:solidFill>
            <a:round/>
            <a:headEnd/>
            <a:tailEnd/>
          </a:ln>
        </p:spPr>
        <p:txBody>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1234</a:t>
            </a:r>
          </a:p>
        </p:txBody>
      </p:sp>
      <p:grpSp>
        <p:nvGrpSpPr>
          <p:cNvPr id="86027" name="Group 19"/>
          <p:cNvGrpSpPr>
            <a:grpSpLocks/>
          </p:cNvGrpSpPr>
          <p:nvPr/>
        </p:nvGrpSpPr>
        <p:grpSpPr bwMode="auto">
          <a:xfrm>
            <a:off x="1879600" y="2260600"/>
            <a:ext cx="1752600" cy="1524000"/>
            <a:chOff x="1248" y="2016"/>
            <a:chExt cx="1104" cy="960"/>
          </a:xfrm>
          <a:effectLst>
            <a:glow rad="139700">
              <a:schemeClr val="accent3">
                <a:satMod val="175000"/>
                <a:alpha val="40000"/>
              </a:schemeClr>
            </a:glow>
          </a:effectLst>
        </p:grpSpPr>
        <p:grpSp>
          <p:nvGrpSpPr>
            <p:cNvPr id="86031" name="Group 20"/>
            <p:cNvGrpSpPr>
              <a:grpSpLocks/>
            </p:cNvGrpSpPr>
            <p:nvPr/>
          </p:nvGrpSpPr>
          <p:grpSpPr bwMode="auto">
            <a:xfrm>
              <a:off x="1248" y="2016"/>
              <a:ext cx="912" cy="816"/>
              <a:chOff x="3168" y="1824"/>
              <a:chExt cx="912" cy="816"/>
            </a:xfrm>
          </p:grpSpPr>
          <p:sp>
            <p:nvSpPr>
              <p:cNvPr id="86033" name="Freeform 2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86034" name="Freeform 2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86035" name="Freeform 23"/>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86036" name="Freeform 2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86037" name="Freeform 2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86038" name="Freeform 2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86039" name="Freeform 27"/>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86040" name="Freeform 28"/>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86041" name="Freeform 29"/>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
          <p:nvSpPr>
            <p:cNvPr id="86032" name="Freeform 30"/>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
        <p:nvSpPr>
          <p:cNvPr id="912415" name="Rectangle 31"/>
          <p:cNvSpPr>
            <a:spLocks noChangeArrowheads="1"/>
          </p:cNvSpPr>
          <p:nvPr/>
        </p:nvSpPr>
        <p:spPr bwMode="auto">
          <a:xfrm>
            <a:off x="3771900" y="3349401"/>
            <a:ext cx="1206500" cy="387798"/>
          </a:xfrm>
          <a:prstGeom prst="rect">
            <a:avLst/>
          </a:prstGeom>
          <a:solidFill>
            <a:schemeClr val="accent1"/>
          </a:solidFill>
          <a:ln w="38100" algn="ctr">
            <a:solidFill>
              <a:schemeClr val="tx1"/>
            </a:solidFill>
            <a:miter lim="800000"/>
            <a:headEnd/>
            <a:tailEnd/>
          </a:ln>
          <a:effectLst>
            <a:outerShdw dist="107763" dir="2700000" algn="ctr" rotWithShape="0">
              <a:schemeClr val="bg2">
                <a:alpha val="50000"/>
              </a:schemeClr>
            </a:outerShdw>
          </a:effectLst>
        </p:spPr>
        <p:txBody>
          <a:bodyPr anchor="ctr">
            <a:spAutoFit/>
          </a:bodyPr>
          <a:lstStyle/>
          <a:p>
            <a:pPr marL="231775" indent="-231775" algn="ctr" eaLnBrk="0" hangingPunct="0">
              <a:lnSpc>
                <a:spcPct val="80000"/>
              </a:lnSpc>
              <a:spcBef>
                <a:spcPct val="20000"/>
              </a:spcBef>
              <a:defRPr/>
            </a:pPr>
            <a:r>
              <a:rPr lang="en-US" sz="2400" b="1" dirty="0">
                <a:solidFill>
                  <a:srgbClr val="0066FF"/>
                </a:solidFill>
                <a:latin typeface="Arial" pitchFamily="34" charset="0"/>
                <a:cs typeface="Courier New" pitchFamily="49" charset="0"/>
              </a:rPr>
              <a:t>5678</a:t>
            </a:r>
          </a:p>
        </p:txBody>
      </p:sp>
      <p:sp>
        <p:nvSpPr>
          <p:cNvPr id="912417" name="Text Box 33"/>
          <p:cNvSpPr txBox="1">
            <a:spLocks noChangeArrowheads="1"/>
          </p:cNvSpPr>
          <p:nvPr/>
        </p:nvSpPr>
        <p:spPr bwMode="auto">
          <a:xfrm>
            <a:off x="5800725" y="4027488"/>
            <a:ext cx="2715808"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Instead of 5678…</a:t>
            </a:r>
          </a:p>
        </p:txBody>
      </p:sp>
      <p:sp>
        <p:nvSpPr>
          <p:cNvPr id="912424" name="Text Box 40"/>
          <p:cNvSpPr txBox="1">
            <a:spLocks noChangeArrowheads="1"/>
          </p:cNvSpPr>
          <p:nvPr/>
        </p:nvSpPr>
        <p:spPr bwMode="auto">
          <a:xfrm>
            <a:off x="3200400" y="5410200"/>
            <a:ext cx="5159375" cy="509178"/>
          </a:xfrm>
          <a:prstGeom prst="rect">
            <a:avLst/>
          </a:prstGeom>
          <a:solidFill>
            <a:schemeClr val="tx1"/>
          </a:solidFill>
          <a:ln w="38100" algn="ctr">
            <a:solidFill>
              <a:srgbClr val="FF0000"/>
            </a:solidFill>
            <a:miter lim="800000"/>
            <a:headEnd/>
            <a:tailEnd/>
          </a:ln>
        </p:spPr>
        <p:txBody>
          <a:bodyPr wrap="square">
            <a:spAutoFit/>
          </a:bodyPr>
          <a:lstStyle/>
          <a:p>
            <a:pPr marL="231775" indent="-231775" eaLnBrk="0" hangingPunct="0">
              <a:lnSpc>
                <a:spcPct val="80000"/>
              </a:lnSpc>
              <a:spcBef>
                <a:spcPct val="20000"/>
              </a:spcBef>
            </a:pPr>
            <a:r>
              <a:rPr lang="en-US" sz="3200" b="1" dirty="0">
                <a:solidFill>
                  <a:srgbClr val="FFFF00"/>
                </a:solidFill>
                <a:latin typeface="Arial" pitchFamily="34" charset="0"/>
                <a:cs typeface="Courier New" pitchFamily="49" charset="0"/>
              </a:rPr>
              <a:t>When is this a problem</a:t>
            </a:r>
            <a:r>
              <a:rPr lang="he-IL" sz="3200" b="1" dirty="0">
                <a:solidFill>
                  <a:srgbClr val="FFFF00"/>
                </a:solidFill>
                <a:latin typeface="Arial" pitchFamily="34" charset="0"/>
                <a:cs typeface="Courier New" pitchFamily="49" charset="0"/>
              </a:rPr>
              <a:t>?</a:t>
            </a:r>
            <a:endParaRPr lang="en-US" sz="3200" b="1" dirty="0">
              <a:solidFill>
                <a:srgbClr val="FFFF00"/>
              </a:solidFill>
              <a:latin typeface="Arial" pitchFamily="34" charset="0"/>
              <a:cs typeface="Courier New" pitchFamily="49" charset="0"/>
            </a:endParaRPr>
          </a:p>
        </p:txBody>
      </p:sp>
      <p:sp>
        <p:nvSpPr>
          <p:cNvPr id="37" name="Footer Placeholder 36"/>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24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124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124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124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2402" grpId="0" animBg="1"/>
      <p:bldP spid="912415" grpId="0" animBg="1"/>
      <p:bldP spid="912417" grpId="0"/>
      <p:bldP spid="91242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697B5B5E-B2B3-4315-908A-10914736C0A7}" type="slidenum">
              <a:rPr lang="x-none" sz="1400">
                <a:solidFill>
                  <a:srgbClr val="FFFF00"/>
                </a:solidFill>
                <a:latin typeface="Arial" pitchFamily="34" charset="0"/>
                <a:cs typeface="Arial" charset="0"/>
              </a:rPr>
              <a:pPr algn="r" eaLnBrk="0" hangingPunct="0"/>
              <a:t>76</a:t>
            </a:fld>
            <a:endParaRPr lang="en-US" sz="1400" dirty="0">
              <a:solidFill>
                <a:srgbClr val="FFFF00"/>
              </a:solidFill>
              <a:latin typeface="Arial" pitchFamily="34" charset="0"/>
              <a:cs typeface="Arial" charset="0"/>
            </a:endParaRPr>
          </a:p>
        </p:txBody>
      </p:sp>
      <p:sp>
        <p:nvSpPr>
          <p:cNvPr id="87044" name="Rectangle 2"/>
          <p:cNvSpPr>
            <a:spLocks noGrp="1" noChangeArrowheads="1"/>
          </p:cNvSpPr>
          <p:nvPr>
            <p:ph type="title" idx="4294967295"/>
          </p:nvPr>
        </p:nvSpPr>
        <p:spPr/>
        <p:txBody>
          <a:bodyPr/>
          <a:lstStyle/>
          <a:p>
            <a:pPr eaLnBrk="1" hangingPunct="1"/>
            <a:r>
              <a:rPr lang="en-US" sz="4000" dirty="0">
                <a:cs typeface="Arial" charset="0"/>
              </a:rPr>
              <a:t>SRSW Atomic From SRSW Regular </a:t>
            </a:r>
          </a:p>
        </p:txBody>
      </p:sp>
      <p:sp>
        <p:nvSpPr>
          <p:cNvPr id="87045" name="Rectangle 3"/>
          <p:cNvSpPr>
            <a:spLocks noChangeArrowheads="1"/>
          </p:cNvSpPr>
          <p:nvPr/>
        </p:nvSpPr>
        <p:spPr bwMode="auto">
          <a:xfrm>
            <a:off x="3759200" y="3349401"/>
            <a:ext cx="1206500" cy="387798"/>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chemeClr val="tx2"/>
                </a:solidFill>
                <a:latin typeface="Arial" pitchFamily="34" charset="0"/>
                <a:cs typeface="Courier New" pitchFamily="49" charset="0"/>
              </a:rPr>
              <a:t>1234</a:t>
            </a:r>
          </a:p>
        </p:txBody>
      </p:sp>
      <p:sp>
        <p:nvSpPr>
          <p:cNvPr id="87046" name="Rectangle 4"/>
          <p:cNvSpPr>
            <a:spLocks noChangeArrowheads="1"/>
          </p:cNvSpPr>
          <p:nvPr/>
        </p:nvSpPr>
        <p:spPr bwMode="auto">
          <a:xfrm>
            <a:off x="1052513" y="1751013"/>
            <a:ext cx="2300287" cy="384175"/>
          </a:xfrm>
          <a:prstGeom prst="rect">
            <a:avLst/>
          </a:prstGeom>
          <a:noFill/>
          <a:ln w="38100" algn="ctr">
            <a:solidFill>
              <a:srgbClr val="FF0000"/>
            </a:solid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Regular writer</a:t>
            </a:r>
          </a:p>
        </p:txBody>
      </p:sp>
      <p:sp>
        <p:nvSpPr>
          <p:cNvPr id="87047" name="Rectangle 5"/>
          <p:cNvSpPr>
            <a:spLocks noChangeArrowheads="1"/>
          </p:cNvSpPr>
          <p:nvPr/>
        </p:nvSpPr>
        <p:spPr bwMode="auto">
          <a:xfrm>
            <a:off x="7593013" y="2855913"/>
            <a:ext cx="1415772" cy="760529"/>
          </a:xfrm>
          <a:prstGeom prst="rect">
            <a:avLst/>
          </a:prstGeom>
          <a:noFill/>
          <a:ln w="57150" algn="ctr">
            <a:solidFill>
              <a:srgbClr val="33CCFF"/>
            </a:solid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Regular </a:t>
            </a:r>
          </a:p>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reader</a:t>
            </a:r>
          </a:p>
        </p:txBody>
      </p:sp>
      <p:sp>
        <p:nvSpPr>
          <p:cNvPr id="87049" name="AutoShape 18"/>
          <p:cNvSpPr>
            <a:spLocks noChangeArrowheads="1"/>
          </p:cNvSpPr>
          <p:nvPr/>
        </p:nvSpPr>
        <p:spPr bwMode="auto">
          <a:xfrm>
            <a:off x="5765800" y="3365500"/>
            <a:ext cx="1689100" cy="520700"/>
          </a:xfrm>
          <a:prstGeom prst="cloudCallout">
            <a:avLst>
              <a:gd name="adj1" fmla="val 13815"/>
              <a:gd name="adj2" fmla="val -156403"/>
            </a:avLst>
          </a:prstGeom>
          <a:noFill/>
          <a:ln w="38100">
            <a:solidFill>
              <a:schemeClr val="bg1"/>
            </a:solidFill>
            <a:round/>
            <a:headEnd/>
            <a:tailEnd/>
          </a:ln>
        </p:spPr>
        <p:txBody>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5678</a:t>
            </a:r>
          </a:p>
        </p:txBody>
      </p:sp>
      <p:grpSp>
        <p:nvGrpSpPr>
          <p:cNvPr id="87050" name="Group 19"/>
          <p:cNvGrpSpPr>
            <a:grpSpLocks/>
          </p:cNvGrpSpPr>
          <p:nvPr/>
        </p:nvGrpSpPr>
        <p:grpSpPr bwMode="auto">
          <a:xfrm>
            <a:off x="1879600" y="2260600"/>
            <a:ext cx="1752600" cy="1524000"/>
            <a:chOff x="1248" y="2016"/>
            <a:chExt cx="1104" cy="960"/>
          </a:xfrm>
          <a:effectLst>
            <a:glow rad="139700">
              <a:schemeClr val="accent3">
                <a:satMod val="175000"/>
                <a:alpha val="40000"/>
              </a:schemeClr>
            </a:glow>
          </a:effectLst>
        </p:grpSpPr>
        <p:grpSp>
          <p:nvGrpSpPr>
            <p:cNvPr id="87057" name="Group 20"/>
            <p:cNvGrpSpPr>
              <a:grpSpLocks/>
            </p:cNvGrpSpPr>
            <p:nvPr/>
          </p:nvGrpSpPr>
          <p:grpSpPr bwMode="auto">
            <a:xfrm>
              <a:off x="1248" y="2016"/>
              <a:ext cx="912" cy="816"/>
              <a:chOff x="3168" y="1824"/>
              <a:chExt cx="912" cy="816"/>
            </a:xfrm>
          </p:grpSpPr>
          <p:sp>
            <p:nvSpPr>
              <p:cNvPr id="87059" name="Freeform 2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87060" name="Freeform 2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87061" name="Freeform 23"/>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87062" name="Freeform 2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87063" name="Freeform 2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87064" name="Freeform 2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87065" name="Freeform 27"/>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87066" name="Freeform 28"/>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87067" name="Freeform 29"/>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87058" name="Freeform 30"/>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916511" name="Rectangle 31"/>
          <p:cNvSpPr>
            <a:spLocks noChangeArrowheads="1"/>
          </p:cNvSpPr>
          <p:nvPr/>
        </p:nvSpPr>
        <p:spPr bwMode="auto">
          <a:xfrm>
            <a:off x="3771900" y="3349401"/>
            <a:ext cx="1206500" cy="387798"/>
          </a:xfrm>
          <a:prstGeom prst="rect">
            <a:avLst/>
          </a:prstGeom>
          <a:solidFill>
            <a:schemeClr val="accent1"/>
          </a:solidFill>
          <a:ln w="38100" algn="ctr">
            <a:solidFill>
              <a:schemeClr val="tx1"/>
            </a:solidFill>
            <a:miter lim="800000"/>
            <a:headEnd/>
            <a:tailEnd/>
          </a:ln>
          <a:effectLst>
            <a:outerShdw dist="107763" dir="2700000" algn="ctr" rotWithShape="0">
              <a:schemeClr val="bg2">
                <a:alpha val="50000"/>
              </a:schemeClr>
            </a:outerShdw>
          </a:effectLst>
        </p:spPr>
        <p:txBody>
          <a:bodyPr anchor="ctr">
            <a:spAutoFit/>
          </a:bodyPr>
          <a:lstStyle/>
          <a:p>
            <a:pPr marL="231775" indent="-231775" algn="ctr" eaLnBrk="0" hangingPunct="0">
              <a:lnSpc>
                <a:spcPct val="80000"/>
              </a:lnSpc>
              <a:spcBef>
                <a:spcPct val="20000"/>
              </a:spcBef>
              <a:defRPr/>
            </a:pPr>
            <a:r>
              <a:rPr lang="en-US" sz="2400" b="1" dirty="0">
                <a:solidFill>
                  <a:srgbClr val="FF0000"/>
                </a:solidFill>
                <a:latin typeface="Arial" pitchFamily="34" charset="0"/>
                <a:cs typeface="Courier New" pitchFamily="49" charset="0"/>
              </a:rPr>
              <a:t>5678</a:t>
            </a:r>
          </a:p>
        </p:txBody>
      </p:sp>
      <p:sp>
        <p:nvSpPr>
          <p:cNvPr id="87052" name="AutoShape 33"/>
          <p:cNvSpPr>
            <a:spLocks noChangeArrowheads="1"/>
          </p:cNvSpPr>
          <p:nvPr/>
        </p:nvSpPr>
        <p:spPr bwMode="auto">
          <a:xfrm>
            <a:off x="889000" y="57023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time</a:t>
            </a:r>
          </a:p>
        </p:txBody>
      </p:sp>
      <p:sp>
        <p:nvSpPr>
          <p:cNvPr id="87053" name="AutoShape 36"/>
          <p:cNvSpPr>
            <a:spLocks noChangeArrowheads="1"/>
          </p:cNvSpPr>
          <p:nvPr/>
        </p:nvSpPr>
        <p:spPr bwMode="auto">
          <a:xfrm>
            <a:off x="1844675" y="4508500"/>
            <a:ext cx="2528888" cy="509588"/>
          </a:xfrm>
          <a:prstGeom prst="leftRightArrow">
            <a:avLst>
              <a:gd name="adj1" fmla="val 50000"/>
              <a:gd name="adj2" fmla="val 99252"/>
            </a:avLst>
          </a:prstGeom>
          <a:solidFill>
            <a:srgbClr val="CCECFF"/>
          </a:solidFill>
          <a:ln w="38100">
            <a:solidFill>
              <a:schemeClr val="tx1"/>
            </a:solidFill>
            <a:miter lim="800000"/>
            <a:headEnd/>
            <a:tailEnd/>
          </a:ln>
        </p:spPr>
        <p:txBody>
          <a:bodyPr wrap="none" anchor="ctr"/>
          <a:lstStyle/>
          <a:p>
            <a:pPr algn="ctr" eaLnBrk="0" hangingPunct="0"/>
            <a:r>
              <a:rPr lang="en-US" b="1" dirty="0">
                <a:latin typeface="Arial" pitchFamily="34" charset="0"/>
                <a:cs typeface="Courier New" pitchFamily="49" charset="0"/>
              </a:rPr>
              <a:t>write(</a:t>
            </a:r>
            <a:r>
              <a:rPr lang="en-US" b="1" dirty="0">
                <a:solidFill>
                  <a:srgbClr val="FF0000"/>
                </a:solidFill>
                <a:latin typeface="Arial" pitchFamily="34" charset="0"/>
                <a:cs typeface="Courier New" pitchFamily="49" charset="0"/>
              </a:rPr>
              <a:t>5678</a:t>
            </a:r>
            <a:r>
              <a:rPr lang="en-US" b="1" dirty="0">
                <a:latin typeface="Arial" pitchFamily="34" charset="0"/>
                <a:cs typeface="Courier New" pitchFamily="49" charset="0"/>
              </a:rPr>
              <a:t>)</a:t>
            </a:r>
          </a:p>
        </p:txBody>
      </p:sp>
      <p:sp>
        <p:nvSpPr>
          <p:cNvPr id="87054" name="AutoShape 37"/>
          <p:cNvSpPr>
            <a:spLocks noChangeArrowheads="1"/>
          </p:cNvSpPr>
          <p:nvPr/>
        </p:nvSpPr>
        <p:spPr bwMode="auto">
          <a:xfrm>
            <a:off x="4595813" y="5053013"/>
            <a:ext cx="2376487" cy="509587"/>
          </a:xfrm>
          <a:prstGeom prst="leftRightArrow">
            <a:avLst>
              <a:gd name="adj1" fmla="val 50000"/>
              <a:gd name="adj2" fmla="val 93271"/>
            </a:avLst>
          </a:prstGeom>
          <a:solidFill>
            <a:srgbClr val="CCECFF"/>
          </a:solidFill>
          <a:ln w="38100">
            <a:solidFill>
              <a:schemeClr val="tx1"/>
            </a:solidFill>
            <a:miter lim="800000"/>
            <a:headEnd/>
            <a:tailEnd/>
          </a:ln>
        </p:spPr>
        <p:txBody>
          <a:bodyPr wrap="none" anchor="ctr"/>
          <a:lstStyle/>
          <a:p>
            <a:pPr algn="ctr" eaLnBrk="0" hangingPunct="0"/>
            <a:r>
              <a:rPr lang="en-US" b="1" dirty="0">
                <a:latin typeface="Arial" pitchFamily="34" charset="0"/>
                <a:cs typeface="Courier New" pitchFamily="49" charset="0"/>
              </a:rPr>
              <a:t>read(</a:t>
            </a:r>
            <a:r>
              <a:rPr lang="en-US" b="1" dirty="0">
                <a:solidFill>
                  <a:srgbClr val="0000FF"/>
                </a:solidFill>
                <a:latin typeface="Arial" pitchFamily="34" charset="0"/>
                <a:cs typeface="Courier New" pitchFamily="49" charset="0"/>
              </a:rPr>
              <a:t>5678</a:t>
            </a:r>
            <a:r>
              <a:rPr lang="en-US" b="1" dirty="0">
                <a:latin typeface="Arial" pitchFamily="34" charset="0"/>
                <a:cs typeface="Courier New" pitchFamily="49" charset="0"/>
              </a:rPr>
              <a:t>)</a:t>
            </a:r>
          </a:p>
        </p:txBody>
      </p:sp>
      <p:sp>
        <p:nvSpPr>
          <p:cNvPr id="87055" name="Text Box 38"/>
          <p:cNvSpPr txBox="1">
            <a:spLocks noChangeArrowheads="1"/>
          </p:cNvSpPr>
          <p:nvPr/>
        </p:nvSpPr>
        <p:spPr bwMode="auto">
          <a:xfrm>
            <a:off x="212725" y="4395788"/>
            <a:ext cx="1327608" cy="760529"/>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Initially </a:t>
            </a:r>
          </a:p>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1234</a:t>
            </a:r>
          </a:p>
        </p:txBody>
      </p:sp>
      <p:sp>
        <p:nvSpPr>
          <p:cNvPr id="39" name="Footer Placeholder 38"/>
          <p:cNvSpPr>
            <a:spLocks noGrp="1"/>
          </p:cNvSpPr>
          <p:nvPr>
            <p:ph type="ftr" sz="quarter" idx="10"/>
          </p:nvPr>
        </p:nvSpPr>
        <p:spPr/>
        <p:txBody>
          <a:bodyPr/>
          <a:lstStyle/>
          <a:p>
            <a:pPr>
              <a:defRPr/>
            </a:pPr>
            <a:r>
              <a:rPr lang="en-US" dirty="0"/>
              <a:t>Art of Multiprocessor Programming</a:t>
            </a:r>
          </a:p>
        </p:txBody>
      </p:sp>
      <p:sp>
        <p:nvSpPr>
          <p:cNvPr id="916521" name="Text Box 41"/>
          <p:cNvSpPr txBox="1">
            <a:spLocks noChangeArrowheads="1"/>
          </p:cNvSpPr>
          <p:nvPr/>
        </p:nvSpPr>
        <p:spPr bwMode="auto">
          <a:xfrm rot="-1437750">
            <a:off x="4618038" y="3467100"/>
            <a:ext cx="3008312" cy="1609725"/>
          </a:xfrm>
          <a:prstGeom prst="rect">
            <a:avLst/>
          </a:prstGeom>
          <a:solidFill>
            <a:schemeClr val="tx1"/>
          </a:solidFill>
          <a:ln w="38100" algn="ctr">
            <a:solidFill>
              <a:srgbClr val="33CCFF"/>
            </a:solidFill>
            <a:miter lim="800000"/>
            <a:headEnd/>
            <a:tailEnd/>
          </a:ln>
        </p:spPr>
        <p:txBody>
          <a:bodyPr wrap="none">
            <a:spAutoFit/>
          </a:bodyPr>
          <a:lstStyle/>
          <a:p>
            <a:pPr marL="231775" indent="-231775" eaLnBrk="0" hangingPunct="0">
              <a:lnSpc>
                <a:spcPct val="80000"/>
              </a:lnSpc>
              <a:spcBef>
                <a:spcPct val="20000"/>
              </a:spcBef>
            </a:pPr>
            <a:r>
              <a:rPr lang="en-US" sz="5400" dirty="0">
                <a:solidFill>
                  <a:srgbClr val="FFFF00"/>
                </a:solidFill>
                <a:latin typeface="Arial" pitchFamily="34" charset="0"/>
                <a:cs typeface="Courier New" pitchFamily="49" charset="0"/>
              </a:rPr>
              <a:t>Same as</a:t>
            </a:r>
          </a:p>
          <a:p>
            <a:pPr marL="231775" indent="-231775" eaLnBrk="0" hangingPunct="0">
              <a:lnSpc>
                <a:spcPct val="80000"/>
              </a:lnSpc>
              <a:spcBef>
                <a:spcPct val="20000"/>
              </a:spcBef>
            </a:pPr>
            <a:r>
              <a:rPr lang="en-US" sz="5400" dirty="0">
                <a:solidFill>
                  <a:srgbClr val="FFFF00"/>
                </a:solidFill>
                <a:latin typeface="Arial" pitchFamily="34" charset="0"/>
                <a:cs typeface="Courier New" pitchFamily="49" charset="0"/>
              </a:rPr>
              <a:t>Atomic</a:t>
            </a:r>
          </a:p>
        </p:txBody>
      </p:sp>
      <p:grpSp>
        <p:nvGrpSpPr>
          <p:cNvPr id="40" name="Group 6">
            <a:extLst>
              <a:ext uri="{FF2B5EF4-FFF2-40B4-BE49-F238E27FC236}">
                <a16:creationId xmlns:a16="http://schemas.microsoft.com/office/drawing/2014/main" id="{6899BA99-D207-42E7-82BE-748D43FA8786}"/>
              </a:ext>
            </a:extLst>
          </p:cNvPr>
          <p:cNvGrpSpPr>
            <a:grpSpLocks/>
          </p:cNvGrpSpPr>
          <p:nvPr/>
        </p:nvGrpSpPr>
        <p:grpSpPr bwMode="auto">
          <a:xfrm flipH="1">
            <a:off x="6324600" y="1651000"/>
            <a:ext cx="1752600" cy="1524000"/>
            <a:chOff x="1248" y="2016"/>
            <a:chExt cx="1104" cy="960"/>
          </a:xfrm>
          <a:effectLst>
            <a:glow rad="139700">
              <a:schemeClr val="accent3">
                <a:satMod val="175000"/>
                <a:alpha val="40000"/>
              </a:schemeClr>
            </a:glow>
          </a:effectLst>
        </p:grpSpPr>
        <p:grpSp>
          <p:nvGrpSpPr>
            <p:cNvPr id="41" name="Group 7">
              <a:extLst>
                <a:ext uri="{FF2B5EF4-FFF2-40B4-BE49-F238E27FC236}">
                  <a16:creationId xmlns:a16="http://schemas.microsoft.com/office/drawing/2014/main" id="{3D7200A7-22FF-4508-9FAE-DE00A4D3C8B0}"/>
                </a:ext>
              </a:extLst>
            </p:cNvPr>
            <p:cNvGrpSpPr>
              <a:grpSpLocks/>
            </p:cNvGrpSpPr>
            <p:nvPr/>
          </p:nvGrpSpPr>
          <p:grpSpPr bwMode="auto">
            <a:xfrm>
              <a:off x="1248" y="2016"/>
              <a:ext cx="912" cy="816"/>
              <a:chOff x="3168" y="1824"/>
              <a:chExt cx="912" cy="816"/>
            </a:xfrm>
          </p:grpSpPr>
          <p:sp>
            <p:nvSpPr>
              <p:cNvPr id="43" name="Freeform 8">
                <a:extLst>
                  <a:ext uri="{FF2B5EF4-FFF2-40B4-BE49-F238E27FC236}">
                    <a16:creationId xmlns:a16="http://schemas.microsoft.com/office/drawing/2014/main" id="{17FA42B6-1DF4-4F24-8CF8-6A02A0DE2718}"/>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44" name="Freeform 9">
                <a:extLst>
                  <a:ext uri="{FF2B5EF4-FFF2-40B4-BE49-F238E27FC236}">
                    <a16:creationId xmlns:a16="http://schemas.microsoft.com/office/drawing/2014/main" id="{A90AF89C-2352-42BB-AC4C-17F95A2CB1DB}"/>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45" name="Freeform 10">
                <a:extLst>
                  <a:ext uri="{FF2B5EF4-FFF2-40B4-BE49-F238E27FC236}">
                    <a16:creationId xmlns:a16="http://schemas.microsoft.com/office/drawing/2014/main" id="{B364A6E8-B9BC-457A-BDE4-EB996E5BD2B3}"/>
                  </a:ext>
                </a:extLst>
              </p:cNvPr>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46" name="Freeform 11">
                <a:extLst>
                  <a:ext uri="{FF2B5EF4-FFF2-40B4-BE49-F238E27FC236}">
                    <a16:creationId xmlns:a16="http://schemas.microsoft.com/office/drawing/2014/main" id="{A983FB3B-959A-4570-951F-0EACE3CF667F}"/>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47" name="Freeform 12">
                <a:extLst>
                  <a:ext uri="{FF2B5EF4-FFF2-40B4-BE49-F238E27FC236}">
                    <a16:creationId xmlns:a16="http://schemas.microsoft.com/office/drawing/2014/main" id="{00984C7A-9903-4FA2-BB93-2A842E400A6E}"/>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48" name="Freeform 13">
                <a:extLst>
                  <a:ext uri="{FF2B5EF4-FFF2-40B4-BE49-F238E27FC236}">
                    <a16:creationId xmlns:a16="http://schemas.microsoft.com/office/drawing/2014/main" id="{72713B03-C656-49AD-B68C-86F1E8C02010}"/>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49" name="Freeform 14">
                <a:extLst>
                  <a:ext uri="{FF2B5EF4-FFF2-40B4-BE49-F238E27FC236}">
                    <a16:creationId xmlns:a16="http://schemas.microsoft.com/office/drawing/2014/main" id="{10724725-F9CB-40EF-8742-EB91D2A34ABD}"/>
                  </a:ext>
                </a:extLst>
              </p:cNvPr>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50" name="Freeform 15">
                <a:extLst>
                  <a:ext uri="{FF2B5EF4-FFF2-40B4-BE49-F238E27FC236}">
                    <a16:creationId xmlns:a16="http://schemas.microsoft.com/office/drawing/2014/main" id="{4920CCC5-985E-433D-9AB8-C9A901B5D820}"/>
                  </a:ext>
                </a:extLst>
              </p:cNvPr>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51" name="Freeform 16">
                <a:extLst>
                  <a:ext uri="{FF2B5EF4-FFF2-40B4-BE49-F238E27FC236}">
                    <a16:creationId xmlns:a16="http://schemas.microsoft.com/office/drawing/2014/main" id="{C5B8FEB6-28ED-4D6F-934C-2722F6586EE0}"/>
                  </a:ext>
                </a:extLst>
              </p:cNvPr>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
          <p:nvSpPr>
            <p:cNvPr id="42" name="Freeform 17">
              <a:extLst>
                <a:ext uri="{FF2B5EF4-FFF2-40B4-BE49-F238E27FC236}">
                  <a16:creationId xmlns:a16="http://schemas.microsoft.com/office/drawing/2014/main" id="{0FDB62D2-DA32-4037-B7BB-2A4DD0D8386B}"/>
                </a:ext>
              </a:extLst>
            </p:cNvPr>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65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6521"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110B13D5-6BD3-4E8C-87AE-156CEDC34CCF}" type="slidenum">
              <a:rPr lang="x-none" sz="1400">
                <a:latin typeface="Arial" pitchFamily="34" charset="0"/>
                <a:cs typeface="Arial" charset="0"/>
              </a:rPr>
              <a:pPr algn="r" eaLnBrk="0" hangingPunct="0"/>
              <a:t>77</a:t>
            </a:fld>
            <a:endParaRPr lang="en-US" sz="1400" dirty="0">
              <a:latin typeface="Arial" pitchFamily="34" charset="0"/>
              <a:cs typeface="Arial" charset="0"/>
            </a:endParaRPr>
          </a:p>
        </p:txBody>
      </p:sp>
      <p:sp>
        <p:nvSpPr>
          <p:cNvPr id="88068" name="Rectangle 2"/>
          <p:cNvSpPr>
            <a:spLocks noGrp="1" noChangeArrowheads="1"/>
          </p:cNvSpPr>
          <p:nvPr>
            <p:ph type="title" idx="4294967295"/>
          </p:nvPr>
        </p:nvSpPr>
        <p:spPr/>
        <p:txBody>
          <a:bodyPr/>
          <a:lstStyle/>
          <a:p>
            <a:pPr eaLnBrk="1" hangingPunct="1"/>
            <a:r>
              <a:rPr lang="en-US" sz="4000" dirty="0">
                <a:cs typeface="Arial" charset="0"/>
              </a:rPr>
              <a:t>SRSW Atomic From SRSW Regular </a:t>
            </a:r>
          </a:p>
        </p:txBody>
      </p:sp>
      <p:sp>
        <p:nvSpPr>
          <p:cNvPr id="88069" name="Rectangle 3"/>
          <p:cNvSpPr>
            <a:spLocks noChangeArrowheads="1"/>
          </p:cNvSpPr>
          <p:nvPr/>
        </p:nvSpPr>
        <p:spPr bwMode="auto">
          <a:xfrm>
            <a:off x="3759200" y="3349401"/>
            <a:ext cx="1206500" cy="387798"/>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chemeClr val="tx2"/>
                </a:solidFill>
                <a:latin typeface="Arial" pitchFamily="34" charset="0"/>
                <a:cs typeface="Courier New" pitchFamily="49" charset="0"/>
              </a:rPr>
              <a:t>1234</a:t>
            </a:r>
          </a:p>
        </p:txBody>
      </p:sp>
      <p:sp>
        <p:nvSpPr>
          <p:cNvPr id="88073" name="AutoShape 18"/>
          <p:cNvSpPr>
            <a:spLocks noChangeArrowheads="1"/>
          </p:cNvSpPr>
          <p:nvPr/>
        </p:nvSpPr>
        <p:spPr bwMode="auto">
          <a:xfrm>
            <a:off x="5765800" y="3365500"/>
            <a:ext cx="1689100" cy="520700"/>
          </a:xfrm>
          <a:prstGeom prst="cloudCallout">
            <a:avLst>
              <a:gd name="adj1" fmla="val 13815"/>
              <a:gd name="adj2" fmla="val -156403"/>
            </a:avLst>
          </a:prstGeom>
          <a:noFill/>
          <a:ln w="38100">
            <a:solidFill>
              <a:schemeClr val="bg1"/>
            </a:solidFill>
            <a:round/>
            <a:headEnd/>
            <a:tailEnd/>
          </a:ln>
        </p:spPr>
        <p:txBody>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1234</a:t>
            </a:r>
          </a:p>
        </p:txBody>
      </p:sp>
      <p:sp>
        <p:nvSpPr>
          <p:cNvPr id="918559" name="Rectangle 31"/>
          <p:cNvSpPr>
            <a:spLocks noChangeArrowheads="1"/>
          </p:cNvSpPr>
          <p:nvPr/>
        </p:nvSpPr>
        <p:spPr bwMode="auto">
          <a:xfrm>
            <a:off x="3771900" y="3349401"/>
            <a:ext cx="1206500" cy="387798"/>
          </a:xfrm>
          <a:prstGeom prst="rect">
            <a:avLst/>
          </a:prstGeom>
          <a:solidFill>
            <a:schemeClr val="accent1"/>
          </a:solidFill>
          <a:ln w="38100" algn="ctr">
            <a:solidFill>
              <a:schemeClr val="tx1"/>
            </a:solidFill>
            <a:miter lim="800000"/>
            <a:headEnd/>
            <a:tailEnd/>
          </a:ln>
          <a:effectLst>
            <a:outerShdw dist="107763" dir="2700000" algn="ctr" rotWithShape="0">
              <a:schemeClr val="bg2">
                <a:alpha val="50000"/>
              </a:schemeClr>
            </a:outerShdw>
          </a:effectLst>
        </p:spPr>
        <p:txBody>
          <a:bodyPr anchor="ctr">
            <a:spAutoFit/>
          </a:bodyPr>
          <a:lstStyle/>
          <a:p>
            <a:pPr marL="231775" indent="-231775" algn="ctr" eaLnBrk="0" hangingPunct="0">
              <a:lnSpc>
                <a:spcPct val="80000"/>
              </a:lnSpc>
              <a:spcBef>
                <a:spcPct val="20000"/>
              </a:spcBef>
              <a:defRPr/>
            </a:pPr>
            <a:r>
              <a:rPr lang="en-US" sz="2400" b="1" dirty="0">
                <a:solidFill>
                  <a:srgbClr val="FF0000"/>
                </a:solidFill>
                <a:latin typeface="Arial" pitchFamily="34" charset="0"/>
                <a:cs typeface="Courier New" pitchFamily="49" charset="0"/>
              </a:rPr>
              <a:t>5678</a:t>
            </a:r>
          </a:p>
        </p:txBody>
      </p:sp>
      <p:sp>
        <p:nvSpPr>
          <p:cNvPr id="88076" name="Text Box 32"/>
          <p:cNvSpPr txBox="1">
            <a:spLocks noChangeArrowheads="1"/>
          </p:cNvSpPr>
          <p:nvPr/>
        </p:nvSpPr>
        <p:spPr bwMode="auto">
          <a:xfrm>
            <a:off x="5800725" y="4027488"/>
            <a:ext cx="2715808"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Instead of 5678…</a:t>
            </a:r>
          </a:p>
        </p:txBody>
      </p:sp>
      <p:sp>
        <p:nvSpPr>
          <p:cNvPr id="88077" name="AutoShape 33"/>
          <p:cNvSpPr>
            <a:spLocks noChangeArrowheads="1"/>
          </p:cNvSpPr>
          <p:nvPr/>
        </p:nvSpPr>
        <p:spPr bwMode="auto">
          <a:xfrm>
            <a:off x="889000" y="57023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time</a:t>
            </a:r>
          </a:p>
        </p:txBody>
      </p:sp>
      <p:sp>
        <p:nvSpPr>
          <p:cNvPr id="88078" name="AutoShape 34"/>
          <p:cNvSpPr>
            <a:spLocks noChangeArrowheads="1"/>
          </p:cNvSpPr>
          <p:nvPr/>
        </p:nvSpPr>
        <p:spPr bwMode="auto">
          <a:xfrm>
            <a:off x="1844675" y="4508500"/>
            <a:ext cx="2528888" cy="509588"/>
          </a:xfrm>
          <a:prstGeom prst="leftRightArrow">
            <a:avLst>
              <a:gd name="adj1" fmla="val 50000"/>
              <a:gd name="adj2" fmla="val 99252"/>
            </a:avLst>
          </a:prstGeom>
          <a:solidFill>
            <a:srgbClr val="CCECFF"/>
          </a:solidFill>
          <a:ln w="38100">
            <a:solidFill>
              <a:schemeClr val="tx1"/>
            </a:solidFill>
            <a:miter lim="800000"/>
            <a:headEnd/>
            <a:tailEnd/>
          </a:ln>
        </p:spPr>
        <p:txBody>
          <a:bodyPr wrap="none" anchor="ctr"/>
          <a:lstStyle/>
          <a:p>
            <a:pPr algn="ctr" eaLnBrk="0" hangingPunct="0"/>
            <a:r>
              <a:rPr lang="en-US" b="1" dirty="0">
                <a:latin typeface="Arial" pitchFamily="34" charset="0"/>
                <a:cs typeface="Courier New" pitchFamily="49" charset="0"/>
              </a:rPr>
              <a:t>write(</a:t>
            </a:r>
            <a:r>
              <a:rPr lang="en-US" b="1" dirty="0">
                <a:solidFill>
                  <a:srgbClr val="FF0000"/>
                </a:solidFill>
                <a:latin typeface="Arial" pitchFamily="34" charset="0"/>
                <a:cs typeface="Courier New" pitchFamily="49" charset="0"/>
              </a:rPr>
              <a:t>5678</a:t>
            </a:r>
            <a:r>
              <a:rPr lang="en-US" b="1" dirty="0">
                <a:latin typeface="Arial" pitchFamily="34" charset="0"/>
                <a:cs typeface="Courier New" pitchFamily="49" charset="0"/>
              </a:rPr>
              <a:t>)</a:t>
            </a:r>
          </a:p>
        </p:txBody>
      </p:sp>
      <p:sp>
        <p:nvSpPr>
          <p:cNvPr id="88079" name="AutoShape 35"/>
          <p:cNvSpPr>
            <a:spLocks noChangeArrowheads="1"/>
          </p:cNvSpPr>
          <p:nvPr/>
        </p:nvSpPr>
        <p:spPr bwMode="auto">
          <a:xfrm>
            <a:off x="3109913" y="5078413"/>
            <a:ext cx="2376487" cy="509587"/>
          </a:xfrm>
          <a:prstGeom prst="leftRightArrow">
            <a:avLst>
              <a:gd name="adj1" fmla="val 50000"/>
              <a:gd name="adj2" fmla="val 93271"/>
            </a:avLst>
          </a:prstGeom>
          <a:solidFill>
            <a:srgbClr val="CCECFF"/>
          </a:solidFill>
          <a:ln w="38100">
            <a:solidFill>
              <a:schemeClr val="tx1"/>
            </a:solidFill>
            <a:miter lim="800000"/>
            <a:headEnd/>
            <a:tailEnd/>
          </a:ln>
        </p:spPr>
        <p:txBody>
          <a:bodyPr wrap="none" anchor="ctr"/>
          <a:lstStyle/>
          <a:p>
            <a:pPr algn="ctr" eaLnBrk="0" hangingPunct="0"/>
            <a:r>
              <a:rPr lang="en-US" b="1" dirty="0">
                <a:latin typeface="Arial" pitchFamily="34" charset="0"/>
                <a:cs typeface="Courier New" pitchFamily="49" charset="0"/>
              </a:rPr>
              <a:t>read(</a:t>
            </a:r>
            <a:r>
              <a:rPr lang="en-US" b="1" dirty="0">
                <a:solidFill>
                  <a:srgbClr val="0000FF"/>
                </a:solidFill>
                <a:latin typeface="Arial" pitchFamily="34" charset="0"/>
                <a:cs typeface="Courier New" pitchFamily="49" charset="0"/>
              </a:rPr>
              <a:t>1234</a:t>
            </a:r>
            <a:r>
              <a:rPr lang="en-US" b="1" dirty="0">
                <a:latin typeface="Arial" pitchFamily="34" charset="0"/>
                <a:cs typeface="Courier New" pitchFamily="49" charset="0"/>
              </a:rPr>
              <a:t>)</a:t>
            </a:r>
          </a:p>
        </p:txBody>
      </p:sp>
      <p:sp>
        <p:nvSpPr>
          <p:cNvPr id="88080" name="Text Box 36"/>
          <p:cNvSpPr txBox="1">
            <a:spLocks noChangeArrowheads="1"/>
          </p:cNvSpPr>
          <p:nvPr/>
        </p:nvSpPr>
        <p:spPr bwMode="auto">
          <a:xfrm>
            <a:off x="212725" y="4395788"/>
            <a:ext cx="1327608" cy="760529"/>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Initially </a:t>
            </a:r>
          </a:p>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1234</a:t>
            </a:r>
          </a:p>
        </p:txBody>
      </p:sp>
      <p:sp>
        <p:nvSpPr>
          <p:cNvPr id="40" name="Footer Placeholder 39"/>
          <p:cNvSpPr>
            <a:spLocks noGrp="1"/>
          </p:cNvSpPr>
          <p:nvPr>
            <p:ph type="ftr" sz="quarter" idx="10"/>
          </p:nvPr>
        </p:nvSpPr>
        <p:spPr/>
        <p:txBody>
          <a:bodyPr/>
          <a:lstStyle/>
          <a:p>
            <a:pPr>
              <a:defRPr/>
            </a:pPr>
            <a:r>
              <a:rPr lang="en-US" dirty="0"/>
              <a:t>Art of Multiprocessor Programming</a:t>
            </a:r>
          </a:p>
        </p:txBody>
      </p:sp>
      <p:sp>
        <p:nvSpPr>
          <p:cNvPr id="3" name="Rectangle 4">
            <a:extLst>
              <a:ext uri="{FF2B5EF4-FFF2-40B4-BE49-F238E27FC236}">
                <a16:creationId xmlns:a16="http://schemas.microsoft.com/office/drawing/2014/main" id="{1167881C-E9CC-8930-746E-81D47F4B5024}"/>
              </a:ext>
            </a:extLst>
          </p:cNvPr>
          <p:cNvSpPr>
            <a:spLocks noChangeArrowheads="1"/>
          </p:cNvSpPr>
          <p:nvPr/>
        </p:nvSpPr>
        <p:spPr bwMode="auto">
          <a:xfrm>
            <a:off x="1052513" y="1751013"/>
            <a:ext cx="2300287" cy="384175"/>
          </a:xfrm>
          <a:prstGeom prst="rect">
            <a:avLst/>
          </a:prstGeom>
          <a:noFill/>
          <a:ln w="38100" algn="ctr">
            <a:solidFill>
              <a:srgbClr val="FF0000"/>
            </a:solid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Regular writer</a:t>
            </a:r>
          </a:p>
        </p:txBody>
      </p:sp>
      <p:sp>
        <p:nvSpPr>
          <p:cNvPr id="5" name="Rectangle 5">
            <a:extLst>
              <a:ext uri="{FF2B5EF4-FFF2-40B4-BE49-F238E27FC236}">
                <a16:creationId xmlns:a16="http://schemas.microsoft.com/office/drawing/2014/main" id="{CF3BABDC-A92C-1001-2F27-E45382A16EC1}"/>
              </a:ext>
            </a:extLst>
          </p:cNvPr>
          <p:cNvSpPr>
            <a:spLocks noChangeArrowheads="1"/>
          </p:cNvSpPr>
          <p:nvPr/>
        </p:nvSpPr>
        <p:spPr bwMode="auto">
          <a:xfrm>
            <a:off x="7593013" y="2855913"/>
            <a:ext cx="1415772" cy="760529"/>
          </a:xfrm>
          <a:prstGeom prst="rect">
            <a:avLst/>
          </a:prstGeom>
          <a:noFill/>
          <a:ln w="57150" algn="ctr">
            <a:solidFill>
              <a:srgbClr val="33CCFF"/>
            </a:solid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Regular </a:t>
            </a:r>
          </a:p>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reader</a:t>
            </a:r>
          </a:p>
        </p:txBody>
      </p:sp>
      <p:grpSp>
        <p:nvGrpSpPr>
          <p:cNvPr id="18" name="Group 19">
            <a:extLst>
              <a:ext uri="{FF2B5EF4-FFF2-40B4-BE49-F238E27FC236}">
                <a16:creationId xmlns:a16="http://schemas.microsoft.com/office/drawing/2014/main" id="{3AD6440C-50B9-97B5-34D3-C1E97360EA4D}"/>
              </a:ext>
            </a:extLst>
          </p:cNvPr>
          <p:cNvGrpSpPr>
            <a:grpSpLocks/>
          </p:cNvGrpSpPr>
          <p:nvPr/>
        </p:nvGrpSpPr>
        <p:grpSpPr bwMode="auto">
          <a:xfrm>
            <a:off x="1879600" y="2260600"/>
            <a:ext cx="1752600" cy="1524000"/>
            <a:chOff x="1248" y="2016"/>
            <a:chExt cx="1104" cy="960"/>
          </a:xfrm>
          <a:effectLst>
            <a:glow rad="139700">
              <a:schemeClr val="accent3">
                <a:satMod val="175000"/>
                <a:alpha val="40000"/>
              </a:schemeClr>
            </a:glow>
          </a:effectLst>
        </p:grpSpPr>
        <p:grpSp>
          <p:nvGrpSpPr>
            <p:cNvPr id="19" name="Group 20">
              <a:extLst>
                <a:ext uri="{FF2B5EF4-FFF2-40B4-BE49-F238E27FC236}">
                  <a16:creationId xmlns:a16="http://schemas.microsoft.com/office/drawing/2014/main" id="{F48BC974-0568-C5EA-4CF1-4BDA1C975A85}"/>
                </a:ext>
              </a:extLst>
            </p:cNvPr>
            <p:cNvGrpSpPr>
              <a:grpSpLocks/>
            </p:cNvGrpSpPr>
            <p:nvPr/>
          </p:nvGrpSpPr>
          <p:grpSpPr bwMode="auto">
            <a:xfrm>
              <a:off x="1248" y="2016"/>
              <a:ext cx="912" cy="816"/>
              <a:chOff x="3168" y="1824"/>
              <a:chExt cx="912" cy="816"/>
            </a:xfrm>
          </p:grpSpPr>
          <p:sp>
            <p:nvSpPr>
              <p:cNvPr id="21" name="Freeform 21">
                <a:extLst>
                  <a:ext uri="{FF2B5EF4-FFF2-40B4-BE49-F238E27FC236}">
                    <a16:creationId xmlns:a16="http://schemas.microsoft.com/office/drawing/2014/main" id="{9F168728-9B87-7964-1FD1-4F7C81C7DE56}"/>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22" name="Freeform 22">
                <a:extLst>
                  <a:ext uri="{FF2B5EF4-FFF2-40B4-BE49-F238E27FC236}">
                    <a16:creationId xmlns:a16="http://schemas.microsoft.com/office/drawing/2014/main" id="{FBA7540D-E2D6-78C9-4CA5-344FE7DB24E4}"/>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23" name="Freeform 23">
                <a:extLst>
                  <a:ext uri="{FF2B5EF4-FFF2-40B4-BE49-F238E27FC236}">
                    <a16:creationId xmlns:a16="http://schemas.microsoft.com/office/drawing/2014/main" id="{BE21C7C8-EE67-E8F1-945E-90F45E717FE2}"/>
                  </a:ext>
                </a:extLst>
              </p:cNvPr>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24" name="Freeform 24">
                <a:extLst>
                  <a:ext uri="{FF2B5EF4-FFF2-40B4-BE49-F238E27FC236}">
                    <a16:creationId xmlns:a16="http://schemas.microsoft.com/office/drawing/2014/main" id="{979D37BF-79FB-244C-853A-1BB5B1D6ACAE}"/>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25" name="Freeform 25">
                <a:extLst>
                  <a:ext uri="{FF2B5EF4-FFF2-40B4-BE49-F238E27FC236}">
                    <a16:creationId xmlns:a16="http://schemas.microsoft.com/office/drawing/2014/main" id="{51DD3BCF-D026-EDF4-1BED-1320C21FAD86}"/>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26" name="Freeform 26">
                <a:extLst>
                  <a:ext uri="{FF2B5EF4-FFF2-40B4-BE49-F238E27FC236}">
                    <a16:creationId xmlns:a16="http://schemas.microsoft.com/office/drawing/2014/main" id="{C5C11A37-3D22-91B7-0AC5-8210654B76E9}"/>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27" name="Freeform 27">
                <a:extLst>
                  <a:ext uri="{FF2B5EF4-FFF2-40B4-BE49-F238E27FC236}">
                    <a16:creationId xmlns:a16="http://schemas.microsoft.com/office/drawing/2014/main" id="{DEEE9B25-FBD4-A752-D323-C3257A71BA9F}"/>
                  </a:ext>
                </a:extLst>
              </p:cNvPr>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28" name="Freeform 28">
                <a:extLst>
                  <a:ext uri="{FF2B5EF4-FFF2-40B4-BE49-F238E27FC236}">
                    <a16:creationId xmlns:a16="http://schemas.microsoft.com/office/drawing/2014/main" id="{A5389F07-1734-D89A-3FB6-23861CB82033}"/>
                  </a:ext>
                </a:extLst>
              </p:cNvPr>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29" name="Freeform 29">
                <a:extLst>
                  <a:ext uri="{FF2B5EF4-FFF2-40B4-BE49-F238E27FC236}">
                    <a16:creationId xmlns:a16="http://schemas.microsoft.com/office/drawing/2014/main" id="{CEA173B7-65FB-2203-1BEC-42B5AE34EB37}"/>
                  </a:ext>
                </a:extLst>
              </p:cNvPr>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20" name="Freeform 30">
              <a:extLst>
                <a:ext uri="{FF2B5EF4-FFF2-40B4-BE49-F238E27FC236}">
                  <a16:creationId xmlns:a16="http://schemas.microsoft.com/office/drawing/2014/main" id="{F61FA6FE-AA51-C458-08F5-3E01D0B2A067}"/>
                </a:ext>
              </a:extLst>
            </p:cNvPr>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30" name="Text Box 41">
            <a:extLst>
              <a:ext uri="{FF2B5EF4-FFF2-40B4-BE49-F238E27FC236}">
                <a16:creationId xmlns:a16="http://schemas.microsoft.com/office/drawing/2014/main" id="{D1336EE1-1D87-7C0E-F8AA-86702510C5A9}"/>
              </a:ext>
            </a:extLst>
          </p:cNvPr>
          <p:cNvSpPr txBox="1">
            <a:spLocks noChangeArrowheads="1"/>
          </p:cNvSpPr>
          <p:nvPr/>
        </p:nvSpPr>
        <p:spPr bwMode="auto">
          <a:xfrm rot="20162250">
            <a:off x="4618038" y="3467100"/>
            <a:ext cx="3008312" cy="1609725"/>
          </a:xfrm>
          <a:prstGeom prst="rect">
            <a:avLst/>
          </a:prstGeom>
          <a:solidFill>
            <a:schemeClr val="tx1"/>
          </a:solidFill>
          <a:ln w="38100" algn="ctr">
            <a:solidFill>
              <a:srgbClr val="33CCFF"/>
            </a:solidFill>
            <a:miter lim="800000"/>
            <a:headEnd/>
            <a:tailEnd/>
          </a:ln>
        </p:spPr>
        <p:txBody>
          <a:bodyPr wrap="none">
            <a:spAutoFit/>
          </a:bodyPr>
          <a:lstStyle/>
          <a:p>
            <a:pPr marL="231775" indent="-231775" eaLnBrk="0" hangingPunct="0">
              <a:lnSpc>
                <a:spcPct val="80000"/>
              </a:lnSpc>
              <a:spcBef>
                <a:spcPct val="20000"/>
              </a:spcBef>
            </a:pPr>
            <a:r>
              <a:rPr lang="en-US" sz="5400" dirty="0">
                <a:solidFill>
                  <a:srgbClr val="FFFF00"/>
                </a:solidFill>
                <a:latin typeface="Arial" pitchFamily="34" charset="0"/>
                <a:cs typeface="Courier New" pitchFamily="49" charset="0"/>
              </a:rPr>
              <a:t>Same as</a:t>
            </a:r>
          </a:p>
          <a:p>
            <a:pPr marL="231775" indent="-231775" eaLnBrk="0" hangingPunct="0">
              <a:lnSpc>
                <a:spcPct val="80000"/>
              </a:lnSpc>
              <a:spcBef>
                <a:spcPct val="20000"/>
              </a:spcBef>
            </a:pPr>
            <a:r>
              <a:rPr lang="en-US" sz="5400" dirty="0">
                <a:solidFill>
                  <a:srgbClr val="FFFF00"/>
                </a:solidFill>
                <a:latin typeface="Arial" pitchFamily="34" charset="0"/>
                <a:cs typeface="Courier New" pitchFamily="49" charset="0"/>
              </a:rPr>
              <a:t>Atomic</a:t>
            </a:r>
          </a:p>
        </p:txBody>
      </p:sp>
      <p:grpSp>
        <p:nvGrpSpPr>
          <p:cNvPr id="41" name="Group 6">
            <a:extLst>
              <a:ext uri="{FF2B5EF4-FFF2-40B4-BE49-F238E27FC236}">
                <a16:creationId xmlns:a16="http://schemas.microsoft.com/office/drawing/2014/main" id="{F379E86A-6F30-4407-A3D0-C9D9B0965B01}"/>
              </a:ext>
            </a:extLst>
          </p:cNvPr>
          <p:cNvGrpSpPr>
            <a:grpSpLocks/>
          </p:cNvGrpSpPr>
          <p:nvPr/>
        </p:nvGrpSpPr>
        <p:grpSpPr bwMode="auto">
          <a:xfrm flipH="1">
            <a:off x="6324600" y="1651000"/>
            <a:ext cx="1752600" cy="1524000"/>
            <a:chOff x="1248" y="2016"/>
            <a:chExt cx="1104" cy="960"/>
          </a:xfrm>
          <a:effectLst>
            <a:glow rad="139700">
              <a:schemeClr val="accent3">
                <a:satMod val="175000"/>
                <a:alpha val="40000"/>
              </a:schemeClr>
            </a:glow>
          </a:effectLst>
        </p:grpSpPr>
        <p:grpSp>
          <p:nvGrpSpPr>
            <p:cNvPr id="42" name="Group 7">
              <a:extLst>
                <a:ext uri="{FF2B5EF4-FFF2-40B4-BE49-F238E27FC236}">
                  <a16:creationId xmlns:a16="http://schemas.microsoft.com/office/drawing/2014/main" id="{3CEAF2DE-12AA-4DD0-B469-6A35C1F3F48E}"/>
                </a:ext>
              </a:extLst>
            </p:cNvPr>
            <p:cNvGrpSpPr>
              <a:grpSpLocks/>
            </p:cNvGrpSpPr>
            <p:nvPr/>
          </p:nvGrpSpPr>
          <p:grpSpPr bwMode="auto">
            <a:xfrm>
              <a:off x="1248" y="2016"/>
              <a:ext cx="912" cy="816"/>
              <a:chOff x="3168" y="1824"/>
              <a:chExt cx="912" cy="816"/>
            </a:xfrm>
          </p:grpSpPr>
          <p:sp>
            <p:nvSpPr>
              <p:cNvPr id="44" name="Freeform 8">
                <a:extLst>
                  <a:ext uri="{FF2B5EF4-FFF2-40B4-BE49-F238E27FC236}">
                    <a16:creationId xmlns:a16="http://schemas.microsoft.com/office/drawing/2014/main" id="{1369E9E9-30C8-4BC1-98BA-56CB75436804}"/>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45" name="Freeform 9">
                <a:extLst>
                  <a:ext uri="{FF2B5EF4-FFF2-40B4-BE49-F238E27FC236}">
                    <a16:creationId xmlns:a16="http://schemas.microsoft.com/office/drawing/2014/main" id="{DE8FD953-5511-4C3F-A6A8-0669B2BD6CC8}"/>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46" name="Freeform 10">
                <a:extLst>
                  <a:ext uri="{FF2B5EF4-FFF2-40B4-BE49-F238E27FC236}">
                    <a16:creationId xmlns:a16="http://schemas.microsoft.com/office/drawing/2014/main" id="{D8BA6A69-64DA-490F-B976-752E489EE006}"/>
                  </a:ext>
                </a:extLst>
              </p:cNvPr>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47" name="Freeform 11">
                <a:extLst>
                  <a:ext uri="{FF2B5EF4-FFF2-40B4-BE49-F238E27FC236}">
                    <a16:creationId xmlns:a16="http://schemas.microsoft.com/office/drawing/2014/main" id="{1054586E-01CC-41DA-9498-CEC802793F14}"/>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48" name="Freeform 12">
                <a:extLst>
                  <a:ext uri="{FF2B5EF4-FFF2-40B4-BE49-F238E27FC236}">
                    <a16:creationId xmlns:a16="http://schemas.microsoft.com/office/drawing/2014/main" id="{E4182FFE-31ED-4B49-9872-63432E578EF3}"/>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49" name="Freeform 13">
                <a:extLst>
                  <a:ext uri="{FF2B5EF4-FFF2-40B4-BE49-F238E27FC236}">
                    <a16:creationId xmlns:a16="http://schemas.microsoft.com/office/drawing/2014/main" id="{C652F078-2505-45BC-8437-04FE54182C14}"/>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50" name="Freeform 14">
                <a:extLst>
                  <a:ext uri="{FF2B5EF4-FFF2-40B4-BE49-F238E27FC236}">
                    <a16:creationId xmlns:a16="http://schemas.microsoft.com/office/drawing/2014/main" id="{92A62894-3178-453F-A999-710D3EDD833A}"/>
                  </a:ext>
                </a:extLst>
              </p:cNvPr>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51" name="Freeform 15">
                <a:extLst>
                  <a:ext uri="{FF2B5EF4-FFF2-40B4-BE49-F238E27FC236}">
                    <a16:creationId xmlns:a16="http://schemas.microsoft.com/office/drawing/2014/main" id="{F6C5F684-CAC6-4E0E-9D6B-76FF78F2B24F}"/>
                  </a:ext>
                </a:extLst>
              </p:cNvPr>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52" name="Freeform 16">
                <a:extLst>
                  <a:ext uri="{FF2B5EF4-FFF2-40B4-BE49-F238E27FC236}">
                    <a16:creationId xmlns:a16="http://schemas.microsoft.com/office/drawing/2014/main" id="{4FA0092F-D7ED-4D39-B347-91F8B03792A8}"/>
                  </a:ext>
                </a:extLst>
              </p:cNvPr>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
          <p:nvSpPr>
            <p:cNvPr id="43" name="Freeform 17">
              <a:extLst>
                <a:ext uri="{FF2B5EF4-FFF2-40B4-BE49-F238E27FC236}">
                  <a16:creationId xmlns:a16="http://schemas.microsoft.com/office/drawing/2014/main" id="{4452F7AB-EA1B-4E88-92C2-0C4FE6340EE4}"/>
                </a:ext>
              </a:extLst>
            </p:cNvPr>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4853F8FA-2660-42C1-A099-F99DC7B8D50C}" type="slidenum">
              <a:rPr lang="x-none" sz="1400">
                <a:latin typeface="Arial" pitchFamily="34" charset="0"/>
                <a:cs typeface="Arial" charset="0"/>
              </a:rPr>
              <a:pPr algn="r" eaLnBrk="0" hangingPunct="0"/>
              <a:t>78</a:t>
            </a:fld>
            <a:endParaRPr lang="en-US" sz="1400" dirty="0">
              <a:latin typeface="Arial" pitchFamily="34" charset="0"/>
              <a:cs typeface="Arial" charset="0"/>
            </a:endParaRPr>
          </a:p>
        </p:txBody>
      </p:sp>
      <p:sp>
        <p:nvSpPr>
          <p:cNvPr id="89092" name="Rectangle 2"/>
          <p:cNvSpPr>
            <a:spLocks noGrp="1" noChangeArrowheads="1"/>
          </p:cNvSpPr>
          <p:nvPr>
            <p:ph type="title" idx="4294967295"/>
          </p:nvPr>
        </p:nvSpPr>
        <p:spPr/>
        <p:txBody>
          <a:bodyPr/>
          <a:lstStyle/>
          <a:p>
            <a:pPr eaLnBrk="1" hangingPunct="1"/>
            <a:r>
              <a:rPr lang="en-US" sz="4000" dirty="0">
                <a:cs typeface="Arial" charset="0"/>
              </a:rPr>
              <a:t>SRSW Atomic From SRSW Regular </a:t>
            </a:r>
          </a:p>
        </p:txBody>
      </p:sp>
      <p:sp>
        <p:nvSpPr>
          <p:cNvPr id="89093" name="Rectangle 3"/>
          <p:cNvSpPr>
            <a:spLocks noChangeArrowheads="1"/>
          </p:cNvSpPr>
          <p:nvPr/>
        </p:nvSpPr>
        <p:spPr bwMode="auto">
          <a:xfrm>
            <a:off x="3759200" y="3349401"/>
            <a:ext cx="1206500" cy="387798"/>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chemeClr val="tx2"/>
                </a:solidFill>
                <a:latin typeface="Arial" pitchFamily="34" charset="0"/>
                <a:cs typeface="Courier New" pitchFamily="49" charset="0"/>
              </a:rPr>
              <a:t>1234</a:t>
            </a:r>
          </a:p>
        </p:txBody>
      </p:sp>
      <p:sp>
        <p:nvSpPr>
          <p:cNvPr id="89097" name="AutoShape 18"/>
          <p:cNvSpPr>
            <a:spLocks noChangeArrowheads="1"/>
          </p:cNvSpPr>
          <p:nvPr/>
        </p:nvSpPr>
        <p:spPr bwMode="auto">
          <a:xfrm>
            <a:off x="5765800" y="3365500"/>
            <a:ext cx="1689100" cy="520700"/>
          </a:xfrm>
          <a:prstGeom prst="cloudCallout">
            <a:avLst>
              <a:gd name="adj1" fmla="val 13815"/>
              <a:gd name="adj2" fmla="val -156403"/>
            </a:avLst>
          </a:prstGeom>
          <a:noFill/>
          <a:ln w="38100">
            <a:solidFill>
              <a:schemeClr val="bg1"/>
            </a:solidFill>
            <a:round/>
            <a:headEnd/>
            <a:tailEnd/>
          </a:ln>
        </p:spPr>
        <p:txBody>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1234</a:t>
            </a:r>
          </a:p>
        </p:txBody>
      </p:sp>
      <p:sp>
        <p:nvSpPr>
          <p:cNvPr id="920607" name="Rectangle 31"/>
          <p:cNvSpPr>
            <a:spLocks noChangeArrowheads="1"/>
          </p:cNvSpPr>
          <p:nvPr/>
        </p:nvSpPr>
        <p:spPr bwMode="auto">
          <a:xfrm>
            <a:off x="3771900" y="3349401"/>
            <a:ext cx="1206500" cy="387798"/>
          </a:xfrm>
          <a:prstGeom prst="rect">
            <a:avLst/>
          </a:prstGeom>
          <a:solidFill>
            <a:schemeClr val="accent1"/>
          </a:solidFill>
          <a:ln w="38100" algn="ctr">
            <a:solidFill>
              <a:schemeClr val="tx1"/>
            </a:solidFill>
            <a:miter lim="800000"/>
            <a:headEnd/>
            <a:tailEnd/>
          </a:ln>
          <a:effectLst>
            <a:outerShdw dist="107763" dir="2700000" algn="ctr" rotWithShape="0">
              <a:schemeClr val="bg2">
                <a:alpha val="50000"/>
              </a:schemeClr>
            </a:outerShdw>
          </a:effectLst>
        </p:spPr>
        <p:txBody>
          <a:bodyPr anchor="ctr">
            <a:spAutoFit/>
          </a:bodyPr>
          <a:lstStyle/>
          <a:p>
            <a:pPr marL="231775" indent="-231775" algn="ctr" eaLnBrk="0" hangingPunct="0">
              <a:lnSpc>
                <a:spcPct val="80000"/>
              </a:lnSpc>
              <a:spcBef>
                <a:spcPct val="20000"/>
              </a:spcBef>
              <a:defRPr/>
            </a:pPr>
            <a:r>
              <a:rPr lang="en-US" sz="2400" b="1" dirty="0">
                <a:solidFill>
                  <a:srgbClr val="FF0000"/>
                </a:solidFill>
                <a:latin typeface="Arial" pitchFamily="34" charset="0"/>
                <a:cs typeface="Courier New" pitchFamily="49" charset="0"/>
              </a:rPr>
              <a:t>5678</a:t>
            </a:r>
          </a:p>
        </p:txBody>
      </p:sp>
      <p:sp>
        <p:nvSpPr>
          <p:cNvPr id="89100" name="Text Box 32"/>
          <p:cNvSpPr txBox="1">
            <a:spLocks noChangeArrowheads="1"/>
          </p:cNvSpPr>
          <p:nvPr/>
        </p:nvSpPr>
        <p:spPr bwMode="auto">
          <a:xfrm>
            <a:off x="5800725" y="4027488"/>
            <a:ext cx="2715808"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33CCFF"/>
                </a:solidFill>
                <a:latin typeface="Arial" pitchFamily="34" charset="0"/>
                <a:cs typeface="Courier New" pitchFamily="49" charset="0"/>
              </a:rPr>
              <a:t>Instead of 5678…</a:t>
            </a:r>
          </a:p>
        </p:txBody>
      </p:sp>
      <p:sp>
        <p:nvSpPr>
          <p:cNvPr id="89101" name="AutoShape 33"/>
          <p:cNvSpPr>
            <a:spLocks noChangeArrowheads="1"/>
          </p:cNvSpPr>
          <p:nvPr/>
        </p:nvSpPr>
        <p:spPr bwMode="auto">
          <a:xfrm>
            <a:off x="889000" y="57023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time</a:t>
            </a:r>
          </a:p>
        </p:txBody>
      </p:sp>
      <p:sp>
        <p:nvSpPr>
          <p:cNvPr id="89102" name="AutoShape 34"/>
          <p:cNvSpPr>
            <a:spLocks noChangeArrowheads="1"/>
          </p:cNvSpPr>
          <p:nvPr/>
        </p:nvSpPr>
        <p:spPr bwMode="auto">
          <a:xfrm>
            <a:off x="1844675" y="4508500"/>
            <a:ext cx="2528888" cy="509588"/>
          </a:xfrm>
          <a:prstGeom prst="leftRightArrow">
            <a:avLst>
              <a:gd name="adj1" fmla="val 50000"/>
              <a:gd name="adj2" fmla="val 99252"/>
            </a:avLst>
          </a:prstGeom>
          <a:solidFill>
            <a:srgbClr val="CCECFF"/>
          </a:solidFill>
          <a:ln w="38100">
            <a:solidFill>
              <a:schemeClr val="tx1"/>
            </a:solidFill>
            <a:miter lim="800000"/>
            <a:headEnd/>
            <a:tailEnd/>
          </a:ln>
        </p:spPr>
        <p:txBody>
          <a:bodyPr wrap="none" anchor="ctr"/>
          <a:lstStyle/>
          <a:p>
            <a:pPr algn="ctr" eaLnBrk="0" hangingPunct="0"/>
            <a:r>
              <a:rPr lang="en-US" b="1" dirty="0">
                <a:latin typeface="Arial" pitchFamily="34" charset="0"/>
                <a:cs typeface="Courier New" pitchFamily="49" charset="0"/>
              </a:rPr>
              <a:t>write(</a:t>
            </a:r>
            <a:r>
              <a:rPr lang="en-US" b="1" dirty="0">
                <a:solidFill>
                  <a:srgbClr val="FF0000"/>
                </a:solidFill>
                <a:latin typeface="Arial" pitchFamily="34" charset="0"/>
                <a:cs typeface="Courier New" pitchFamily="49" charset="0"/>
              </a:rPr>
              <a:t>5678</a:t>
            </a:r>
            <a:r>
              <a:rPr lang="en-US" b="1" dirty="0">
                <a:latin typeface="Arial" pitchFamily="34" charset="0"/>
                <a:cs typeface="Courier New" pitchFamily="49" charset="0"/>
              </a:rPr>
              <a:t>)</a:t>
            </a:r>
          </a:p>
        </p:txBody>
      </p:sp>
      <p:sp>
        <p:nvSpPr>
          <p:cNvPr id="89103" name="AutoShape 35"/>
          <p:cNvSpPr>
            <a:spLocks noChangeArrowheads="1"/>
          </p:cNvSpPr>
          <p:nvPr/>
        </p:nvSpPr>
        <p:spPr bwMode="auto">
          <a:xfrm>
            <a:off x="3287713" y="5078413"/>
            <a:ext cx="2376487" cy="509587"/>
          </a:xfrm>
          <a:prstGeom prst="leftRightArrow">
            <a:avLst>
              <a:gd name="adj1" fmla="val 50000"/>
              <a:gd name="adj2" fmla="val 93271"/>
            </a:avLst>
          </a:prstGeom>
          <a:solidFill>
            <a:srgbClr val="CCECFF"/>
          </a:solidFill>
          <a:ln w="38100">
            <a:solidFill>
              <a:schemeClr val="tx1"/>
            </a:solidFill>
            <a:miter lim="800000"/>
            <a:headEnd/>
            <a:tailEnd/>
          </a:ln>
        </p:spPr>
        <p:txBody>
          <a:bodyPr wrap="none" anchor="ctr"/>
          <a:lstStyle/>
          <a:p>
            <a:pPr algn="ctr" eaLnBrk="0" hangingPunct="0"/>
            <a:r>
              <a:rPr lang="en-US" b="1" dirty="0">
                <a:latin typeface="Arial" pitchFamily="34" charset="0"/>
                <a:cs typeface="Courier New" pitchFamily="49" charset="0"/>
              </a:rPr>
              <a:t>read(</a:t>
            </a:r>
            <a:r>
              <a:rPr lang="en-US" b="1" dirty="0">
                <a:solidFill>
                  <a:srgbClr val="0000FF"/>
                </a:solidFill>
                <a:latin typeface="Arial" pitchFamily="34" charset="0"/>
                <a:cs typeface="Courier New" pitchFamily="49" charset="0"/>
              </a:rPr>
              <a:t>1234</a:t>
            </a:r>
            <a:r>
              <a:rPr lang="en-US" b="1" dirty="0">
                <a:latin typeface="Arial" pitchFamily="34" charset="0"/>
                <a:cs typeface="Courier New" pitchFamily="49" charset="0"/>
              </a:rPr>
              <a:t>)</a:t>
            </a:r>
          </a:p>
        </p:txBody>
      </p:sp>
      <p:sp>
        <p:nvSpPr>
          <p:cNvPr id="89104" name="Text Box 36"/>
          <p:cNvSpPr txBox="1">
            <a:spLocks noChangeArrowheads="1"/>
          </p:cNvSpPr>
          <p:nvPr/>
        </p:nvSpPr>
        <p:spPr bwMode="auto">
          <a:xfrm>
            <a:off x="212725" y="4395788"/>
            <a:ext cx="1327608" cy="760529"/>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Initially </a:t>
            </a:r>
          </a:p>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1234</a:t>
            </a:r>
          </a:p>
        </p:txBody>
      </p:sp>
      <p:sp>
        <p:nvSpPr>
          <p:cNvPr id="89105" name="AutoShape 38"/>
          <p:cNvSpPr>
            <a:spLocks noChangeArrowheads="1"/>
          </p:cNvSpPr>
          <p:nvPr/>
        </p:nvSpPr>
        <p:spPr bwMode="auto">
          <a:xfrm>
            <a:off x="773113" y="5078413"/>
            <a:ext cx="2376487" cy="509587"/>
          </a:xfrm>
          <a:prstGeom prst="leftRightArrow">
            <a:avLst>
              <a:gd name="adj1" fmla="val 50000"/>
              <a:gd name="adj2" fmla="val 93271"/>
            </a:avLst>
          </a:prstGeom>
          <a:solidFill>
            <a:srgbClr val="CCECFF"/>
          </a:solidFill>
          <a:ln w="38100">
            <a:solidFill>
              <a:schemeClr val="tx1"/>
            </a:solidFill>
            <a:miter lim="800000"/>
            <a:headEnd/>
            <a:tailEnd/>
          </a:ln>
        </p:spPr>
        <p:txBody>
          <a:bodyPr wrap="none" anchor="ctr"/>
          <a:lstStyle/>
          <a:p>
            <a:pPr algn="ctr" eaLnBrk="0" hangingPunct="0"/>
            <a:r>
              <a:rPr lang="en-US" b="1" dirty="0">
                <a:latin typeface="Arial" pitchFamily="34" charset="0"/>
                <a:cs typeface="Courier New" pitchFamily="49" charset="0"/>
              </a:rPr>
              <a:t>Reg read(</a:t>
            </a:r>
            <a:r>
              <a:rPr lang="en-US" b="1" dirty="0">
                <a:solidFill>
                  <a:srgbClr val="0000FF"/>
                </a:solidFill>
                <a:latin typeface="Arial" pitchFamily="34" charset="0"/>
                <a:cs typeface="Courier New" pitchFamily="49" charset="0"/>
              </a:rPr>
              <a:t>5678</a:t>
            </a:r>
            <a:r>
              <a:rPr lang="en-US" b="1" dirty="0">
                <a:latin typeface="Arial" pitchFamily="34" charset="0"/>
                <a:cs typeface="Courier New" pitchFamily="49" charset="0"/>
              </a:rPr>
              <a:t>)</a:t>
            </a:r>
          </a:p>
        </p:txBody>
      </p:sp>
      <p:sp>
        <p:nvSpPr>
          <p:cNvPr id="920616" name="Line 40"/>
          <p:cNvSpPr>
            <a:spLocks noChangeShapeType="1"/>
          </p:cNvSpPr>
          <p:nvPr/>
        </p:nvSpPr>
        <p:spPr bwMode="auto">
          <a:xfrm>
            <a:off x="3138488" y="5430838"/>
            <a:ext cx="0" cy="665162"/>
          </a:xfrm>
          <a:prstGeom prst="line">
            <a:avLst/>
          </a:prstGeom>
          <a:noFill/>
          <a:ln w="76200">
            <a:solidFill>
              <a:schemeClr val="accent2"/>
            </a:solidFill>
            <a:prstDash val="sysDot"/>
            <a:round/>
            <a:headEnd/>
            <a:tailEnd/>
          </a:ln>
        </p:spPr>
        <p:txBody>
          <a:bodyPr wrap="none" anchor="ctr"/>
          <a:lstStyle/>
          <a:p>
            <a:endParaRPr lang="en-US" dirty="0"/>
          </a:p>
        </p:txBody>
      </p:sp>
      <p:sp>
        <p:nvSpPr>
          <p:cNvPr id="920617" name="AutoShape 41"/>
          <p:cNvSpPr>
            <a:spLocks noChangeArrowheads="1"/>
          </p:cNvSpPr>
          <p:nvPr/>
        </p:nvSpPr>
        <p:spPr bwMode="auto">
          <a:xfrm>
            <a:off x="361950" y="5875338"/>
            <a:ext cx="2351088" cy="631825"/>
          </a:xfrm>
          <a:prstGeom prst="wedgeRoundRectCallout">
            <a:avLst>
              <a:gd name="adj1" fmla="val 64181"/>
              <a:gd name="adj2" fmla="val -17588"/>
              <a:gd name="adj3" fmla="val 16667"/>
            </a:avLst>
          </a:prstGeom>
          <a:solidFill>
            <a:srgbClr val="DDDDDD"/>
          </a:solidFill>
          <a:ln w="38100">
            <a:solidFill>
              <a:schemeClr val="tx1"/>
            </a:solidFill>
            <a:miter lim="800000"/>
            <a:headEnd/>
            <a:tailEnd/>
          </a:ln>
        </p:spPr>
        <p:txBody>
          <a:bodyPr anchor="ctr"/>
          <a:lstStyle/>
          <a:p>
            <a:pPr algn="ctr" eaLnBrk="0" hangingPunct="0"/>
            <a:r>
              <a:rPr lang="en-US" sz="2000" b="1" dirty="0">
                <a:solidFill>
                  <a:srgbClr val="0000FF"/>
                </a:solidFill>
                <a:latin typeface="Arial" pitchFamily="34" charset="0"/>
                <a:cs typeface="Courier New" pitchFamily="49" charset="0"/>
              </a:rPr>
              <a:t>Write 5678 happened</a:t>
            </a:r>
          </a:p>
        </p:txBody>
      </p:sp>
      <p:sp>
        <p:nvSpPr>
          <p:cNvPr id="43" name="Footer Placeholder 42"/>
          <p:cNvSpPr>
            <a:spLocks noGrp="1"/>
          </p:cNvSpPr>
          <p:nvPr>
            <p:ph type="ftr" sz="quarter" idx="10"/>
          </p:nvPr>
        </p:nvSpPr>
        <p:spPr/>
        <p:txBody>
          <a:bodyPr/>
          <a:lstStyle/>
          <a:p>
            <a:pPr>
              <a:defRPr/>
            </a:pPr>
            <a:r>
              <a:rPr lang="en-US" dirty="0"/>
              <a:t>Art of Multiprocessor Programming</a:t>
            </a:r>
          </a:p>
        </p:txBody>
      </p:sp>
      <p:sp>
        <p:nvSpPr>
          <p:cNvPr id="2" name="Rectangle 4">
            <a:extLst>
              <a:ext uri="{FF2B5EF4-FFF2-40B4-BE49-F238E27FC236}">
                <a16:creationId xmlns:a16="http://schemas.microsoft.com/office/drawing/2014/main" id="{275A2693-1449-0C2E-C12E-F893141D2FB6}"/>
              </a:ext>
            </a:extLst>
          </p:cNvPr>
          <p:cNvSpPr>
            <a:spLocks noChangeArrowheads="1"/>
          </p:cNvSpPr>
          <p:nvPr/>
        </p:nvSpPr>
        <p:spPr bwMode="auto">
          <a:xfrm>
            <a:off x="1052513" y="1751013"/>
            <a:ext cx="2300287" cy="384175"/>
          </a:xfrm>
          <a:prstGeom prst="rect">
            <a:avLst/>
          </a:prstGeom>
          <a:noFill/>
          <a:ln w="38100" algn="ctr">
            <a:solidFill>
              <a:srgbClr val="FF0000"/>
            </a:solid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Regular writer</a:t>
            </a:r>
          </a:p>
        </p:txBody>
      </p:sp>
      <p:sp>
        <p:nvSpPr>
          <p:cNvPr id="3" name="Rectangle 5">
            <a:extLst>
              <a:ext uri="{FF2B5EF4-FFF2-40B4-BE49-F238E27FC236}">
                <a16:creationId xmlns:a16="http://schemas.microsoft.com/office/drawing/2014/main" id="{0C8DA731-00A8-3E6E-86E5-0F64DA242078}"/>
              </a:ext>
            </a:extLst>
          </p:cNvPr>
          <p:cNvSpPr>
            <a:spLocks noChangeArrowheads="1"/>
          </p:cNvSpPr>
          <p:nvPr/>
        </p:nvSpPr>
        <p:spPr bwMode="auto">
          <a:xfrm>
            <a:off x="7593013" y="2855913"/>
            <a:ext cx="1415772" cy="760529"/>
          </a:xfrm>
          <a:prstGeom prst="rect">
            <a:avLst/>
          </a:prstGeom>
          <a:noFill/>
          <a:ln w="57150" algn="ctr">
            <a:solidFill>
              <a:srgbClr val="33CCFF"/>
            </a:solid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33CCFF"/>
                </a:solidFill>
                <a:latin typeface="Arial" pitchFamily="34" charset="0"/>
                <a:cs typeface="Courier New" pitchFamily="49" charset="0"/>
              </a:rPr>
              <a:t>Regular </a:t>
            </a:r>
          </a:p>
          <a:p>
            <a:pPr marL="231775" indent="-231775" eaLnBrk="0" hangingPunct="0">
              <a:lnSpc>
                <a:spcPct val="80000"/>
              </a:lnSpc>
              <a:spcBef>
                <a:spcPct val="20000"/>
              </a:spcBef>
            </a:pPr>
            <a:r>
              <a:rPr lang="en-US" sz="2400" b="1" dirty="0">
                <a:solidFill>
                  <a:srgbClr val="33CCFF"/>
                </a:solidFill>
                <a:latin typeface="Arial" pitchFamily="34" charset="0"/>
                <a:cs typeface="Courier New" pitchFamily="49" charset="0"/>
              </a:rPr>
              <a:t>reader</a:t>
            </a:r>
          </a:p>
        </p:txBody>
      </p:sp>
      <p:grpSp>
        <p:nvGrpSpPr>
          <p:cNvPr id="16" name="Group 19">
            <a:extLst>
              <a:ext uri="{FF2B5EF4-FFF2-40B4-BE49-F238E27FC236}">
                <a16:creationId xmlns:a16="http://schemas.microsoft.com/office/drawing/2014/main" id="{2B0804C7-F938-FB5F-5C4F-A55C0C43ED36}"/>
              </a:ext>
            </a:extLst>
          </p:cNvPr>
          <p:cNvGrpSpPr>
            <a:grpSpLocks/>
          </p:cNvGrpSpPr>
          <p:nvPr/>
        </p:nvGrpSpPr>
        <p:grpSpPr bwMode="auto">
          <a:xfrm>
            <a:off x="1879600" y="2260600"/>
            <a:ext cx="1752600" cy="1524000"/>
            <a:chOff x="1248" y="2016"/>
            <a:chExt cx="1104" cy="960"/>
          </a:xfrm>
          <a:effectLst>
            <a:glow rad="139700">
              <a:schemeClr val="accent3">
                <a:satMod val="175000"/>
                <a:alpha val="40000"/>
              </a:schemeClr>
            </a:glow>
          </a:effectLst>
        </p:grpSpPr>
        <p:grpSp>
          <p:nvGrpSpPr>
            <p:cNvPr id="17" name="Group 20">
              <a:extLst>
                <a:ext uri="{FF2B5EF4-FFF2-40B4-BE49-F238E27FC236}">
                  <a16:creationId xmlns:a16="http://schemas.microsoft.com/office/drawing/2014/main" id="{D483D6FA-03C3-A1E8-4FB1-BEA62DD9EF89}"/>
                </a:ext>
              </a:extLst>
            </p:cNvPr>
            <p:cNvGrpSpPr>
              <a:grpSpLocks/>
            </p:cNvGrpSpPr>
            <p:nvPr/>
          </p:nvGrpSpPr>
          <p:grpSpPr bwMode="auto">
            <a:xfrm>
              <a:off x="1248" y="2016"/>
              <a:ext cx="912" cy="816"/>
              <a:chOff x="3168" y="1824"/>
              <a:chExt cx="912" cy="816"/>
            </a:xfrm>
          </p:grpSpPr>
          <p:sp>
            <p:nvSpPr>
              <p:cNvPr id="19" name="Freeform 21">
                <a:extLst>
                  <a:ext uri="{FF2B5EF4-FFF2-40B4-BE49-F238E27FC236}">
                    <a16:creationId xmlns:a16="http://schemas.microsoft.com/office/drawing/2014/main" id="{B2BB0B76-3D43-7166-5952-DAD9779CABBE}"/>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20" name="Freeform 22">
                <a:extLst>
                  <a:ext uri="{FF2B5EF4-FFF2-40B4-BE49-F238E27FC236}">
                    <a16:creationId xmlns:a16="http://schemas.microsoft.com/office/drawing/2014/main" id="{5968118F-CA13-876C-226D-D786C1DF2AA7}"/>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21" name="Freeform 23">
                <a:extLst>
                  <a:ext uri="{FF2B5EF4-FFF2-40B4-BE49-F238E27FC236}">
                    <a16:creationId xmlns:a16="http://schemas.microsoft.com/office/drawing/2014/main" id="{B776F72C-6E91-4653-F61A-0E2CE7486B61}"/>
                  </a:ext>
                </a:extLst>
              </p:cNvPr>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22" name="Freeform 24">
                <a:extLst>
                  <a:ext uri="{FF2B5EF4-FFF2-40B4-BE49-F238E27FC236}">
                    <a16:creationId xmlns:a16="http://schemas.microsoft.com/office/drawing/2014/main" id="{716B00D8-D390-D163-A03B-9B80260221BF}"/>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23" name="Freeform 25">
                <a:extLst>
                  <a:ext uri="{FF2B5EF4-FFF2-40B4-BE49-F238E27FC236}">
                    <a16:creationId xmlns:a16="http://schemas.microsoft.com/office/drawing/2014/main" id="{999C435F-BED2-EF3C-8C89-DF9E674228C5}"/>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24" name="Freeform 26">
                <a:extLst>
                  <a:ext uri="{FF2B5EF4-FFF2-40B4-BE49-F238E27FC236}">
                    <a16:creationId xmlns:a16="http://schemas.microsoft.com/office/drawing/2014/main" id="{9F039BF3-8BCF-757B-9B6D-F45E38C9DB17}"/>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25" name="Freeform 27">
                <a:extLst>
                  <a:ext uri="{FF2B5EF4-FFF2-40B4-BE49-F238E27FC236}">
                    <a16:creationId xmlns:a16="http://schemas.microsoft.com/office/drawing/2014/main" id="{EB0A7865-5960-40F8-0DB8-16A66CDE69EA}"/>
                  </a:ext>
                </a:extLst>
              </p:cNvPr>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26" name="Freeform 28">
                <a:extLst>
                  <a:ext uri="{FF2B5EF4-FFF2-40B4-BE49-F238E27FC236}">
                    <a16:creationId xmlns:a16="http://schemas.microsoft.com/office/drawing/2014/main" id="{2364AE28-BEF6-5DD9-F041-7BB4976761F2}"/>
                  </a:ext>
                </a:extLst>
              </p:cNvPr>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27" name="Freeform 29">
                <a:extLst>
                  <a:ext uri="{FF2B5EF4-FFF2-40B4-BE49-F238E27FC236}">
                    <a16:creationId xmlns:a16="http://schemas.microsoft.com/office/drawing/2014/main" id="{75EB6067-F16E-EB3F-D350-6743F86777F5}"/>
                  </a:ext>
                </a:extLst>
              </p:cNvPr>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18" name="Freeform 30">
              <a:extLst>
                <a:ext uri="{FF2B5EF4-FFF2-40B4-BE49-F238E27FC236}">
                  <a16:creationId xmlns:a16="http://schemas.microsoft.com/office/drawing/2014/main" id="{69FC316C-F95F-6962-DD21-5A73CB7C36CC}"/>
                </a:ext>
              </a:extLst>
            </p:cNvPr>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28" name="Text Box 41">
            <a:extLst>
              <a:ext uri="{FF2B5EF4-FFF2-40B4-BE49-F238E27FC236}">
                <a16:creationId xmlns:a16="http://schemas.microsoft.com/office/drawing/2014/main" id="{38F209EC-C6DD-DEE3-02B0-8815C693AB4B}"/>
              </a:ext>
            </a:extLst>
          </p:cNvPr>
          <p:cNvSpPr txBox="1">
            <a:spLocks noChangeArrowheads="1"/>
          </p:cNvSpPr>
          <p:nvPr/>
        </p:nvSpPr>
        <p:spPr bwMode="auto">
          <a:xfrm rot="20162250">
            <a:off x="4694950" y="3261273"/>
            <a:ext cx="3829312" cy="1588127"/>
          </a:xfrm>
          <a:prstGeom prst="rect">
            <a:avLst/>
          </a:prstGeom>
          <a:solidFill>
            <a:schemeClr val="tx1"/>
          </a:solidFill>
          <a:ln w="38100" algn="ctr">
            <a:solidFill>
              <a:srgbClr val="33CCFF"/>
            </a:solidFill>
            <a:miter lim="800000"/>
            <a:headEnd/>
            <a:tailEnd/>
          </a:ln>
        </p:spPr>
        <p:txBody>
          <a:bodyPr wrap="square">
            <a:spAutoFit/>
          </a:bodyPr>
          <a:lstStyle/>
          <a:p>
            <a:pPr marL="231775" indent="-231775" eaLnBrk="0" hangingPunct="0">
              <a:lnSpc>
                <a:spcPct val="80000"/>
              </a:lnSpc>
              <a:spcBef>
                <a:spcPct val="20000"/>
              </a:spcBef>
            </a:pPr>
            <a:r>
              <a:rPr lang="en-US" sz="5400" dirty="0">
                <a:solidFill>
                  <a:srgbClr val="FFFF00"/>
                </a:solidFill>
                <a:latin typeface="Arial" pitchFamily="34" charset="0"/>
                <a:cs typeface="Courier New" pitchFamily="49" charset="0"/>
              </a:rPr>
              <a:t>Regular,</a:t>
            </a:r>
          </a:p>
          <a:p>
            <a:pPr marL="231775" indent="-231775" eaLnBrk="0" hangingPunct="0">
              <a:lnSpc>
                <a:spcPct val="80000"/>
              </a:lnSpc>
              <a:spcBef>
                <a:spcPct val="20000"/>
              </a:spcBef>
            </a:pPr>
            <a:r>
              <a:rPr lang="en-US" sz="5400" dirty="0">
                <a:solidFill>
                  <a:srgbClr val="FFFF00"/>
                </a:solidFill>
                <a:latin typeface="Arial" pitchFamily="34" charset="0"/>
                <a:cs typeface="Courier New" pitchFamily="49" charset="0"/>
              </a:rPr>
              <a:t>Not Atomic!</a:t>
            </a:r>
          </a:p>
        </p:txBody>
      </p:sp>
      <p:grpSp>
        <p:nvGrpSpPr>
          <p:cNvPr id="56" name="Group 6">
            <a:extLst>
              <a:ext uri="{FF2B5EF4-FFF2-40B4-BE49-F238E27FC236}">
                <a16:creationId xmlns:a16="http://schemas.microsoft.com/office/drawing/2014/main" id="{070B5830-A044-4F23-90C2-7F7C81DF1245}"/>
              </a:ext>
            </a:extLst>
          </p:cNvPr>
          <p:cNvGrpSpPr>
            <a:grpSpLocks/>
          </p:cNvGrpSpPr>
          <p:nvPr/>
        </p:nvGrpSpPr>
        <p:grpSpPr bwMode="auto">
          <a:xfrm flipH="1">
            <a:off x="6324600" y="1651000"/>
            <a:ext cx="1752600" cy="1524000"/>
            <a:chOff x="1248" y="2016"/>
            <a:chExt cx="1104" cy="960"/>
          </a:xfrm>
          <a:effectLst>
            <a:glow rad="139700">
              <a:schemeClr val="accent3">
                <a:satMod val="175000"/>
                <a:alpha val="40000"/>
              </a:schemeClr>
            </a:glow>
          </a:effectLst>
        </p:grpSpPr>
        <p:grpSp>
          <p:nvGrpSpPr>
            <p:cNvPr id="57" name="Group 7">
              <a:extLst>
                <a:ext uri="{FF2B5EF4-FFF2-40B4-BE49-F238E27FC236}">
                  <a16:creationId xmlns:a16="http://schemas.microsoft.com/office/drawing/2014/main" id="{AD0657D1-4B96-443D-9CB3-CD428B2F0EBC}"/>
                </a:ext>
              </a:extLst>
            </p:cNvPr>
            <p:cNvGrpSpPr>
              <a:grpSpLocks/>
            </p:cNvGrpSpPr>
            <p:nvPr/>
          </p:nvGrpSpPr>
          <p:grpSpPr bwMode="auto">
            <a:xfrm>
              <a:off x="1248" y="2016"/>
              <a:ext cx="912" cy="816"/>
              <a:chOff x="3168" y="1824"/>
              <a:chExt cx="912" cy="816"/>
            </a:xfrm>
          </p:grpSpPr>
          <p:sp>
            <p:nvSpPr>
              <p:cNvPr id="59" name="Freeform 8">
                <a:extLst>
                  <a:ext uri="{FF2B5EF4-FFF2-40B4-BE49-F238E27FC236}">
                    <a16:creationId xmlns:a16="http://schemas.microsoft.com/office/drawing/2014/main" id="{05AC085D-97BD-446E-B94D-1135875CDD0C}"/>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60" name="Freeform 9">
                <a:extLst>
                  <a:ext uri="{FF2B5EF4-FFF2-40B4-BE49-F238E27FC236}">
                    <a16:creationId xmlns:a16="http://schemas.microsoft.com/office/drawing/2014/main" id="{1224B3BF-7328-4F9C-8ACB-0815D9FBBFB1}"/>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61" name="Freeform 10">
                <a:extLst>
                  <a:ext uri="{FF2B5EF4-FFF2-40B4-BE49-F238E27FC236}">
                    <a16:creationId xmlns:a16="http://schemas.microsoft.com/office/drawing/2014/main" id="{2CF3807B-48E5-4B8E-A3C2-8DE45AC9772F}"/>
                  </a:ext>
                </a:extLst>
              </p:cNvPr>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62" name="Freeform 11">
                <a:extLst>
                  <a:ext uri="{FF2B5EF4-FFF2-40B4-BE49-F238E27FC236}">
                    <a16:creationId xmlns:a16="http://schemas.microsoft.com/office/drawing/2014/main" id="{E4F41372-9472-4CC7-ABB8-3955BB54DFB6}"/>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63" name="Freeform 12">
                <a:extLst>
                  <a:ext uri="{FF2B5EF4-FFF2-40B4-BE49-F238E27FC236}">
                    <a16:creationId xmlns:a16="http://schemas.microsoft.com/office/drawing/2014/main" id="{08C59A3B-DD97-4D45-9973-B657ECA6704E}"/>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64" name="Freeform 13">
                <a:extLst>
                  <a:ext uri="{FF2B5EF4-FFF2-40B4-BE49-F238E27FC236}">
                    <a16:creationId xmlns:a16="http://schemas.microsoft.com/office/drawing/2014/main" id="{30A67EEB-AC12-45F2-99D4-DBD7158D7417}"/>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65" name="Freeform 14">
                <a:extLst>
                  <a:ext uri="{FF2B5EF4-FFF2-40B4-BE49-F238E27FC236}">
                    <a16:creationId xmlns:a16="http://schemas.microsoft.com/office/drawing/2014/main" id="{E9631785-59A1-40AB-B17F-ACF4E15703EF}"/>
                  </a:ext>
                </a:extLst>
              </p:cNvPr>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66" name="Freeform 15">
                <a:extLst>
                  <a:ext uri="{FF2B5EF4-FFF2-40B4-BE49-F238E27FC236}">
                    <a16:creationId xmlns:a16="http://schemas.microsoft.com/office/drawing/2014/main" id="{70484615-4275-4990-ADC4-049589764443}"/>
                  </a:ext>
                </a:extLst>
              </p:cNvPr>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67" name="Freeform 16">
                <a:extLst>
                  <a:ext uri="{FF2B5EF4-FFF2-40B4-BE49-F238E27FC236}">
                    <a16:creationId xmlns:a16="http://schemas.microsoft.com/office/drawing/2014/main" id="{251F743E-AD9D-4BB6-965F-0C86D1EFCDD5}"/>
                  </a:ext>
                </a:extLst>
              </p:cNvPr>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
          <p:nvSpPr>
            <p:cNvPr id="58" name="Freeform 17">
              <a:extLst>
                <a:ext uri="{FF2B5EF4-FFF2-40B4-BE49-F238E27FC236}">
                  <a16:creationId xmlns:a16="http://schemas.microsoft.com/office/drawing/2014/main" id="{A4B57C78-05EC-4413-B0B3-9C41A84EF37E}"/>
                </a:ext>
              </a:extLst>
            </p:cNvPr>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06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06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0616" grpId="0" animBg="1"/>
      <p:bldP spid="920617" grpId="0" animBg="1"/>
      <p:bldP spid="28"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79"/>
          <p:cNvSpPr>
            <a:spLocks noChangeArrowheads="1"/>
          </p:cNvSpPr>
          <p:nvPr/>
        </p:nvSpPr>
        <p:spPr bwMode="auto">
          <a:xfrm>
            <a:off x="6362700" y="3362444"/>
            <a:ext cx="2432047" cy="387798"/>
          </a:xfrm>
          <a:prstGeom prst="rect">
            <a:avLst/>
          </a:prstGeom>
          <a:solidFill>
            <a:srgbClr val="0000FF"/>
          </a:solidFill>
          <a:ln w="38100" algn="ctr">
            <a:solidFill>
              <a:srgbClr val="0000FF"/>
            </a:solidFill>
            <a:miter lim="800000"/>
            <a:headEnd/>
            <a:tailEnd/>
          </a:ln>
          <a:effectLst>
            <a:outerShdw dist="107763" dir="2700000" algn="ctr" rotWithShape="0">
              <a:schemeClr val="bg2">
                <a:alpha val="50000"/>
              </a:schemeClr>
            </a:outerShdw>
          </a:effectLst>
        </p:spPr>
        <p:txBody>
          <a:bodyPr wrap="square" anchor="ctr">
            <a:spAutoFit/>
          </a:bodyPr>
          <a:lstStyle/>
          <a:p>
            <a:pPr eaLnBrk="0" hangingPunct="0">
              <a:lnSpc>
                <a:spcPct val="80000"/>
              </a:lnSpc>
              <a:spcBef>
                <a:spcPct val="20000"/>
              </a:spcBef>
              <a:defRPr/>
            </a:pPr>
            <a:endParaRPr lang="en-US" sz="2400" b="1" dirty="0">
              <a:solidFill>
                <a:srgbClr val="009900"/>
              </a:solidFill>
              <a:latin typeface="Arial" panose="020B0604020202020204" pitchFamily="34" charset="0"/>
              <a:cs typeface="Courier New" pitchFamily="49" charset="0"/>
            </a:endParaRPr>
          </a:p>
        </p:txBody>
      </p:sp>
      <p:sp>
        <p:nvSpPr>
          <p:cNvPr id="9011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3804D25F-2880-40E8-A89D-2C4FC8291782}" type="slidenum">
              <a:rPr lang="x-none" sz="1400">
                <a:solidFill>
                  <a:srgbClr val="FFFF00"/>
                </a:solidFill>
                <a:latin typeface="Arial" pitchFamily="34" charset="0"/>
                <a:cs typeface="Arial" charset="0"/>
              </a:rPr>
              <a:pPr algn="r" eaLnBrk="0" hangingPunct="0"/>
              <a:t>79</a:t>
            </a:fld>
            <a:endParaRPr lang="en-US" sz="1400" dirty="0">
              <a:solidFill>
                <a:srgbClr val="FFFF00"/>
              </a:solidFill>
              <a:latin typeface="Arial" pitchFamily="34" charset="0"/>
              <a:cs typeface="Arial" charset="0"/>
            </a:endParaRPr>
          </a:p>
        </p:txBody>
      </p:sp>
      <p:sp>
        <p:nvSpPr>
          <p:cNvPr id="90116" name="Rectangle 2"/>
          <p:cNvSpPr>
            <a:spLocks noGrp="1" noChangeArrowheads="1"/>
          </p:cNvSpPr>
          <p:nvPr>
            <p:ph type="title" idx="4294967295"/>
          </p:nvPr>
        </p:nvSpPr>
        <p:spPr/>
        <p:txBody>
          <a:bodyPr/>
          <a:lstStyle/>
          <a:p>
            <a:pPr eaLnBrk="1" hangingPunct="1"/>
            <a:r>
              <a:rPr lang="en-US" dirty="0">
                <a:cs typeface="Arial" charset="0"/>
              </a:rPr>
              <a:t>Timestamped Values</a:t>
            </a:r>
          </a:p>
        </p:txBody>
      </p:sp>
      <p:sp>
        <p:nvSpPr>
          <p:cNvPr id="90117" name="Rectangle 4"/>
          <p:cNvSpPr>
            <a:spLocks noChangeArrowheads="1"/>
          </p:cNvSpPr>
          <p:nvPr/>
        </p:nvSpPr>
        <p:spPr bwMode="auto">
          <a:xfrm>
            <a:off x="2436813" y="4494213"/>
            <a:ext cx="2529860" cy="1126462"/>
          </a:xfrm>
          <a:prstGeom prst="rect">
            <a:avLst/>
          </a:prstGeom>
          <a:noFill/>
          <a:ln w="38100" algn="ctr">
            <a:solidFill>
              <a:srgbClr val="FF0000"/>
            </a:solidFill>
            <a:miter lim="800000"/>
            <a:headEnd/>
            <a:tailEnd/>
          </a:ln>
        </p:spPr>
        <p:txBody>
          <a:bodyPr wrap="none">
            <a:spAutoFit/>
          </a:bodyPr>
          <a:lstStyle/>
          <a:p>
            <a:pPr marL="231775" indent="-231775" eaLnBrk="0" hangingPunct="0">
              <a:lnSpc>
                <a:spcPct val="80000"/>
              </a:lnSpc>
              <a:spcBef>
                <a:spcPct val="20000"/>
              </a:spcBef>
            </a:pPr>
            <a:r>
              <a:rPr lang="en-US" sz="2400" dirty="0">
                <a:solidFill>
                  <a:srgbClr val="FFFF00"/>
                </a:solidFill>
                <a:latin typeface="Arial" pitchFamily="34" charset="0"/>
                <a:cs typeface="Courier New" pitchFamily="49" charset="0"/>
              </a:rPr>
              <a:t>Writer writes </a:t>
            </a:r>
          </a:p>
          <a:p>
            <a:pPr marL="231775" indent="-231775" eaLnBrk="0" hangingPunct="0">
              <a:lnSpc>
                <a:spcPct val="80000"/>
              </a:lnSpc>
              <a:spcBef>
                <a:spcPct val="20000"/>
              </a:spcBef>
            </a:pPr>
            <a:r>
              <a:rPr lang="en-US" sz="2400" dirty="0">
                <a:solidFill>
                  <a:srgbClr val="FFFF00"/>
                </a:solidFill>
                <a:latin typeface="Arial" pitchFamily="34" charset="0"/>
                <a:cs typeface="Courier New" pitchFamily="49" charset="0"/>
              </a:rPr>
              <a:t>value and stamp </a:t>
            </a:r>
          </a:p>
          <a:p>
            <a:pPr marL="231775" indent="-231775" eaLnBrk="0" hangingPunct="0">
              <a:lnSpc>
                <a:spcPct val="80000"/>
              </a:lnSpc>
              <a:spcBef>
                <a:spcPct val="20000"/>
              </a:spcBef>
            </a:pPr>
            <a:r>
              <a:rPr lang="en-US" sz="2400" dirty="0">
                <a:solidFill>
                  <a:srgbClr val="FFFF00"/>
                </a:solidFill>
                <a:latin typeface="Arial" pitchFamily="34" charset="0"/>
                <a:cs typeface="Courier New" pitchFamily="49" charset="0"/>
              </a:rPr>
              <a:t>together</a:t>
            </a:r>
          </a:p>
        </p:txBody>
      </p:sp>
      <p:sp>
        <p:nvSpPr>
          <p:cNvPr id="90118" name="Rectangle 5"/>
          <p:cNvSpPr>
            <a:spLocks noChangeArrowheads="1"/>
          </p:cNvSpPr>
          <p:nvPr/>
        </p:nvSpPr>
        <p:spPr bwMode="auto">
          <a:xfrm>
            <a:off x="5307013" y="3922713"/>
            <a:ext cx="3608387" cy="1348061"/>
          </a:xfrm>
          <a:prstGeom prst="rect">
            <a:avLst/>
          </a:prstGeom>
          <a:noFill/>
          <a:ln w="38100" algn="ctr">
            <a:solidFill>
              <a:srgbClr val="33CCFF"/>
            </a:solidFill>
            <a:miter lim="800000"/>
            <a:headEnd/>
            <a:tailEnd/>
          </a:ln>
        </p:spPr>
        <p:txBody>
          <a:bodyPr wrap="squar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  Reader saves last value &amp; stamp read</a:t>
            </a:r>
          </a:p>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returns new value only if stamp is higher </a:t>
            </a:r>
          </a:p>
        </p:txBody>
      </p:sp>
      <p:sp>
        <p:nvSpPr>
          <p:cNvPr id="818216" name="Line 40"/>
          <p:cNvSpPr>
            <a:spLocks noChangeShapeType="1"/>
          </p:cNvSpPr>
          <p:nvPr/>
        </p:nvSpPr>
        <p:spPr bwMode="auto">
          <a:xfrm>
            <a:off x="4489450" y="2933700"/>
            <a:ext cx="0" cy="482600"/>
          </a:xfrm>
          <a:prstGeom prst="line">
            <a:avLst/>
          </a:prstGeom>
          <a:noFill/>
          <a:ln w="9525">
            <a:solidFill>
              <a:schemeClr val="tx1"/>
            </a:solidFill>
            <a:round/>
            <a:headEnd/>
            <a:tailEnd/>
          </a:ln>
          <a:effectLst>
            <a:outerShdw dist="107763" dir="2700000" algn="ctr" rotWithShape="0">
              <a:schemeClr val="bg2">
                <a:alpha val="50000"/>
              </a:schemeClr>
            </a:outerShdw>
          </a:effectLst>
        </p:spPr>
        <p:txBody>
          <a:bodyPr>
            <a:spAutoFit/>
          </a:bodyPr>
          <a:lstStyle/>
          <a:p>
            <a:pPr eaLnBrk="0" hangingPunct="0">
              <a:lnSpc>
                <a:spcPct val="80000"/>
              </a:lnSpc>
              <a:spcBef>
                <a:spcPct val="20000"/>
              </a:spcBef>
              <a:defRPr/>
            </a:pPr>
            <a:endParaRPr lang="en-US" sz="2400" b="1" dirty="0">
              <a:solidFill>
                <a:srgbClr val="009900"/>
              </a:solidFill>
              <a:latin typeface="Arial" pitchFamily="34" charset="0"/>
              <a:cs typeface="Courier New" pitchFamily="49" charset="0"/>
            </a:endParaRPr>
          </a:p>
        </p:txBody>
      </p:sp>
      <p:sp>
        <p:nvSpPr>
          <p:cNvPr id="90157" name="Rectangle 3"/>
          <p:cNvSpPr>
            <a:spLocks noChangeArrowheads="1"/>
          </p:cNvSpPr>
          <p:nvPr/>
        </p:nvSpPr>
        <p:spPr bwMode="auto">
          <a:xfrm>
            <a:off x="4584700" y="3008313"/>
            <a:ext cx="1092200" cy="384175"/>
          </a:xfrm>
          <a:prstGeom prst="rect">
            <a:avLst/>
          </a:prstGeom>
          <a:noFill/>
          <a:ln w="38100" algn="ctr">
            <a:no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sp>
        <p:nvSpPr>
          <p:cNvPr id="90158" name="Rectangle 32"/>
          <p:cNvSpPr>
            <a:spLocks noChangeArrowheads="1"/>
          </p:cNvSpPr>
          <p:nvPr/>
        </p:nvSpPr>
        <p:spPr bwMode="auto">
          <a:xfrm>
            <a:off x="3251200" y="3021013"/>
            <a:ext cx="1206500" cy="384175"/>
          </a:xfrm>
          <a:prstGeom prst="rect">
            <a:avLst/>
          </a:prstGeom>
          <a:noFill/>
          <a:ln w="38100" algn="ctr">
            <a:no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grpSp>
        <p:nvGrpSpPr>
          <p:cNvPr id="2" name="Group 1">
            <a:extLst>
              <a:ext uri="{FF2B5EF4-FFF2-40B4-BE49-F238E27FC236}">
                <a16:creationId xmlns:a16="http://schemas.microsoft.com/office/drawing/2014/main" id="{704D756C-44A9-E22B-FD3A-D411C16AD379}"/>
              </a:ext>
            </a:extLst>
          </p:cNvPr>
          <p:cNvGrpSpPr/>
          <p:nvPr/>
        </p:nvGrpSpPr>
        <p:grpSpPr>
          <a:xfrm>
            <a:off x="1549400" y="1905000"/>
            <a:ext cx="1460500" cy="1346200"/>
            <a:chOff x="1549400" y="1905000"/>
            <a:chExt cx="1460500" cy="1346200"/>
          </a:xfrm>
          <a:effectLst>
            <a:glow rad="139700">
              <a:schemeClr val="accent3">
                <a:satMod val="175000"/>
                <a:alpha val="40000"/>
              </a:schemeClr>
            </a:glow>
          </a:effectLst>
        </p:grpSpPr>
        <p:sp>
          <p:nvSpPr>
            <p:cNvPr id="90136" name="Freeform 67"/>
            <p:cNvSpPr>
              <a:spLocks/>
            </p:cNvSpPr>
            <p:nvPr/>
          </p:nvSpPr>
          <p:spPr bwMode="auto">
            <a:xfrm>
              <a:off x="2565400" y="2241550"/>
              <a:ext cx="190500" cy="47117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0137" name="Freeform 68"/>
            <p:cNvSpPr>
              <a:spLocks/>
            </p:cNvSpPr>
            <p:nvPr/>
          </p:nvSpPr>
          <p:spPr bwMode="auto">
            <a:xfrm>
              <a:off x="2290233" y="2039620"/>
              <a:ext cx="190500" cy="47117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0138" name="Freeform 69"/>
            <p:cNvSpPr>
              <a:spLocks/>
            </p:cNvSpPr>
            <p:nvPr/>
          </p:nvSpPr>
          <p:spPr bwMode="auto">
            <a:xfrm>
              <a:off x="1993900" y="1905000"/>
              <a:ext cx="190500" cy="403860"/>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0139" name="Freeform 70"/>
            <p:cNvSpPr>
              <a:spLocks/>
            </p:cNvSpPr>
            <p:nvPr/>
          </p:nvSpPr>
          <p:spPr bwMode="auto">
            <a:xfrm>
              <a:off x="1648619" y="1905000"/>
              <a:ext cx="1043781" cy="750226"/>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90140" name="Freeform 71"/>
            <p:cNvSpPr>
              <a:spLocks/>
            </p:cNvSpPr>
            <p:nvPr/>
          </p:nvSpPr>
          <p:spPr bwMode="auto">
            <a:xfrm>
              <a:off x="1661848" y="2039620"/>
              <a:ext cx="649552" cy="795099"/>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90141" name="Freeform 72"/>
            <p:cNvSpPr>
              <a:spLocks/>
            </p:cNvSpPr>
            <p:nvPr/>
          </p:nvSpPr>
          <p:spPr bwMode="auto">
            <a:xfrm>
              <a:off x="2290233" y="2376170"/>
              <a:ext cx="402167" cy="458549"/>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90142" name="Freeform 73"/>
            <p:cNvSpPr>
              <a:spLocks/>
            </p:cNvSpPr>
            <p:nvPr/>
          </p:nvSpPr>
          <p:spPr bwMode="auto">
            <a:xfrm>
              <a:off x="1993900" y="2578100"/>
              <a:ext cx="317500" cy="471170"/>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90143" name="Freeform 74"/>
            <p:cNvSpPr>
              <a:spLocks/>
            </p:cNvSpPr>
            <p:nvPr/>
          </p:nvSpPr>
          <p:spPr bwMode="auto">
            <a:xfrm>
              <a:off x="1739900" y="2376170"/>
              <a:ext cx="317500" cy="403860"/>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90144" name="Freeform 75"/>
            <p:cNvSpPr>
              <a:spLocks/>
            </p:cNvSpPr>
            <p:nvPr/>
          </p:nvSpPr>
          <p:spPr bwMode="auto">
            <a:xfrm>
              <a:off x="1549400" y="2174240"/>
              <a:ext cx="254000" cy="403860"/>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90135" name="Freeform 76"/>
            <p:cNvSpPr>
              <a:spLocks/>
            </p:cNvSpPr>
            <p:nvPr/>
          </p:nvSpPr>
          <p:spPr bwMode="auto">
            <a:xfrm>
              <a:off x="1993900" y="2981960"/>
              <a:ext cx="1016000" cy="269240"/>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818211" name="Line 35"/>
          <p:cNvSpPr>
            <a:spLocks noChangeShapeType="1"/>
          </p:cNvSpPr>
          <p:nvPr/>
        </p:nvSpPr>
        <p:spPr bwMode="auto">
          <a:xfrm>
            <a:off x="3854450" y="3302000"/>
            <a:ext cx="0" cy="469900"/>
          </a:xfrm>
          <a:prstGeom prst="line">
            <a:avLst/>
          </a:prstGeom>
          <a:noFill/>
          <a:ln w="9525">
            <a:solidFill>
              <a:schemeClr val="tx1"/>
            </a:solidFill>
            <a:round/>
            <a:headEnd/>
            <a:tailEnd/>
          </a:ln>
          <a:effectLst>
            <a:outerShdw dist="107763" dir="2700000" algn="ctr" rotWithShape="0">
              <a:schemeClr val="bg2">
                <a:alpha val="50000"/>
              </a:schemeClr>
            </a:outerShdw>
          </a:effectLst>
        </p:spPr>
        <p:txBody>
          <a:bodyPr>
            <a:spAutoFit/>
          </a:bodyPr>
          <a:lstStyle/>
          <a:p>
            <a:pPr eaLnBrk="0" hangingPunct="0">
              <a:lnSpc>
                <a:spcPct val="80000"/>
              </a:lnSpc>
              <a:spcBef>
                <a:spcPct val="20000"/>
              </a:spcBef>
              <a:defRPr/>
            </a:pPr>
            <a:endParaRPr lang="en-US" sz="2400" b="1" dirty="0">
              <a:solidFill>
                <a:srgbClr val="009900"/>
              </a:solidFill>
              <a:latin typeface="Arial" pitchFamily="34" charset="0"/>
              <a:cs typeface="Courier New" pitchFamily="49" charset="0"/>
            </a:endParaRPr>
          </a:p>
        </p:txBody>
      </p:sp>
      <p:sp>
        <p:nvSpPr>
          <p:cNvPr id="90130" name="Rectangle 31"/>
          <p:cNvSpPr>
            <a:spLocks noChangeArrowheads="1"/>
          </p:cNvSpPr>
          <p:nvPr/>
        </p:nvSpPr>
        <p:spPr bwMode="auto">
          <a:xfrm>
            <a:off x="3873500" y="3351213"/>
            <a:ext cx="1206500" cy="384175"/>
          </a:xfrm>
          <a:prstGeom prst="rect">
            <a:avLst/>
          </a:prstGeom>
          <a:noFill/>
          <a:ln w="38100" algn="ctr">
            <a:no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5678</a:t>
            </a:r>
          </a:p>
        </p:txBody>
      </p:sp>
      <p:sp>
        <p:nvSpPr>
          <p:cNvPr id="90131" name="Rectangle 33"/>
          <p:cNvSpPr>
            <a:spLocks noChangeArrowheads="1"/>
          </p:cNvSpPr>
          <p:nvPr/>
        </p:nvSpPr>
        <p:spPr bwMode="auto">
          <a:xfrm>
            <a:off x="2641600" y="3363913"/>
            <a:ext cx="1206500" cy="384175"/>
          </a:xfrm>
          <a:prstGeom prst="rect">
            <a:avLst/>
          </a:prstGeom>
          <a:noFill/>
          <a:ln w="38100" algn="ctr">
            <a:no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2:00</a:t>
            </a:r>
          </a:p>
        </p:txBody>
      </p:sp>
      <p:sp>
        <p:nvSpPr>
          <p:cNvPr id="90123" name="AutoShape 77"/>
          <p:cNvSpPr>
            <a:spLocks/>
          </p:cNvSpPr>
          <p:nvPr/>
        </p:nvSpPr>
        <p:spPr bwMode="auto">
          <a:xfrm rot="5400000">
            <a:off x="3727450" y="2832100"/>
            <a:ext cx="469900" cy="2590800"/>
          </a:xfrm>
          <a:prstGeom prst="rightBrace">
            <a:avLst>
              <a:gd name="adj1" fmla="val 40991"/>
              <a:gd name="adj2" fmla="val 50000"/>
            </a:avLst>
          </a:prstGeom>
          <a:noFill/>
          <a:ln w="38100">
            <a:solidFill>
              <a:srgbClr val="FF0000"/>
            </a:solidFill>
            <a:round/>
            <a:headEnd/>
            <a:tailEnd/>
          </a:ln>
        </p:spPr>
        <p:txBody>
          <a:bodyPr anchor="ctr">
            <a:noAutofit/>
          </a:bodyPr>
          <a:lstStyle/>
          <a:p>
            <a:pP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818256" name="Line 80"/>
          <p:cNvSpPr>
            <a:spLocks noChangeShapeType="1"/>
          </p:cNvSpPr>
          <p:nvPr/>
        </p:nvSpPr>
        <p:spPr bwMode="auto">
          <a:xfrm>
            <a:off x="7588250" y="3302000"/>
            <a:ext cx="0" cy="482600"/>
          </a:xfrm>
          <a:prstGeom prst="line">
            <a:avLst/>
          </a:prstGeom>
          <a:noFill/>
          <a:ln w="9525">
            <a:solidFill>
              <a:srgbClr val="0000FF"/>
            </a:solidFill>
            <a:round/>
            <a:headEnd/>
            <a:tailEnd/>
          </a:ln>
          <a:effectLst>
            <a:outerShdw dist="107763" dir="2700000" algn="ctr" rotWithShape="0">
              <a:schemeClr val="bg2">
                <a:alpha val="50000"/>
              </a:schemeClr>
            </a:outerShdw>
          </a:effectLst>
        </p:spPr>
        <p:txBody>
          <a:bodyPr>
            <a:spAutoFit/>
          </a:bodyPr>
          <a:lstStyle/>
          <a:p>
            <a:pPr eaLnBrk="0" hangingPunct="0">
              <a:lnSpc>
                <a:spcPct val="80000"/>
              </a:lnSpc>
              <a:spcBef>
                <a:spcPct val="20000"/>
              </a:spcBef>
              <a:defRPr/>
            </a:pPr>
            <a:endParaRPr lang="en-US" sz="2400" b="1" dirty="0">
              <a:solidFill>
                <a:srgbClr val="009900"/>
              </a:solidFill>
              <a:latin typeface="Arial" pitchFamily="34" charset="0"/>
              <a:cs typeface="Courier New" pitchFamily="49" charset="0"/>
            </a:endParaRPr>
          </a:p>
        </p:txBody>
      </p:sp>
      <p:sp>
        <p:nvSpPr>
          <p:cNvPr id="90125" name="Rectangle 84"/>
          <p:cNvSpPr>
            <a:spLocks noChangeArrowheads="1"/>
          </p:cNvSpPr>
          <p:nvPr/>
        </p:nvSpPr>
        <p:spPr bwMode="auto">
          <a:xfrm>
            <a:off x="7569200" y="3402013"/>
            <a:ext cx="1206500" cy="384175"/>
          </a:xfrm>
          <a:prstGeom prst="rect">
            <a:avLst/>
          </a:prstGeom>
          <a:noFill/>
          <a:ln w="38100" algn="ctr">
            <a:no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5678</a:t>
            </a:r>
          </a:p>
        </p:txBody>
      </p:sp>
      <p:sp>
        <p:nvSpPr>
          <p:cNvPr id="90126" name="Rectangle 85"/>
          <p:cNvSpPr>
            <a:spLocks noChangeArrowheads="1"/>
          </p:cNvSpPr>
          <p:nvPr/>
        </p:nvSpPr>
        <p:spPr bwMode="auto">
          <a:xfrm>
            <a:off x="6426200" y="3376613"/>
            <a:ext cx="1206500" cy="384175"/>
          </a:xfrm>
          <a:prstGeom prst="rect">
            <a:avLst/>
          </a:prstGeom>
          <a:solidFill>
            <a:srgbClr val="33CCFF"/>
          </a:solidFill>
          <a:ln w="38100" algn="ctr">
            <a:no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2:00</a:t>
            </a:r>
          </a:p>
        </p:txBody>
      </p:sp>
      <p:sp>
        <p:nvSpPr>
          <p:cNvPr id="49" name="Footer Placeholder 48"/>
          <p:cNvSpPr>
            <a:spLocks noGrp="1"/>
          </p:cNvSpPr>
          <p:nvPr>
            <p:ph type="ftr" sz="quarter" idx="10"/>
          </p:nvPr>
        </p:nvSpPr>
        <p:spPr/>
        <p:txBody>
          <a:bodyPr/>
          <a:lstStyle/>
          <a:p>
            <a:pPr>
              <a:defRPr/>
            </a:pPr>
            <a:r>
              <a:rPr lang="en-US" dirty="0"/>
              <a:t>Art of Multiprocessor Programming</a:t>
            </a:r>
          </a:p>
        </p:txBody>
      </p:sp>
      <p:grpSp>
        <p:nvGrpSpPr>
          <p:cNvPr id="51" name="Group 92"/>
          <p:cNvGrpSpPr>
            <a:grpSpLocks/>
          </p:cNvGrpSpPr>
          <p:nvPr/>
        </p:nvGrpSpPr>
        <p:grpSpPr bwMode="auto">
          <a:xfrm>
            <a:off x="3251200" y="2933700"/>
            <a:ext cx="2425700" cy="482600"/>
            <a:chOff x="2048" y="1848"/>
            <a:chExt cx="1528" cy="304"/>
          </a:xfrm>
        </p:grpSpPr>
        <p:grpSp>
          <p:nvGrpSpPr>
            <p:cNvPr id="52" name="Group 38"/>
            <p:cNvGrpSpPr>
              <a:grpSpLocks/>
            </p:cNvGrpSpPr>
            <p:nvPr/>
          </p:nvGrpSpPr>
          <p:grpSpPr bwMode="auto">
            <a:xfrm>
              <a:off x="2056" y="1848"/>
              <a:ext cx="1460" cy="304"/>
              <a:chOff x="1800" y="2536"/>
              <a:chExt cx="1430" cy="296"/>
            </a:xfrm>
          </p:grpSpPr>
          <p:sp>
            <p:nvSpPr>
              <p:cNvPr id="55" name="Rectangle 39"/>
              <p:cNvSpPr>
                <a:spLocks noChangeArrowheads="1"/>
              </p:cNvSpPr>
              <p:nvPr/>
            </p:nvSpPr>
            <p:spPr bwMode="auto">
              <a:xfrm>
                <a:off x="1800" y="2573"/>
                <a:ext cx="1430" cy="238"/>
              </a:xfrm>
              <a:prstGeom prst="rect">
                <a:avLst/>
              </a:prstGeom>
              <a:solidFill>
                <a:schemeClr val="accent1"/>
              </a:solidFill>
              <a:ln w="38100" algn="ctr">
                <a:solidFill>
                  <a:schemeClr val="tx1"/>
                </a:solidFill>
                <a:miter lim="800000"/>
                <a:headEnd/>
                <a:tailEnd/>
              </a:ln>
              <a:effectLst>
                <a:outerShdw dist="107763" dir="2700000" algn="ctr" rotWithShape="0">
                  <a:schemeClr val="bg2">
                    <a:alpha val="50000"/>
                  </a:schemeClr>
                </a:outerShdw>
              </a:effectLst>
            </p:spPr>
            <p:txBody>
              <a:bodyPr wrap="square" anchor="ctr">
                <a:spAutoFit/>
              </a:bodyPr>
              <a:lstStyle/>
              <a:p>
                <a:pPr eaLnBrk="0" hangingPunct="0">
                  <a:lnSpc>
                    <a:spcPct val="80000"/>
                  </a:lnSpc>
                  <a:spcBef>
                    <a:spcPct val="20000"/>
                  </a:spcBef>
                  <a:defRPr/>
                </a:pPr>
                <a:endParaRPr lang="en-US" sz="2400" b="1" dirty="0">
                  <a:solidFill>
                    <a:srgbClr val="009900"/>
                  </a:solidFill>
                  <a:latin typeface="Arial" panose="020B0604020202020204" pitchFamily="34" charset="0"/>
                  <a:cs typeface="Courier New" pitchFamily="49" charset="0"/>
                </a:endParaRPr>
              </a:p>
            </p:txBody>
          </p:sp>
          <p:sp>
            <p:nvSpPr>
              <p:cNvPr id="56" name="Line 40"/>
              <p:cNvSpPr>
                <a:spLocks noChangeShapeType="1"/>
              </p:cNvSpPr>
              <p:nvPr/>
            </p:nvSpPr>
            <p:spPr bwMode="auto">
              <a:xfrm>
                <a:off x="2556" y="2536"/>
                <a:ext cx="0" cy="296"/>
              </a:xfrm>
              <a:prstGeom prst="line">
                <a:avLst/>
              </a:prstGeom>
              <a:noFill/>
              <a:ln w="9525">
                <a:solidFill>
                  <a:schemeClr val="tx1"/>
                </a:solidFill>
                <a:round/>
                <a:headEnd/>
                <a:tailEnd/>
              </a:ln>
              <a:effectLst>
                <a:outerShdw dist="107763" dir="2700000" algn="ctr" rotWithShape="0">
                  <a:schemeClr val="bg2">
                    <a:alpha val="50000"/>
                  </a:schemeClr>
                </a:outerShdw>
              </a:effectLst>
            </p:spPr>
            <p:txBody>
              <a:bodyPr>
                <a:spAutoFit/>
              </a:bodyPr>
              <a:lstStyle/>
              <a:p>
                <a:pPr eaLnBrk="0" hangingPunct="0">
                  <a:lnSpc>
                    <a:spcPct val="80000"/>
                  </a:lnSpc>
                  <a:spcBef>
                    <a:spcPct val="20000"/>
                  </a:spcBef>
                  <a:defRPr/>
                </a:pPr>
                <a:endParaRPr lang="en-US" sz="2400" b="1" dirty="0">
                  <a:solidFill>
                    <a:srgbClr val="009900"/>
                  </a:solidFill>
                  <a:latin typeface="Arial" panose="020B0604020202020204" pitchFamily="34" charset="0"/>
                  <a:cs typeface="Courier New" pitchFamily="49" charset="0"/>
                </a:endParaRPr>
              </a:p>
            </p:txBody>
          </p:sp>
        </p:grpSp>
        <p:sp>
          <p:nvSpPr>
            <p:cNvPr id="53" name="Rectangle 3"/>
            <p:cNvSpPr>
              <a:spLocks noChangeArrowheads="1"/>
            </p:cNvSpPr>
            <p:nvPr/>
          </p:nvSpPr>
          <p:spPr bwMode="auto">
            <a:xfrm>
              <a:off x="2888" y="1895"/>
              <a:ext cx="688" cy="242"/>
            </a:xfrm>
            <a:prstGeom prst="rect">
              <a:avLst/>
            </a:prstGeom>
            <a:noFill/>
            <a:ln w="38100" algn="ctr">
              <a:no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anose="020B0604020202020204" pitchFamily="34" charset="0"/>
                  <a:cs typeface="Courier New" pitchFamily="49" charset="0"/>
                </a:rPr>
                <a:t>1234</a:t>
              </a:r>
            </a:p>
          </p:txBody>
        </p:sp>
        <p:sp>
          <p:nvSpPr>
            <p:cNvPr id="54" name="Rectangle 32"/>
            <p:cNvSpPr>
              <a:spLocks noChangeArrowheads="1"/>
            </p:cNvSpPr>
            <p:nvPr/>
          </p:nvSpPr>
          <p:spPr bwMode="auto">
            <a:xfrm>
              <a:off x="2048" y="1903"/>
              <a:ext cx="760" cy="242"/>
            </a:xfrm>
            <a:prstGeom prst="rect">
              <a:avLst/>
            </a:prstGeom>
            <a:noFill/>
            <a:ln w="38100" algn="ctr">
              <a:no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anose="020B0604020202020204" pitchFamily="34" charset="0"/>
                  <a:cs typeface="Courier New" pitchFamily="49" charset="0"/>
                </a:rPr>
                <a:t>1:45</a:t>
              </a:r>
            </a:p>
          </p:txBody>
        </p:sp>
      </p:grpSp>
      <p:grpSp>
        <p:nvGrpSpPr>
          <p:cNvPr id="57" name="Group 93"/>
          <p:cNvGrpSpPr>
            <a:grpSpLocks/>
          </p:cNvGrpSpPr>
          <p:nvPr/>
        </p:nvGrpSpPr>
        <p:grpSpPr bwMode="auto">
          <a:xfrm>
            <a:off x="2641600" y="3302000"/>
            <a:ext cx="2489200" cy="469900"/>
            <a:chOff x="1664" y="2080"/>
            <a:chExt cx="1568" cy="296"/>
          </a:xfrm>
        </p:grpSpPr>
        <p:grpSp>
          <p:nvGrpSpPr>
            <p:cNvPr id="58" name="Group 37"/>
            <p:cNvGrpSpPr>
              <a:grpSpLocks/>
            </p:cNvGrpSpPr>
            <p:nvPr/>
          </p:nvGrpSpPr>
          <p:grpSpPr bwMode="auto">
            <a:xfrm>
              <a:off x="1672" y="2080"/>
              <a:ext cx="1560" cy="296"/>
              <a:chOff x="1800" y="2536"/>
              <a:chExt cx="1560" cy="296"/>
            </a:xfrm>
          </p:grpSpPr>
          <p:sp>
            <p:nvSpPr>
              <p:cNvPr id="61" name="Rectangle 34"/>
              <p:cNvSpPr>
                <a:spLocks noChangeArrowheads="1"/>
              </p:cNvSpPr>
              <p:nvPr/>
            </p:nvSpPr>
            <p:spPr bwMode="auto">
              <a:xfrm>
                <a:off x="1800" y="2570"/>
                <a:ext cx="1560" cy="244"/>
              </a:xfrm>
              <a:prstGeom prst="rect">
                <a:avLst/>
              </a:prstGeom>
              <a:solidFill>
                <a:schemeClr val="accent1"/>
              </a:solidFill>
              <a:ln w="38100" algn="ctr">
                <a:solidFill>
                  <a:schemeClr val="tx1"/>
                </a:solidFill>
                <a:miter lim="800000"/>
                <a:headEnd/>
                <a:tailEnd/>
              </a:ln>
              <a:effectLst>
                <a:outerShdw dist="107763" dir="2700000" algn="ctr" rotWithShape="0">
                  <a:schemeClr val="bg2">
                    <a:alpha val="50000"/>
                  </a:schemeClr>
                </a:outerShdw>
              </a:effectLst>
            </p:spPr>
            <p:txBody>
              <a:bodyPr wrap="square" anchor="ctr">
                <a:spAutoFit/>
              </a:bodyPr>
              <a:lstStyle/>
              <a:p>
                <a:pPr eaLnBrk="0" hangingPunct="0">
                  <a:lnSpc>
                    <a:spcPct val="80000"/>
                  </a:lnSpc>
                  <a:spcBef>
                    <a:spcPct val="20000"/>
                  </a:spcBef>
                  <a:defRPr/>
                </a:pPr>
                <a:endParaRPr lang="en-US" sz="2400" b="1" dirty="0">
                  <a:solidFill>
                    <a:srgbClr val="009900"/>
                  </a:solidFill>
                  <a:latin typeface="Arial" panose="020B0604020202020204" pitchFamily="34" charset="0"/>
                  <a:cs typeface="Courier New" pitchFamily="49" charset="0"/>
                </a:endParaRPr>
              </a:p>
            </p:txBody>
          </p:sp>
          <p:sp>
            <p:nvSpPr>
              <p:cNvPr id="62" name="Line 35"/>
              <p:cNvSpPr>
                <a:spLocks noChangeShapeType="1"/>
              </p:cNvSpPr>
              <p:nvPr/>
            </p:nvSpPr>
            <p:spPr bwMode="auto">
              <a:xfrm>
                <a:off x="2556" y="2536"/>
                <a:ext cx="0" cy="296"/>
              </a:xfrm>
              <a:prstGeom prst="line">
                <a:avLst/>
              </a:prstGeom>
              <a:noFill/>
              <a:ln w="9525">
                <a:solidFill>
                  <a:schemeClr val="tx1"/>
                </a:solidFill>
                <a:round/>
                <a:headEnd/>
                <a:tailEnd/>
              </a:ln>
              <a:effectLst>
                <a:outerShdw dist="107763" dir="2700000" algn="ctr" rotWithShape="0">
                  <a:schemeClr val="bg2">
                    <a:alpha val="50000"/>
                  </a:schemeClr>
                </a:outerShdw>
              </a:effectLst>
            </p:spPr>
            <p:txBody>
              <a:bodyPr>
                <a:spAutoFit/>
              </a:bodyPr>
              <a:lstStyle/>
              <a:p>
                <a:pPr eaLnBrk="0" hangingPunct="0">
                  <a:lnSpc>
                    <a:spcPct val="80000"/>
                  </a:lnSpc>
                  <a:spcBef>
                    <a:spcPct val="20000"/>
                  </a:spcBef>
                  <a:defRPr/>
                </a:pPr>
                <a:endParaRPr lang="en-US" sz="2400" b="1" dirty="0">
                  <a:solidFill>
                    <a:srgbClr val="009900"/>
                  </a:solidFill>
                  <a:latin typeface="Arial" panose="020B0604020202020204" pitchFamily="34" charset="0"/>
                  <a:cs typeface="Courier New" pitchFamily="49" charset="0"/>
                </a:endParaRPr>
              </a:p>
            </p:txBody>
          </p:sp>
        </p:grpSp>
        <p:sp>
          <p:nvSpPr>
            <p:cNvPr id="59" name="Rectangle 31"/>
            <p:cNvSpPr>
              <a:spLocks noChangeArrowheads="1"/>
            </p:cNvSpPr>
            <p:nvPr/>
          </p:nvSpPr>
          <p:spPr bwMode="auto">
            <a:xfrm>
              <a:off x="2440" y="2111"/>
              <a:ext cx="760" cy="242"/>
            </a:xfrm>
            <a:prstGeom prst="rect">
              <a:avLst/>
            </a:prstGeom>
            <a:noFill/>
            <a:ln w="38100" algn="ctr">
              <a:no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anose="020B0604020202020204" pitchFamily="34" charset="0"/>
                  <a:cs typeface="Courier New" pitchFamily="49" charset="0"/>
                </a:rPr>
                <a:t>5678</a:t>
              </a:r>
            </a:p>
          </p:txBody>
        </p:sp>
        <p:sp>
          <p:nvSpPr>
            <p:cNvPr id="60" name="Rectangle 33"/>
            <p:cNvSpPr>
              <a:spLocks noChangeArrowheads="1"/>
            </p:cNvSpPr>
            <p:nvPr/>
          </p:nvSpPr>
          <p:spPr bwMode="auto">
            <a:xfrm>
              <a:off x="1664" y="2119"/>
              <a:ext cx="760" cy="242"/>
            </a:xfrm>
            <a:prstGeom prst="rect">
              <a:avLst/>
            </a:prstGeom>
            <a:noFill/>
            <a:ln w="38100" algn="ctr">
              <a:no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anose="020B0604020202020204" pitchFamily="34" charset="0"/>
                  <a:cs typeface="Courier New" pitchFamily="49" charset="0"/>
                </a:rPr>
                <a:t>2:00</a:t>
              </a:r>
            </a:p>
          </p:txBody>
        </p:sp>
      </p:grpSp>
      <p:sp>
        <p:nvSpPr>
          <p:cNvPr id="65" name="Line 80"/>
          <p:cNvSpPr>
            <a:spLocks noChangeShapeType="1"/>
          </p:cNvSpPr>
          <p:nvPr/>
        </p:nvSpPr>
        <p:spPr bwMode="auto">
          <a:xfrm>
            <a:off x="7588250" y="3302000"/>
            <a:ext cx="0" cy="482600"/>
          </a:xfrm>
          <a:prstGeom prst="line">
            <a:avLst/>
          </a:prstGeom>
          <a:noFill/>
          <a:ln w="9525">
            <a:solidFill>
              <a:srgbClr val="0000FF"/>
            </a:solidFill>
            <a:round/>
            <a:headEnd/>
            <a:tailEnd/>
          </a:ln>
          <a:effectLst>
            <a:outerShdw dist="107763" dir="2700000" algn="ctr" rotWithShape="0">
              <a:schemeClr val="bg2">
                <a:alpha val="50000"/>
              </a:schemeClr>
            </a:outerShdw>
          </a:effectLst>
        </p:spPr>
        <p:txBody>
          <a:bodyPr>
            <a:spAutoFit/>
          </a:bodyPr>
          <a:lstStyle/>
          <a:p>
            <a:pPr eaLnBrk="0" hangingPunct="0">
              <a:lnSpc>
                <a:spcPct val="80000"/>
              </a:lnSpc>
              <a:spcBef>
                <a:spcPct val="20000"/>
              </a:spcBef>
              <a:defRPr/>
            </a:pPr>
            <a:endParaRPr lang="en-US" sz="2400" b="1" dirty="0">
              <a:solidFill>
                <a:srgbClr val="009900"/>
              </a:solidFill>
              <a:latin typeface="Arial" panose="020B0604020202020204" pitchFamily="34" charset="0"/>
              <a:cs typeface="Courier New" pitchFamily="49" charset="0"/>
            </a:endParaRPr>
          </a:p>
        </p:txBody>
      </p:sp>
      <p:grpSp>
        <p:nvGrpSpPr>
          <p:cNvPr id="63" name="Group 6">
            <a:extLst>
              <a:ext uri="{FF2B5EF4-FFF2-40B4-BE49-F238E27FC236}">
                <a16:creationId xmlns:a16="http://schemas.microsoft.com/office/drawing/2014/main" id="{757F8F71-5F94-4DE8-A4EC-F06C30FCBE53}"/>
              </a:ext>
            </a:extLst>
          </p:cNvPr>
          <p:cNvGrpSpPr>
            <a:grpSpLocks/>
          </p:cNvGrpSpPr>
          <p:nvPr/>
        </p:nvGrpSpPr>
        <p:grpSpPr bwMode="auto">
          <a:xfrm flipH="1">
            <a:off x="6324600" y="1651000"/>
            <a:ext cx="1752600" cy="1524000"/>
            <a:chOff x="1248" y="2016"/>
            <a:chExt cx="1104" cy="960"/>
          </a:xfrm>
          <a:effectLst>
            <a:glow rad="139700">
              <a:schemeClr val="accent3">
                <a:satMod val="175000"/>
                <a:alpha val="40000"/>
              </a:schemeClr>
            </a:glow>
          </a:effectLst>
        </p:grpSpPr>
        <p:grpSp>
          <p:nvGrpSpPr>
            <p:cNvPr id="66" name="Group 7">
              <a:extLst>
                <a:ext uri="{FF2B5EF4-FFF2-40B4-BE49-F238E27FC236}">
                  <a16:creationId xmlns:a16="http://schemas.microsoft.com/office/drawing/2014/main" id="{84A788E9-3638-450A-B473-1F12A6B538A8}"/>
                </a:ext>
              </a:extLst>
            </p:cNvPr>
            <p:cNvGrpSpPr>
              <a:grpSpLocks/>
            </p:cNvGrpSpPr>
            <p:nvPr/>
          </p:nvGrpSpPr>
          <p:grpSpPr bwMode="auto">
            <a:xfrm>
              <a:off x="1248" y="2016"/>
              <a:ext cx="912" cy="816"/>
              <a:chOff x="3168" y="1824"/>
              <a:chExt cx="912" cy="816"/>
            </a:xfrm>
          </p:grpSpPr>
          <p:sp>
            <p:nvSpPr>
              <p:cNvPr id="68" name="Freeform 8">
                <a:extLst>
                  <a:ext uri="{FF2B5EF4-FFF2-40B4-BE49-F238E27FC236}">
                    <a16:creationId xmlns:a16="http://schemas.microsoft.com/office/drawing/2014/main" id="{587D6413-EEDF-417B-B636-1FDF75E614D7}"/>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69" name="Freeform 9">
                <a:extLst>
                  <a:ext uri="{FF2B5EF4-FFF2-40B4-BE49-F238E27FC236}">
                    <a16:creationId xmlns:a16="http://schemas.microsoft.com/office/drawing/2014/main" id="{B4CC1E97-5592-410F-84D3-CDCE64F7E0F9}"/>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0" name="Freeform 10">
                <a:extLst>
                  <a:ext uri="{FF2B5EF4-FFF2-40B4-BE49-F238E27FC236}">
                    <a16:creationId xmlns:a16="http://schemas.microsoft.com/office/drawing/2014/main" id="{290B9F86-42A8-4CC4-8DA0-A492114A6EB0}"/>
                  </a:ext>
                </a:extLst>
              </p:cNvPr>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1" name="Freeform 11">
                <a:extLst>
                  <a:ext uri="{FF2B5EF4-FFF2-40B4-BE49-F238E27FC236}">
                    <a16:creationId xmlns:a16="http://schemas.microsoft.com/office/drawing/2014/main" id="{62F96248-298B-4E71-B588-6C8F131AEBD2}"/>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2" name="Freeform 12">
                <a:extLst>
                  <a:ext uri="{FF2B5EF4-FFF2-40B4-BE49-F238E27FC236}">
                    <a16:creationId xmlns:a16="http://schemas.microsoft.com/office/drawing/2014/main" id="{79A10824-C1BC-4681-BF93-74AD3958C882}"/>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3" name="Freeform 13">
                <a:extLst>
                  <a:ext uri="{FF2B5EF4-FFF2-40B4-BE49-F238E27FC236}">
                    <a16:creationId xmlns:a16="http://schemas.microsoft.com/office/drawing/2014/main" id="{A9BCEBDE-689A-43A2-9A01-C977A7D3E9DD}"/>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4" name="Freeform 14">
                <a:extLst>
                  <a:ext uri="{FF2B5EF4-FFF2-40B4-BE49-F238E27FC236}">
                    <a16:creationId xmlns:a16="http://schemas.microsoft.com/office/drawing/2014/main" id="{A10DBF9D-756B-4586-B880-ADA900353F0C}"/>
                  </a:ext>
                </a:extLst>
              </p:cNvPr>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5" name="Freeform 15">
                <a:extLst>
                  <a:ext uri="{FF2B5EF4-FFF2-40B4-BE49-F238E27FC236}">
                    <a16:creationId xmlns:a16="http://schemas.microsoft.com/office/drawing/2014/main" id="{D8C87F54-2113-438D-BBA7-94E11D45E1C3}"/>
                  </a:ext>
                </a:extLst>
              </p:cNvPr>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76" name="Freeform 16">
                <a:extLst>
                  <a:ext uri="{FF2B5EF4-FFF2-40B4-BE49-F238E27FC236}">
                    <a16:creationId xmlns:a16="http://schemas.microsoft.com/office/drawing/2014/main" id="{FB3C6416-148F-487A-8753-2AD06E092AC0}"/>
                  </a:ext>
                </a:extLst>
              </p:cNvPr>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
          <p:nvSpPr>
            <p:cNvPr id="67" name="Freeform 17">
              <a:extLst>
                <a:ext uri="{FF2B5EF4-FFF2-40B4-BE49-F238E27FC236}">
                  <a16:creationId xmlns:a16="http://schemas.microsoft.com/office/drawing/2014/main" id="{B5BE86A6-5AE5-46E4-A768-5878EFBEE443}"/>
                </a:ext>
              </a:extLst>
            </p:cNvPr>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9E3553BC-CAC7-44EA-9BD6-00C9A3751B11}" type="slidenum">
              <a:rPr lang="x-none" sz="1400">
                <a:latin typeface="Arial" pitchFamily="34" charset="0"/>
                <a:cs typeface="Arial" charset="0"/>
              </a:rPr>
              <a:pPr algn="r" eaLnBrk="0" hangingPunct="0"/>
              <a:t>80</a:t>
            </a:fld>
            <a:endParaRPr lang="en-US" sz="1400" dirty="0">
              <a:latin typeface="Arial" pitchFamily="34" charset="0"/>
              <a:cs typeface="Arial" charset="0"/>
            </a:endParaRPr>
          </a:p>
        </p:txBody>
      </p:sp>
      <p:sp>
        <p:nvSpPr>
          <p:cNvPr id="91140" name="Rectangle 2"/>
          <p:cNvSpPr>
            <a:spLocks noGrp="1" noChangeArrowheads="1"/>
          </p:cNvSpPr>
          <p:nvPr>
            <p:ph type="title" idx="4294967295"/>
          </p:nvPr>
        </p:nvSpPr>
        <p:spPr/>
        <p:txBody>
          <a:bodyPr/>
          <a:lstStyle/>
          <a:p>
            <a:pPr eaLnBrk="1" hangingPunct="1"/>
            <a:r>
              <a:rPr lang="en-US" sz="4000" dirty="0">
                <a:cs typeface="Arial" charset="0"/>
              </a:rPr>
              <a:t>SRSW Atomic From SRSW Regular </a:t>
            </a:r>
          </a:p>
        </p:txBody>
      </p:sp>
      <p:sp>
        <p:nvSpPr>
          <p:cNvPr id="922642" name="AutoShape 18"/>
          <p:cNvSpPr>
            <a:spLocks noChangeArrowheads="1"/>
          </p:cNvSpPr>
          <p:nvPr/>
        </p:nvSpPr>
        <p:spPr bwMode="auto">
          <a:xfrm>
            <a:off x="4572000" y="3352800"/>
            <a:ext cx="4419600" cy="983873"/>
          </a:xfrm>
          <a:prstGeom prst="cloudCallout">
            <a:avLst>
              <a:gd name="adj1" fmla="val 940"/>
              <a:gd name="adj2" fmla="val -96745"/>
            </a:avLst>
          </a:prstGeom>
          <a:solidFill>
            <a:schemeClr val="tx1"/>
          </a:solidFill>
          <a:ln w="38100">
            <a:solidFill>
              <a:srgbClr val="33CCFF"/>
            </a:solidFill>
            <a:round/>
            <a:headEnd/>
            <a:tailEnd/>
          </a:ln>
        </p:spPr>
        <p:txBody>
          <a:bodyPr>
            <a:spAutoFit/>
          </a:bodyPr>
          <a:lstStyle/>
          <a:p>
            <a:pPr marL="231775" indent="-231775" algn="ctr" eaLnBrk="0" hangingPunct="0">
              <a:lnSpc>
                <a:spcPct val="80000"/>
              </a:lnSpc>
              <a:spcBef>
                <a:spcPct val="20000"/>
              </a:spcBef>
            </a:pPr>
            <a:r>
              <a:rPr lang="en-US" sz="2000" b="1" dirty="0">
                <a:solidFill>
                  <a:srgbClr val="FFFF00"/>
                </a:solidFill>
                <a:latin typeface="Arial" pitchFamily="34" charset="0"/>
                <a:cs typeface="Courier New" pitchFamily="49" charset="0"/>
              </a:rPr>
              <a:t>1:45 1234 &lt; 2:00 5678 </a:t>
            </a:r>
          </a:p>
          <a:p>
            <a:pPr marL="231775" indent="-231775" algn="ctr" eaLnBrk="0" hangingPunct="0">
              <a:lnSpc>
                <a:spcPct val="80000"/>
              </a:lnSpc>
              <a:spcBef>
                <a:spcPct val="20000"/>
              </a:spcBef>
            </a:pPr>
            <a:r>
              <a:rPr lang="en-US" sz="2000" b="1" dirty="0">
                <a:solidFill>
                  <a:srgbClr val="FFFF00"/>
                </a:solidFill>
                <a:latin typeface="Arial" pitchFamily="34" charset="0"/>
                <a:cs typeface="Courier New" pitchFamily="49" charset="0"/>
              </a:rPr>
              <a:t>So stick with 5678</a:t>
            </a:r>
          </a:p>
        </p:txBody>
      </p:sp>
      <p:grpSp>
        <p:nvGrpSpPr>
          <p:cNvPr id="4" name="Group 19"/>
          <p:cNvGrpSpPr>
            <a:grpSpLocks/>
          </p:cNvGrpSpPr>
          <p:nvPr/>
        </p:nvGrpSpPr>
        <p:grpSpPr bwMode="auto">
          <a:xfrm>
            <a:off x="1422400" y="1879600"/>
            <a:ext cx="1752600" cy="1524000"/>
            <a:chOff x="1248" y="2016"/>
            <a:chExt cx="1104" cy="960"/>
          </a:xfrm>
          <a:effectLst>
            <a:glow rad="139700">
              <a:schemeClr val="accent3">
                <a:satMod val="175000"/>
                <a:alpha val="40000"/>
              </a:schemeClr>
            </a:glow>
          </a:effectLst>
        </p:grpSpPr>
        <p:grpSp>
          <p:nvGrpSpPr>
            <p:cNvPr id="5" name="Group 20"/>
            <p:cNvGrpSpPr>
              <a:grpSpLocks/>
            </p:cNvGrpSpPr>
            <p:nvPr/>
          </p:nvGrpSpPr>
          <p:grpSpPr bwMode="auto">
            <a:xfrm>
              <a:off x="1248" y="2016"/>
              <a:ext cx="912" cy="816"/>
              <a:chOff x="3168" y="1824"/>
              <a:chExt cx="912" cy="816"/>
            </a:xfrm>
          </p:grpSpPr>
          <p:sp>
            <p:nvSpPr>
              <p:cNvPr id="91170" name="Freeform 2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1171" name="Freeform 2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1172" name="Freeform 23"/>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1173" name="Freeform 2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91174" name="Freeform 2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91175" name="Freeform 2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91176" name="Freeform 27"/>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1177" name="Freeform 28"/>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1178" name="Freeform 29"/>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91169" name="Freeform 30"/>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91146" name="AutoShape 33"/>
          <p:cNvSpPr>
            <a:spLocks noChangeArrowheads="1"/>
          </p:cNvSpPr>
          <p:nvPr/>
        </p:nvSpPr>
        <p:spPr bwMode="auto">
          <a:xfrm>
            <a:off x="889000" y="57023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time</a:t>
            </a:r>
          </a:p>
        </p:txBody>
      </p:sp>
      <p:sp>
        <p:nvSpPr>
          <p:cNvPr id="91147" name="AutoShape 34"/>
          <p:cNvSpPr>
            <a:spLocks noChangeArrowheads="1"/>
          </p:cNvSpPr>
          <p:nvPr/>
        </p:nvSpPr>
        <p:spPr bwMode="auto">
          <a:xfrm>
            <a:off x="1819275" y="4508500"/>
            <a:ext cx="3163888" cy="509588"/>
          </a:xfrm>
          <a:prstGeom prst="leftRightArrow">
            <a:avLst>
              <a:gd name="adj1" fmla="val 50000"/>
              <a:gd name="adj2" fmla="val 124174"/>
            </a:avLst>
          </a:prstGeom>
          <a:solidFill>
            <a:srgbClr val="CCECFF"/>
          </a:solidFill>
          <a:ln w="38100">
            <a:solidFill>
              <a:schemeClr val="tx1"/>
            </a:solidFill>
            <a:miter lim="800000"/>
            <a:headEnd/>
            <a:tailEnd/>
          </a:ln>
        </p:spPr>
        <p:txBody>
          <a:bodyPr wrap="none" anchor="ctr"/>
          <a:lstStyle/>
          <a:p>
            <a:pPr algn="ctr" eaLnBrk="0" hangingPunct="0"/>
            <a:r>
              <a:rPr lang="en-US" b="1" dirty="0">
                <a:latin typeface="Arial" pitchFamily="34" charset="0"/>
                <a:cs typeface="Courier New" pitchFamily="49" charset="0"/>
              </a:rPr>
              <a:t>write(</a:t>
            </a:r>
            <a:r>
              <a:rPr lang="en-US" b="1" dirty="0">
                <a:solidFill>
                  <a:srgbClr val="FF0000"/>
                </a:solidFill>
                <a:latin typeface="Arial" pitchFamily="34" charset="0"/>
                <a:cs typeface="Courier New" pitchFamily="49" charset="0"/>
              </a:rPr>
              <a:t>2:00</a:t>
            </a:r>
            <a:r>
              <a:rPr lang="en-US" b="1" dirty="0">
                <a:latin typeface="Arial" pitchFamily="34" charset="0"/>
                <a:cs typeface="Courier New" pitchFamily="49" charset="0"/>
              </a:rPr>
              <a:t> </a:t>
            </a:r>
            <a:r>
              <a:rPr lang="en-US" b="1" dirty="0">
                <a:solidFill>
                  <a:srgbClr val="FF0000"/>
                </a:solidFill>
                <a:latin typeface="Arial" pitchFamily="34" charset="0"/>
                <a:cs typeface="Courier New" pitchFamily="49" charset="0"/>
              </a:rPr>
              <a:t>5678</a:t>
            </a:r>
            <a:r>
              <a:rPr lang="en-US" b="1" dirty="0">
                <a:latin typeface="Arial" pitchFamily="34" charset="0"/>
                <a:cs typeface="Courier New" pitchFamily="49" charset="0"/>
              </a:rPr>
              <a:t>)</a:t>
            </a:r>
          </a:p>
        </p:txBody>
      </p:sp>
      <p:sp>
        <p:nvSpPr>
          <p:cNvPr id="91148" name="AutoShape 35"/>
          <p:cNvSpPr>
            <a:spLocks noChangeArrowheads="1"/>
          </p:cNvSpPr>
          <p:nvPr/>
        </p:nvSpPr>
        <p:spPr bwMode="auto">
          <a:xfrm>
            <a:off x="3694113" y="5078413"/>
            <a:ext cx="2376487" cy="509587"/>
          </a:xfrm>
          <a:prstGeom prst="leftRightArrow">
            <a:avLst>
              <a:gd name="adj1" fmla="val 50000"/>
              <a:gd name="adj2" fmla="val 93271"/>
            </a:avLst>
          </a:prstGeom>
          <a:solidFill>
            <a:srgbClr val="CCECFF"/>
          </a:solidFill>
          <a:ln w="38100">
            <a:solidFill>
              <a:schemeClr val="tx1"/>
            </a:solidFill>
            <a:miter lim="800000"/>
            <a:headEnd/>
            <a:tailEnd/>
          </a:ln>
        </p:spPr>
        <p:txBody>
          <a:bodyPr wrap="none" anchor="ctr"/>
          <a:lstStyle/>
          <a:p>
            <a:pPr algn="ctr" eaLnBrk="0" hangingPunct="0"/>
            <a:r>
              <a:rPr lang="en-US" b="1" dirty="0">
                <a:latin typeface="Arial" pitchFamily="34" charset="0"/>
                <a:cs typeface="Courier New" pitchFamily="49" charset="0"/>
              </a:rPr>
              <a:t>read(</a:t>
            </a:r>
            <a:r>
              <a:rPr lang="en-US" b="1" dirty="0">
                <a:solidFill>
                  <a:srgbClr val="0000FF"/>
                </a:solidFill>
                <a:latin typeface="Arial" pitchFamily="34" charset="0"/>
                <a:cs typeface="Courier New" pitchFamily="49" charset="0"/>
              </a:rPr>
              <a:t>1:45</a:t>
            </a:r>
            <a:r>
              <a:rPr lang="en-US" b="1" dirty="0">
                <a:latin typeface="Arial" pitchFamily="34" charset="0"/>
                <a:cs typeface="Courier New" pitchFamily="49" charset="0"/>
              </a:rPr>
              <a:t> </a:t>
            </a:r>
            <a:r>
              <a:rPr lang="en-US" b="1" dirty="0">
                <a:solidFill>
                  <a:srgbClr val="0000FF"/>
                </a:solidFill>
                <a:latin typeface="Arial" pitchFamily="34" charset="0"/>
                <a:cs typeface="Courier New" pitchFamily="49" charset="0"/>
              </a:rPr>
              <a:t>1234</a:t>
            </a:r>
            <a:r>
              <a:rPr lang="en-US" b="1" dirty="0">
                <a:latin typeface="Arial" pitchFamily="34" charset="0"/>
                <a:cs typeface="Courier New" pitchFamily="49" charset="0"/>
              </a:rPr>
              <a:t>)</a:t>
            </a:r>
          </a:p>
        </p:txBody>
      </p:sp>
      <p:sp>
        <p:nvSpPr>
          <p:cNvPr id="91149" name="Text Box 36"/>
          <p:cNvSpPr txBox="1">
            <a:spLocks noChangeArrowheads="1"/>
          </p:cNvSpPr>
          <p:nvPr/>
        </p:nvSpPr>
        <p:spPr bwMode="auto">
          <a:xfrm>
            <a:off x="339725" y="4364530"/>
            <a:ext cx="1235075" cy="590931"/>
          </a:xfrm>
          <a:prstGeom prst="rect">
            <a:avLst/>
          </a:prstGeom>
          <a:noFill/>
          <a:ln w="9525" algn="ctr">
            <a:noFill/>
            <a:miter lim="800000"/>
            <a:headEnd/>
            <a:tailEnd/>
          </a:ln>
        </p:spPr>
        <p:txBody>
          <a:bodyPr wrap="square">
            <a:spAutoFit/>
          </a:bodyPr>
          <a:lstStyle/>
          <a:p>
            <a:pPr marL="231775" indent="-231775" eaLnBrk="0" hangingPunct="0">
              <a:lnSpc>
                <a:spcPct val="80000"/>
              </a:lnSpc>
              <a:spcBef>
                <a:spcPct val="20000"/>
              </a:spcBef>
            </a:pPr>
            <a:r>
              <a:rPr lang="en-US" b="1" dirty="0">
                <a:solidFill>
                  <a:srgbClr val="FFFF00"/>
                </a:solidFill>
                <a:latin typeface="Arial" pitchFamily="34" charset="0"/>
                <a:cs typeface="Courier New" pitchFamily="49" charset="0"/>
              </a:rPr>
              <a:t>Initially</a:t>
            </a:r>
          </a:p>
          <a:p>
            <a:pPr marL="231775" indent="-231775" eaLnBrk="0" hangingPunct="0">
              <a:lnSpc>
                <a:spcPct val="80000"/>
              </a:lnSpc>
              <a:spcBef>
                <a:spcPct val="20000"/>
              </a:spcBef>
            </a:pPr>
            <a:r>
              <a:rPr lang="en-US" b="1" dirty="0">
                <a:solidFill>
                  <a:srgbClr val="FFFF00"/>
                </a:solidFill>
                <a:latin typeface="Arial" pitchFamily="34" charset="0"/>
                <a:cs typeface="Courier New" pitchFamily="49" charset="0"/>
              </a:rPr>
              <a:t>1:45 1234</a:t>
            </a:r>
          </a:p>
        </p:txBody>
      </p:sp>
      <p:sp>
        <p:nvSpPr>
          <p:cNvPr id="91150" name="AutoShape 37"/>
          <p:cNvSpPr>
            <a:spLocks noChangeArrowheads="1"/>
          </p:cNvSpPr>
          <p:nvPr/>
        </p:nvSpPr>
        <p:spPr bwMode="auto">
          <a:xfrm>
            <a:off x="1128713" y="5078413"/>
            <a:ext cx="2376487" cy="509587"/>
          </a:xfrm>
          <a:prstGeom prst="leftRightArrow">
            <a:avLst>
              <a:gd name="adj1" fmla="val 50000"/>
              <a:gd name="adj2" fmla="val 93271"/>
            </a:avLst>
          </a:prstGeom>
          <a:solidFill>
            <a:srgbClr val="CCECFF"/>
          </a:solidFill>
          <a:ln w="38100">
            <a:solidFill>
              <a:schemeClr val="tx1"/>
            </a:solidFill>
            <a:miter lim="800000"/>
            <a:headEnd/>
            <a:tailEnd/>
          </a:ln>
        </p:spPr>
        <p:txBody>
          <a:bodyPr wrap="none" anchor="ctr"/>
          <a:lstStyle/>
          <a:p>
            <a:pPr algn="ctr" eaLnBrk="0" hangingPunct="0"/>
            <a:r>
              <a:rPr lang="en-US" b="1" dirty="0">
                <a:latin typeface="Arial" pitchFamily="34" charset="0"/>
                <a:cs typeface="Courier New" pitchFamily="49" charset="0"/>
              </a:rPr>
              <a:t>read(</a:t>
            </a:r>
            <a:r>
              <a:rPr lang="en-US" b="1" dirty="0">
                <a:solidFill>
                  <a:srgbClr val="0000FF"/>
                </a:solidFill>
                <a:latin typeface="Arial" pitchFamily="34" charset="0"/>
                <a:cs typeface="Courier New" pitchFamily="49" charset="0"/>
              </a:rPr>
              <a:t>2:00</a:t>
            </a:r>
            <a:r>
              <a:rPr lang="en-US" b="1" dirty="0">
                <a:latin typeface="Arial" pitchFamily="34" charset="0"/>
                <a:cs typeface="Courier New" pitchFamily="49" charset="0"/>
              </a:rPr>
              <a:t> </a:t>
            </a:r>
            <a:r>
              <a:rPr lang="en-US" b="1" dirty="0">
                <a:solidFill>
                  <a:srgbClr val="0000FF"/>
                </a:solidFill>
                <a:latin typeface="Arial" pitchFamily="34" charset="0"/>
                <a:cs typeface="Courier New" pitchFamily="49" charset="0"/>
              </a:rPr>
              <a:t>5678</a:t>
            </a:r>
            <a:r>
              <a:rPr lang="en-US" b="1" dirty="0">
                <a:latin typeface="Arial" pitchFamily="34" charset="0"/>
                <a:cs typeface="Courier New" pitchFamily="49" charset="0"/>
              </a:rPr>
              <a:t>)</a:t>
            </a:r>
          </a:p>
        </p:txBody>
      </p:sp>
      <p:sp>
        <p:nvSpPr>
          <p:cNvPr id="91154" name="Text Box 70"/>
          <p:cNvSpPr txBox="1">
            <a:spLocks noChangeArrowheads="1"/>
          </p:cNvSpPr>
          <p:nvPr/>
        </p:nvSpPr>
        <p:spPr bwMode="auto">
          <a:xfrm>
            <a:off x="4860925" y="5767388"/>
            <a:ext cx="184150"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54" name="Footer Placeholder 53"/>
          <p:cNvSpPr>
            <a:spLocks noGrp="1"/>
          </p:cNvSpPr>
          <p:nvPr>
            <p:ph type="ftr" sz="quarter" idx="10"/>
          </p:nvPr>
        </p:nvSpPr>
        <p:spPr/>
        <p:txBody>
          <a:bodyPr/>
          <a:lstStyle/>
          <a:p>
            <a:pPr>
              <a:defRPr/>
            </a:pPr>
            <a:r>
              <a:rPr lang="en-US" dirty="0"/>
              <a:t>Art of Multiprocessor Programming</a:t>
            </a:r>
          </a:p>
        </p:txBody>
      </p:sp>
      <p:grpSp>
        <p:nvGrpSpPr>
          <p:cNvPr id="61" name="Group 47"/>
          <p:cNvGrpSpPr>
            <a:grpSpLocks/>
          </p:cNvGrpSpPr>
          <p:nvPr/>
        </p:nvGrpSpPr>
        <p:grpSpPr bwMode="auto">
          <a:xfrm>
            <a:off x="2628900" y="3289300"/>
            <a:ext cx="2425700" cy="482600"/>
            <a:chOff x="2048" y="1848"/>
            <a:chExt cx="1528" cy="304"/>
          </a:xfrm>
        </p:grpSpPr>
        <p:grpSp>
          <p:nvGrpSpPr>
            <p:cNvPr id="62" name="Group 48"/>
            <p:cNvGrpSpPr>
              <a:grpSpLocks/>
            </p:cNvGrpSpPr>
            <p:nvPr/>
          </p:nvGrpSpPr>
          <p:grpSpPr bwMode="auto">
            <a:xfrm>
              <a:off x="2056" y="1848"/>
              <a:ext cx="1514" cy="304"/>
              <a:chOff x="1800" y="2536"/>
              <a:chExt cx="1483" cy="296"/>
            </a:xfrm>
          </p:grpSpPr>
          <p:sp>
            <p:nvSpPr>
              <p:cNvPr id="65" name="Rectangle 49"/>
              <p:cNvSpPr>
                <a:spLocks noChangeArrowheads="1"/>
              </p:cNvSpPr>
              <p:nvPr/>
            </p:nvSpPr>
            <p:spPr bwMode="auto">
              <a:xfrm>
                <a:off x="1800" y="2573"/>
                <a:ext cx="1483" cy="238"/>
              </a:xfrm>
              <a:prstGeom prst="rect">
                <a:avLst/>
              </a:prstGeom>
              <a:solidFill>
                <a:schemeClr val="accent1"/>
              </a:solidFill>
              <a:ln w="38100" algn="ctr">
                <a:solidFill>
                  <a:schemeClr val="tx1"/>
                </a:solidFill>
                <a:miter lim="800000"/>
                <a:headEnd/>
                <a:tailEnd/>
              </a:ln>
              <a:effectLst>
                <a:outerShdw dist="107763" dir="2700000" algn="ctr" rotWithShape="0">
                  <a:schemeClr val="bg2">
                    <a:alpha val="50000"/>
                  </a:schemeClr>
                </a:outerShdw>
              </a:effectLst>
            </p:spPr>
            <p:txBody>
              <a:bodyPr wrap="square" anchor="ctr">
                <a:spAutoFit/>
              </a:bodyPr>
              <a:lstStyle/>
              <a:p>
                <a:pPr eaLnBrk="0" hangingPunct="0">
                  <a:lnSpc>
                    <a:spcPct val="80000"/>
                  </a:lnSpc>
                  <a:spcBef>
                    <a:spcPct val="20000"/>
                  </a:spcBef>
                  <a:defRPr/>
                </a:pPr>
                <a:endParaRPr lang="en-US" sz="2400" b="1" dirty="0">
                  <a:solidFill>
                    <a:srgbClr val="009900"/>
                  </a:solidFill>
                  <a:latin typeface="Arial" panose="020B0604020202020204" pitchFamily="34" charset="0"/>
                  <a:cs typeface="Courier New" pitchFamily="49" charset="0"/>
                </a:endParaRPr>
              </a:p>
            </p:txBody>
          </p:sp>
          <p:sp>
            <p:nvSpPr>
              <p:cNvPr id="66" name="Line 50"/>
              <p:cNvSpPr>
                <a:spLocks noChangeShapeType="1"/>
              </p:cNvSpPr>
              <p:nvPr/>
            </p:nvSpPr>
            <p:spPr bwMode="auto">
              <a:xfrm>
                <a:off x="2556" y="2536"/>
                <a:ext cx="0" cy="296"/>
              </a:xfrm>
              <a:prstGeom prst="line">
                <a:avLst/>
              </a:prstGeom>
              <a:noFill/>
              <a:ln w="9525">
                <a:solidFill>
                  <a:schemeClr val="tx1"/>
                </a:solidFill>
                <a:round/>
                <a:headEnd/>
                <a:tailEnd/>
              </a:ln>
              <a:effectLst>
                <a:outerShdw dist="107763" dir="2700000" algn="ctr" rotWithShape="0">
                  <a:schemeClr val="bg2">
                    <a:alpha val="50000"/>
                  </a:schemeClr>
                </a:outerShdw>
              </a:effectLst>
            </p:spPr>
            <p:txBody>
              <a:bodyPr>
                <a:spAutoFit/>
              </a:bodyPr>
              <a:lstStyle/>
              <a:p>
                <a:pPr eaLnBrk="0" hangingPunct="0">
                  <a:lnSpc>
                    <a:spcPct val="80000"/>
                  </a:lnSpc>
                  <a:spcBef>
                    <a:spcPct val="20000"/>
                  </a:spcBef>
                  <a:defRPr/>
                </a:pPr>
                <a:endParaRPr lang="en-US" sz="2400" b="1" dirty="0">
                  <a:solidFill>
                    <a:srgbClr val="009900"/>
                  </a:solidFill>
                  <a:latin typeface="Arial" panose="020B0604020202020204" pitchFamily="34" charset="0"/>
                  <a:cs typeface="Courier New" pitchFamily="49" charset="0"/>
                </a:endParaRPr>
              </a:p>
            </p:txBody>
          </p:sp>
        </p:grpSp>
        <p:sp>
          <p:nvSpPr>
            <p:cNvPr id="63" name="Rectangle 51"/>
            <p:cNvSpPr>
              <a:spLocks noChangeArrowheads="1"/>
            </p:cNvSpPr>
            <p:nvPr/>
          </p:nvSpPr>
          <p:spPr bwMode="auto">
            <a:xfrm>
              <a:off x="2888" y="1895"/>
              <a:ext cx="688" cy="242"/>
            </a:xfrm>
            <a:prstGeom prst="rect">
              <a:avLst/>
            </a:prstGeom>
            <a:noFill/>
            <a:ln w="38100" algn="ctr">
              <a:no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anose="020B0604020202020204" pitchFamily="34" charset="0"/>
                  <a:cs typeface="Courier New" pitchFamily="49" charset="0"/>
                </a:rPr>
                <a:t>1234</a:t>
              </a:r>
            </a:p>
          </p:txBody>
        </p:sp>
        <p:sp>
          <p:nvSpPr>
            <p:cNvPr id="64" name="Rectangle 52"/>
            <p:cNvSpPr>
              <a:spLocks noChangeArrowheads="1"/>
            </p:cNvSpPr>
            <p:nvPr/>
          </p:nvSpPr>
          <p:spPr bwMode="auto">
            <a:xfrm>
              <a:off x="2048" y="1903"/>
              <a:ext cx="760" cy="242"/>
            </a:xfrm>
            <a:prstGeom prst="rect">
              <a:avLst/>
            </a:prstGeom>
            <a:noFill/>
            <a:ln w="38100" algn="ctr">
              <a:no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Arial" pitchFamily="34" charset="0"/>
                </a:rPr>
                <a:t>1:45</a:t>
              </a:r>
            </a:p>
          </p:txBody>
        </p:sp>
      </p:grpSp>
      <p:grpSp>
        <p:nvGrpSpPr>
          <p:cNvPr id="73" name="Group 73"/>
          <p:cNvGrpSpPr>
            <a:grpSpLocks/>
          </p:cNvGrpSpPr>
          <p:nvPr/>
        </p:nvGrpSpPr>
        <p:grpSpPr bwMode="auto">
          <a:xfrm>
            <a:off x="2720829" y="3416300"/>
            <a:ext cx="2463800" cy="482600"/>
            <a:chOff x="2048" y="1848"/>
            <a:chExt cx="1552" cy="304"/>
          </a:xfrm>
        </p:grpSpPr>
        <p:grpSp>
          <p:nvGrpSpPr>
            <p:cNvPr id="74" name="Group 74"/>
            <p:cNvGrpSpPr>
              <a:grpSpLocks/>
            </p:cNvGrpSpPr>
            <p:nvPr/>
          </p:nvGrpSpPr>
          <p:grpSpPr bwMode="auto">
            <a:xfrm>
              <a:off x="2056" y="1848"/>
              <a:ext cx="1544" cy="304"/>
              <a:chOff x="1800" y="2536"/>
              <a:chExt cx="1512" cy="296"/>
            </a:xfrm>
          </p:grpSpPr>
          <p:sp>
            <p:nvSpPr>
              <p:cNvPr id="77" name="Rectangle 75"/>
              <p:cNvSpPr>
                <a:spLocks noChangeArrowheads="1"/>
              </p:cNvSpPr>
              <p:nvPr/>
            </p:nvSpPr>
            <p:spPr bwMode="auto">
              <a:xfrm>
                <a:off x="1800" y="2552"/>
                <a:ext cx="1512" cy="280"/>
              </a:xfrm>
              <a:prstGeom prst="rect">
                <a:avLst/>
              </a:prstGeom>
              <a:solidFill>
                <a:schemeClr val="accent1"/>
              </a:solidFill>
              <a:ln w="38100" algn="ctr">
                <a:solidFill>
                  <a:schemeClr val="tx1"/>
                </a:solidFill>
                <a:miter lim="800000"/>
                <a:headEnd/>
                <a:tailEnd/>
              </a:ln>
              <a:effectLst>
                <a:outerShdw dist="107763" dir="2700000" algn="ctr" rotWithShape="0">
                  <a:schemeClr val="bg2">
                    <a:alpha val="50000"/>
                  </a:schemeClr>
                </a:outerShdw>
              </a:effectLst>
            </p:spPr>
            <p:txBody>
              <a:bodyPr wrap="none" anchor="ctr">
                <a:noAutofit/>
              </a:bodyPr>
              <a:lstStyle/>
              <a:p>
                <a:pPr eaLnBrk="0" hangingPunct="0">
                  <a:lnSpc>
                    <a:spcPct val="80000"/>
                  </a:lnSpc>
                  <a:spcBef>
                    <a:spcPct val="20000"/>
                  </a:spcBef>
                  <a:defRPr/>
                </a:pPr>
                <a:endParaRPr lang="en-US" sz="2400" b="1" dirty="0">
                  <a:solidFill>
                    <a:srgbClr val="009900"/>
                  </a:solidFill>
                  <a:latin typeface="Arial" panose="020B0604020202020204" pitchFamily="34" charset="0"/>
                  <a:cs typeface="Courier New" pitchFamily="49" charset="0"/>
                </a:endParaRPr>
              </a:p>
            </p:txBody>
          </p:sp>
          <p:sp>
            <p:nvSpPr>
              <p:cNvPr id="78" name="Line 76"/>
              <p:cNvSpPr>
                <a:spLocks noChangeShapeType="1"/>
              </p:cNvSpPr>
              <p:nvPr/>
            </p:nvSpPr>
            <p:spPr bwMode="auto">
              <a:xfrm>
                <a:off x="2556" y="2536"/>
                <a:ext cx="0" cy="296"/>
              </a:xfrm>
              <a:prstGeom prst="line">
                <a:avLst/>
              </a:prstGeom>
              <a:noFill/>
              <a:ln w="9525">
                <a:solidFill>
                  <a:schemeClr val="tx1"/>
                </a:solidFill>
                <a:round/>
                <a:headEnd/>
                <a:tailEnd/>
              </a:ln>
              <a:effectLst>
                <a:outerShdw dist="107763" dir="2700000" algn="ctr" rotWithShape="0">
                  <a:schemeClr val="bg2">
                    <a:alpha val="50000"/>
                  </a:schemeClr>
                </a:outerShdw>
              </a:effectLst>
            </p:spPr>
            <p:txBody>
              <a:bodyPr>
                <a:noAutofit/>
              </a:bodyPr>
              <a:lstStyle/>
              <a:p>
                <a:pPr eaLnBrk="0" hangingPunct="0">
                  <a:lnSpc>
                    <a:spcPct val="80000"/>
                  </a:lnSpc>
                  <a:spcBef>
                    <a:spcPct val="20000"/>
                  </a:spcBef>
                  <a:defRPr/>
                </a:pPr>
                <a:endParaRPr lang="en-US" sz="2400" b="1" dirty="0">
                  <a:solidFill>
                    <a:srgbClr val="009900"/>
                  </a:solidFill>
                  <a:latin typeface="Arial" panose="020B0604020202020204" pitchFamily="34" charset="0"/>
                  <a:cs typeface="Courier New" pitchFamily="49" charset="0"/>
                </a:endParaRPr>
              </a:p>
            </p:txBody>
          </p:sp>
        </p:grpSp>
        <p:sp>
          <p:nvSpPr>
            <p:cNvPr id="75" name="Rectangle 77"/>
            <p:cNvSpPr>
              <a:spLocks noChangeArrowheads="1"/>
            </p:cNvSpPr>
            <p:nvPr/>
          </p:nvSpPr>
          <p:spPr bwMode="auto">
            <a:xfrm>
              <a:off x="2888" y="1895"/>
              <a:ext cx="688" cy="242"/>
            </a:xfrm>
            <a:prstGeom prst="rect">
              <a:avLst/>
            </a:prstGeom>
            <a:noFill/>
            <a:ln w="38100" algn="ctr">
              <a:noFill/>
              <a:miter lim="800000"/>
              <a:headEnd/>
              <a:tailEnd/>
            </a:ln>
          </p:spPr>
          <p:txBody>
            <a:bodyPr anchor="ctr">
              <a:no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Arial" pitchFamily="34" charset="0"/>
                </a:rPr>
                <a:t>5678</a:t>
              </a:r>
            </a:p>
          </p:txBody>
        </p:sp>
        <p:sp>
          <p:nvSpPr>
            <p:cNvPr id="76" name="Rectangle 78"/>
            <p:cNvSpPr>
              <a:spLocks noChangeArrowheads="1"/>
            </p:cNvSpPr>
            <p:nvPr/>
          </p:nvSpPr>
          <p:spPr bwMode="auto">
            <a:xfrm>
              <a:off x="2048" y="1903"/>
              <a:ext cx="760" cy="242"/>
            </a:xfrm>
            <a:prstGeom prst="rect">
              <a:avLst/>
            </a:prstGeom>
            <a:noFill/>
            <a:ln w="38100" algn="ctr">
              <a:noFill/>
              <a:miter lim="800000"/>
              <a:headEnd/>
              <a:tailEnd/>
            </a:ln>
          </p:spPr>
          <p:txBody>
            <a:bodyPr anchor="ctr">
              <a:no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Arial" pitchFamily="34" charset="0"/>
                </a:rPr>
                <a:t>2:00</a:t>
              </a:r>
            </a:p>
          </p:txBody>
        </p:sp>
      </p:grpSp>
      <p:sp>
        <p:nvSpPr>
          <p:cNvPr id="6" name="Text Box 41">
            <a:extLst>
              <a:ext uri="{FF2B5EF4-FFF2-40B4-BE49-F238E27FC236}">
                <a16:creationId xmlns:a16="http://schemas.microsoft.com/office/drawing/2014/main" id="{498B2946-B024-6560-1CF5-5807C604AEDA}"/>
              </a:ext>
            </a:extLst>
          </p:cNvPr>
          <p:cNvSpPr txBox="1">
            <a:spLocks noChangeArrowheads="1"/>
          </p:cNvSpPr>
          <p:nvPr/>
        </p:nvSpPr>
        <p:spPr bwMode="auto">
          <a:xfrm rot="20162250">
            <a:off x="4618038" y="3467100"/>
            <a:ext cx="3008312" cy="1609725"/>
          </a:xfrm>
          <a:prstGeom prst="rect">
            <a:avLst/>
          </a:prstGeom>
          <a:solidFill>
            <a:schemeClr val="tx1"/>
          </a:solidFill>
          <a:ln w="38100" algn="ctr">
            <a:solidFill>
              <a:srgbClr val="33CCFF"/>
            </a:solidFill>
            <a:miter lim="800000"/>
            <a:headEnd/>
            <a:tailEnd/>
          </a:ln>
        </p:spPr>
        <p:txBody>
          <a:bodyPr wrap="none">
            <a:spAutoFit/>
          </a:bodyPr>
          <a:lstStyle/>
          <a:p>
            <a:pPr marL="231775" indent="-231775" eaLnBrk="0" hangingPunct="0">
              <a:lnSpc>
                <a:spcPct val="80000"/>
              </a:lnSpc>
              <a:spcBef>
                <a:spcPct val="20000"/>
              </a:spcBef>
            </a:pPr>
            <a:r>
              <a:rPr lang="en-US" sz="5400" dirty="0">
                <a:solidFill>
                  <a:srgbClr val="FFFF00"/>
                </a:solidFill>
                <a:latin typeface="Arial" pitchFamily="34" charset="0"/>
                <a:cs typeface="Courier New" pitchFamily="49" charset="0"/>
              </a:rPr>
              <a:t>Same as</a:t>
            </a:r>
          </a:p>
          <a:p>
            <a:pPr marL="231775" indent="-231775" eaLnBrk="0" hangingPunct="0">
              <a:lnSpc>
                <a:spcPct val="80000"/>
              </a:lnSpc>
              <a:spcBef>
                <a:spcPct val="20000"/>
              </a:spcBef>
            </a:pPr>
            <a:r>
              <a:rPr lang="en-US" sz="5400" dirty="0">
                <a:solidFill>
                  <a:srgbClr val="FFFF00"/>
                </a:solidFill>
                <a:latin typeface="Arial" pitchFamily="34" charset="0"/>
                <a:cs typeface="Courier New" pitchFamily="49" charset="0"/>
              </a:rPr>
              <a:t>Atomic</a:t>
            </a:r>
          </a:p>
        </p:txBody>
      </p:sp>
      <p:sp>
        <p:nvSpPr>
          <p:cNvPr id="8" name="Rectangle 4">
            <a:extLst>
              <a:ext uri="{FF2B5EF4-FFF2-40B4-BE49-F238E27FC236}">
                <a16:creationId xmlns:a16="http://schemas.microsoft.com/office/drawing/2014/main" id="{BB0FDF62-1536-A646-FA39-1AEE919D4DE5}"/>
              </a:ext>
            </a:extLst>
          </p:cNvPr>
          <p:cNvSpPr>
            <a:spLocks noChangeArrowheads="1"/>
          </p:cNvSpPr>
          <p:nvPr/>
        </p:nvSpPr>
        <p:spPr bwMode="auto">
          <a:xfrm>
            <a:off x="429843" y="1352327"/>
            <a:ext cx="1023037" cy="387798"/>
          </a:xfrm>
          <a:prstGeom prst="rect">
            <a:avLst/>
          </a:prstGeom>
          <a:noFill/>
          <a:ln w="38100" algn="ctr">
            <a:solidFill>
              <a:srgbClr val="FF0000"/>
            </a:solid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writer</a:t>
            </a:r>
          </a:p>
        </p:txBody>
      </p:sp>
      <p:sp>
        <p:nvSpPr>
          <p:cNvPr id="10" name="Rectangle 5">
            <a:extLst>
              <a:ext uri="{FF2B5EF4-FFF2-40B4-BE49-F238E27FC236}">
                <a16:creationId xmlns:a16="http://schemas.microsoft.com/office/drawing/2014/main" id="{75AC688F-7069-2EE6-3336-82649133C6A8}"/>
              </a:ext>
            </a:extLst>
          </p:cNvPr>
          <p:cNvSpPr>
            <a:spLocks noChangeArrowheads="1"/>
          </p:cNvSpPr>
          <p:nvPr/>
        </p:nvSpPr>
        <p:spPr bwMode="auto">
          <a:xfrm>
            <a:off x="7893335" y="1218913"/>
            <a:ext cx="1127232" cy="387798"/>
          </a:xfrm>
          <a:prstGeom prst="rect">
            <a:avLst/>
          </a:prstGeom>
          <a:noFill/>
          <a:ln w="57150" algn="ctr">
            <a:solidFill>
              <a:srgbClr val="0066FF"/>
            </a:solid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reader</a:t>
            </a:r>
          </a:p>
        </p:txBody>
      </p:sp>
      <p:grpSp>
        <p:nvGrpSpPr>
          <p:cNvPr id="51" name="Group 6">
            <a:extLst>
              <a:ext uri="{FF2B5EF4-FFF2-40B4-BE49-F238E27FC236}">
                <a16:creationId xmlns:a16="http://schemas.microsoft.com/office/drawing/2014/main" id="{312BBF87-7E20-4F6D-A707-28A96FEEDA9A}"/>
              </a:ext>
            </a:extLst>
          </p:cNvPr>
          <p:cNvGrpSpPr>
            <a:grpSpLocks/>
          </p:cNvGrpSpPr>
          <p:nvPr/>
        </p:nvGrpSpPr>
        <p:grpSpPr bwMode="auto">
          <a:xfrm flipH="1">
            <a:off x="6324600" y="1651000"/>
            <a:ext cx="1752600" cy="1524000"/>
            <a:chOff x="1248" y="2016"/>
            <a:chExt cx="1104" cy="960"/>
          </a:xfrm>
          <a:effectLst>
            <a:glow rad="139700">
              <a:schemeClr val="accent3">
                <a:satMod val="175000"/>
                <a:alpha val="40000"/>
              </a:schemeClr>
            </a:glow>
          </a:effectLst>
        </p:grpSpPr>
        <p:grpSp>
          <p:nvGrpSpPr>
            <p:cNvPr id="52" name="Group 7">
              <a:extLst>
                <a:ext uri="{FF2B5EF4-FFF2-40B4-BE49-F238E27FC236}">
                  <a16:creationId xmlns:a16="http://schemas.microsoft.com/office/drawing/2014/main" id="{3E2DBC54-7994-48AF-B69B-764F7E6B5EA1}"/>
                </a:ext>
              </a:extLst>
            </p:cNvPr>
            <p:cNvGrpSpPr>
              <a:grpSpLocks/>
            </p:cNvGrpSpPr>
            <p:nvPr/>
          </p:nvGrpSpPr>
          <p:grpSpPr bwMode="auto">
            <a:xfrm>
              <a:off x="1248" y="2016"/>
              <a:ext cx="912" cy="816"/>
              <a:chOff x="3168" y="1824"/>
              <a:chExt cx="912" cy="816"/>
            </a:xfrm>
          </p:grpSpPr>
          <p:sp>
            <p:nvSpPr>
              <p:cNvPr id="55" name="Freeform 8">
                <a:extLst>
                  <a:ext uri="{FF2B5EF4-FFF2-40B4-BE49-F238E27FC236}">
                    <a16:creationId xmlns:a16="http://schemas.microsoft.com/office/drawing/2014/main" id="{FFF3AA1F-1712-4EF9-BF5B-B6ED6C85E3A2}"/>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56" name="Freeform 9">
                <a:extLst>
                  <a:ext uri="{FF2B5EF4-FFF2-40B4-BE49-F238E27FC236}">
                    <a16:creationId xmlns:a16="http://schemas.microsoft.com/office/drawing/2014/main" id="{08F699FB-7B7A-49A5-ABAC-1C2D0BC9233A}"/>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57" name="Freeform 10">
                <a:extLst>
                  <a:ext uri="{FF2B5EF4-FFF2-40B4-BE49-F238E27FC236}">
                    <a16:creationId xmlns:a16="http://schemas.microsoft.com/office/drawing/2014/main" id="{394D8E30-5502-4491-92F1-427094F9AF10}"/>
                  </a:ext>
                </a:extLst>
              </p:cNvPr>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58" name="Freeform 11">
                <a:extLst>
                  <a:ext uri="{FF2B5EF4-FFF2-40B4-BE49-F238E27FC236}">
                    <a16:creationId xmlns:a16="http://schemas.microsoft.com/office/drawing/2014/main" id="{8DE77A41-E5C3-4D79-96DF-527448DF0193}"/>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59" name="Freeform 12">
                <a:extLst>
                  <a:ext uri="{FF2B5EF4-FFF2-40B4-BE49-F238E27FC236}">
                    <a16:creationId xmlns:a16="http://schemas.microsoft.com/office/drawing/2014/main" id="{9692EFEB-0DAD-495B-8F3E-3F12F3B30221}"/>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60" name="Freeform 13">
                <a:extLst>
                  <a:ext uri="{FF2B5EF4-FFF2-40B4-BE49-F238E27FC236}">
                    <a16:creationId xmlns:a16="http://schemas.microsoft.com/office/drawing/2014/main" id="{FA2BF080-8ED0-4DAE-828D-3462AD898D9D}"/>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67" name="Freeform 14">
                <a:extLst>
                  <a:ext uri="{FF2B5EF4-FFF2-40B4-BE49-F238E27FC236}">
                    <a16:creationId xmlns:a16="http://schemas.microsoft.com/office/drawing/2014/main" id="{5F0CD036-B245-4E81-AF6F-2E49BD3D0A26}"/>
                  </a:ext>
                </a:extLst>
              </p:cNvPr>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68" name="Freeform 15">
                <a:extLst>
                  <a:ext uri="{FF2B5EF4-FFF2-40B4-BE49-F238E27FC236}">
                    <a16:creationId xmlns:a16="http://schemas.microsoft.com/office/drawing/2014/main" id="{DD3C7BDB-25AA-4F85-A6AD-8C4D0CC385E6}"/>
                  </a:ext>
                </a:extLst>
              </p:cNvPr>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sp>
            <p:nvSpPr>
              <p:cNvPr id="69" name="Freeform 16">
                <a:extLst>
                  <a:ext uri="{FF2B5EF4-FFF2-40B4-BE49-F238E27FC236}">
                    <a16:creationId xmlns:a16="http://schemas.microsoft.com/office/drawing/2014/main" id="{E86FA31B-1CE1-40DC-9D5B-4ABE81FD9C6A}"/>
                  </a:ext>
                </a:extLst>
              </p:cNvPr>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
          <p:nvSpPr>
            <p:cNvPr id="53" name="Freeform 17">
              <a:extLst>
                <a:ext uri="{FF2B5EF4-FFF2-40B4-BE49-F238E27FC236}">
                  <a16:creationId xmlns:a16="http://schemas.microsoft.com/office/drawing/2014/main" id="{57692782-26FB-47F8-AC65-F9C5AF5AE9E3}"/>
                </a:ext>
              </a:extLst>
            </p:cNvPr>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solidFill>
                  <a:srgbClr val="FFFF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1147"/>
                                        </p:tgtEl>
                                        <p:attrNameLst>
                                          <p:attrName>style.visibility</p:attrName>
                                        </p:attrNameLst>
                                      </p:cBhvr>
                                      <p:to>
                                        <p:strVal val="visible"/>
                                      </p:to>
                                    </p:set>
                                    <p:animEffect transition="in" filter="blinds(horizontal)">
                                      <p:cBhvr>
                                        <p:cTn id="7" dur="500"/>
                                        <p:tgtEl>
                                          <p:spTgt spid="9114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1150"/>
                                        </p:tgtEl>
                                        <p:attrNameLst>
                                          <p:attrName>style.visibility</p:attrName>
                                        </p:attrNameLst>
                                      </p:cBhvr>
                                      <p:to>
                                        <p:strVal val="visible"/>
                                      </p:to>
                                    </p:set>
                                    <p:animEffect transition="in" filter="blinds(horizontal)">
                                      <p:cBhvr>
                                        <p:cTn id="12" dur="500"/>
                                        <p:tgtEl>
                                          <p:spTgt spid="9115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1148"/>
                                        </p:tgtEl>
                                        <p:attrNameLst>
                                          <p:attrName>style.visibility</p:attrName>
                                        </p:attrNameLst>
                                      </p:cBhvr>
                                      <p:to>
                                        <p:strVal val="visible"/>
                                      </p:to>
                                    </p:set>
                                    <p:animEffect transition="in" filter="blinds(horizontal)">
                                      <p:cBhvr>
                                        <p:cTn id="17" dur="500"/>
                                        <p:tgtEl>
                                          <p:spTgt spid="9114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blinds(horizontal)">
                                      <p:cBhvr>
                                        <p:cTn id="22" dur="500"/>
                                        <p:tgtEl>
                                          <p:spTgt spid="7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2264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642" grpId="0" animBg="1"/>
      <p:bldP spid="91147" grpId="0" animBg="1"/>
      <p:bldP spid="91148" grpId="0" animBg="1"/>
      <p:bldP spid="91150" grpId="0" animBg="1"/>
      <p:bldP spid="6"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19"/>
          <p:cNvSpPr>
            <a:spLocks noChangeArrowheads="1"/>
          </p:cNvSpPr>
          <p:nvPr/>
        </p:nvSpPr>
        <p:spPr bwMode="auto">
          <a:xfrm>
            <a:off x="2273300" y="3838351"/>
            <a:ext cx="2425700" cy="387798"/>
          </a:xfrm>
          <a:prstGeom prst="rect">
            <a:avLst/>
          </a:prstGeom>
          <a:solidFill>
            <a:schemeClr val="folHlink"/>
          </a:solidFill>
          <a:ln w="9525" algn="ctr">
            <a:noFill/>
            <a:miter lim="800000"/>
            <a:headEnd/>
            <a:tailEnd/>
          </a:ln>
        </p:spPr>
        <p:txBody>
          <a:bodyPr anchor="ctr">
            <a:spAutoFit/>
          </a:bodyPr>
          <a:lstStyle/>
          <a:p>
            <a:pPr eaLnBrk="0" hangingPunct="0">
              <a:lnSpc>
                <a:spcPct val="80000"/>
              </a:lnSpc>
              <a:spcBef>
                <a:spcPct val="20000"/>
              </a:spcBef>
            </a:pPr>
            <a:endParaRPr lang="en-US" sz="2400" b="1" dirty="0">
              <a:solidFill>
                <a:srgbClr val="009900"/>
              </a:solidFill>
              <a:latin typeface="Arial" panose="020B0604020202020204" pitchFamily="34" charset="0"/>
              <a:cs typeface="Courier New" pitchFamily="49" charset="0"/>
            </a:endParaRPr>
          </a:p>
        </p:txBody>
      </p:sp>
      <p:sp>
        <p:nvSpPr>
          <p:cNvPr id="9216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B4410A04-35DF-47CD-AC4C-A2482A420AAF}" type="slidenum">
              <a:rPr lang="x-none" sz="1400">
                <a:solidFill>
                  <a:srgbClr val="FFFF00"/>
                </a:solidFill>
                <a:latin typeface="Arial" pitchFamily="34" charset="0"/>
                <a:cs typeface="Arial" charset="0"/>
              </a:rPr>
              <a:pPr algn="r" eaLnBrk="0" hangingPunct="0"/>
              <a:t>81</a:t>
            </a:fld>
            <a:endParaRPr lang="en-US" sz="1400" dirty="0">
              <a:solidFill>
                <a:srgbClr val="FFFF00"/>
              </a:solidFill>
              <a:latin typeface="Arial" pitchFamily="34" charset="0"/>
              <a:cs typeface="Arial" charset="0"/>
            </a:endParaRPr>
          </a:p>
        </p:txBody>
      </p:sp>
      <p:sp>
        <p:nvSpPr>
          <p:cNvPr id="92165" name="Rectangle 2"/>
          <p:cNvSpPr>
            <a:spLocks noGrp="1" noChangeArrowheads="1"/>
          </p:cNvSpPr>
          <p:nvPr>
            <p:ph type="title" idx="4294967295"/>
          </p:nvPr>
        </p:nvSpPr>
        <p:spPr/>
        <p:txBody>
          <a:bodyPr/>
          <a:lstStyle/>
          <a:p>
            <a:pPr eaLnBrk="1" hangingPunct="1"/>
            <a:r>
              <a:rPr lang="en-US" sz="4000" dirty="0">
                <a:cs typeface="Arial" charset="0"/>
              </a:rPr>
              <a:t>Atomic Single-Reader to Atomic Multi-Reader</a:t>
            </a:r>
          </a:p>
        </p:txBody>
      </p:sp>
      <p:grpSp>
        <p:nvGrpSpPr>
          <p:cNvPr id="92166" name="Group 3"/>
          <p:cNvGrpSpPr>
            <a:grpSpLocks/>
          </p:cNvGrpSpPr>
          <p:nvPr/>
        </p:nvGrpSpPr>
        <p:grpSpPr bwMode="auto">
          <a:xfrm>
            <a:off x="2184400" y="3527426"/>
            <a:ext cx="2413000" cy="387350"/>
            <a:chOff x="1216" y="2310"/>
            <a:chExt cx="1520" cy="244"/>
          </a:xfrm>
        </p:grpSpPr>
        <p:sp>
          <p:nvSpPr>
            <p:cNvPr id="92180" name="Rectangle 4"/>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2181" name="Rectangle 5"/>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sp>
        <p:nvSpPr>
          <p:cNvPr id="92167" name="Rectangle 6"/>
          <p:cNvSpPr>
            <a:spLocks noChangeArrowheads="1"/>
          </p:cNvSpPr>
          <p:nvPr/>
        </p:nvSpPr>
        <p:spPr bwMode="auto">
          <a:xfrm>
            <a:off x="2184400" y="3120801"/>
            <a:ext cx="1206500" cy="387798"/>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2168" name="Rectangle 7"/>
          <p:cNvSpPr>
            <a:spLocks noChangeArrowheads="1"/>
          </p:cNvSpPr>
          <p:nvPr/>
        </p:nvSpPr>
        <p:spPr bwMode="auto">
          <a:xfrm>
            <a:off x="3390900" y="3120801"/>
            <a:ext cx="1206500" cy="387798"/>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nvGrpSpPr>
          <p:cNvPr id="92169" name="Group 8"/>
          <p:cNvGrpSpPr>
            <a:grpSpLocks/>
          </p:cNvGrpSpPr>
          <p:nvPr/>
        </p:nvGrpSpPr>
        <p:grpSpPr bwMode="auto">
          <a:xfrm>
            <a:off x="2184400" y="4378326"/>
            <a:ext cx="2413000" cy="387350"/>
            <a:chOff x="1456" y="3206"/>
            <a:chExt cx="1520" cy="244"/>
          </a:xfrm>
        </p:grpSpPr>
        <p:sp>
          <p:nvSpPr>
            <p:cNvPr id="92178" name="Rectangle 9"/>
            <p:cNvSpPr>
              <a:spLocks noChangeArrowheads="1"/>
            </p:cNvSpPr>
            <p:nvPr/>
          </p:nvSpPr>
          <p:spPr bwMode="auto">
            <a:xfrm>
              <a:off x="1456" y="3206"/>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2179" name="Rectangle 10"/>
            <p:cNvSpPr>
              <a:spLocks noChangeArrowheads="1"/>
            </p:cNvSpPr>
            <p:nvPr/>
          </p:nvSpPr>
          <p:spPr bwMode="auto">
            <a:xfrm>
              <a:off x="2216" y="3206"/>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2170" name="Group 11"/>
          <p:cNvGrpSpPr>
            <a:grpSpLocks/>
          </p:cNvGrpSpPr>
          <p:nvPr/>
        </p:nvGrpSpPr>
        <p:grpSpPr bwMode="auto">
          <a:xfrm>
            <a:off x="2184400" y="3946526"/>
            <a:ext cx="2413000" cy="387350"/>
            <a:chOff x="3376" y="3358"/>
            <a:chExt cx="1520" cy="244"/>
          </a:xfrm>
        </p:grpSpPr>
        <p:sp>
          <p:nvSpPr>
            <p:cNvPr id="92176" name="Rectangle 12"/>
            <p:cNvSpPr>
              <a:spLocks noChangeArrowheads="1"/>
            </p:cNvSpPr>
            <p:nvPr/>
          </p:nvSpPr>
          <p:spPr bwMode="auto">
            <a:xfrm>
              <a:off x="3376" y="3358"/>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2177" name="Rectangle 13"/>
            <p:cNvSpPr>
              <a:spLocks noChangeArrowheads="1"/>
            </p:cNvSpPr>
            <p:nvPr/>
          </p:nvSpPr>
          <p:spPr bwMode="auto">
            <a:xfrm>
              <a:off x="4136" y="3358"/>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sp>
        <p:nvSpPr>
          <p:cNvPr id="92171" name="Rectangle 14"/>
          <p:cNvSpPr>
            <a:spLocks noChangeArrowheads="1"/>
          </p:cNvSpPr>
          <p:nvPr/>
        </p:nvSpPr>
        <p:spPr bwMode="auto">
          <a:xfrm>
            <a:off x="2306638" y="2551113"/>
            <a:ext cx="1091966"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009900"/>
                </a:solidFill>
                <a:latin typeface="Arial" pitchFamily="34" charset="0"/>
                <a:cs typeface="Courier New" pitchFamily="49" charset="0"/>
              </a:rPr>
              <a:t>stamp</a:t>
            </a:r>
          </a:p>
        </p:txBody>
      </p:sp>
      <p:sp>
        <p:nvSpPr>
          <p:cNvPr id="92172" name="Rectangle 15"/>
          <p:cNvSpPr>
            <a:spLocks noChangeArrowheads="1"/>
          </p:cNvSpPr>
          <p:nvPr/>
        </p:nvSpPr>
        <p:spPr bwMode="auto">
          <a:xfrm>
            <a:off x="3562350" y="2551113"/>
            <a:ext cx="971741"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3300"/>
                </a:solidFill>
                <a:latin typeface="Arial" pitchFamily="34" charset="0"/>
                <a:cs typeface="Courier New" pitchFamily="49" charset="0"/>
              </a:rPr>
              <a:t>value</a:t>
            </a:r>
          </a:p>
        </p:txBody>
      </p:sp>
      <p:sp>
        <p:nvSpPr>
          <p:cNvPr id="92174" name="Text Box 17"/>
          <p:cNvSpPr txBox="1">
            <a:spLocks noChangeArrowheads="1"/>
          </p:cNvSpPr>
          <p:nvPr/>
        </p:nvSpPr>
        <p:spPr bwMode="auto">
          <a:xfrm>
            <a:off x="5749925" y="3748088"/>
            <a:ext cx="2374368" cy="387798"/>
          </a:xfrm>
          <a:prstGeom prst="rect">
            <a:avLst/>
          </a:prstGeom>
          <a:noFill/>
          <a:ln w="9525" algn="ctr">
            <a:solidFill>
              <a:srgbClr val="FFFF00"/>
            </a:solid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One per reader</a:t>
            </a:r>
          </a:p>
        </p:txBody>
      </p:sp>
      <p:sp>
        <p:nvSpPr>
          <p:cNvPr id="92175" name="Line 18"/>
          <p:cNvSpPr>
            <a:spLocks noChangeShapeType="1"/>
          </p:cNvSpPr>
          <p:nvPr/>
        </p:nvSpPr>
        <p:spPr bwMode="auto">
          <a:xfrm>
            <a:off x="3390900" y="3073400"/>
            <a:ext cx="0" cy="1714500"/>
          </a:xfrm>
          <a:prstGeom prst="line">
            <a:avLst/>
          </a:prstGeom>
          <a:noFill/>
          <a:ln w="38100">
            <a:solidFill>
              <a:schemeClr val="bg1"/>
            </a:solidFill>
            <a:prstDash val="sysDot"/>
            <a:round/>
            <a:headEnd/>
            <a:tailEnd/>
          </a:ln>
        </p:spPr>
        <p:txBody>
          <a:bodyPr wrap="none">
            <a:spAutoFit/>
          </a:bodyPr>
          <a:lstStyle/>
          <a:p>
            <a:endParaRPr lang="en-US" dirty="0"/>
          </a:p>
        </p:txBody>
      </p:sp>
      <p:sp>
        <p:nvSpPr>
          <p:cNvPr id="22" name="Footer Placeholder 21"/>
          <p:cNvSpPr>
            <a:spLocks noGrp="1"/>
          </p:cNvSpPr>
          <p:nvPr>
            <p:ph type="ftr" sz="quarter" idx="10"/>
          </p:nvPr>
        </p:nvSpPr>
        <p:spPr/>
        <p:txBody>
          <a:bodyPr/>
          <a:lstStyle/>
          <a:p>
            <a:pPr>
              <a:defRPr/>
            </a:pPr>
            <a:r>
              <a:rPr lang="en-US" dirty="0"/>
              <a:t>Art of Multiprocessor Programming</a:t>
            </a:r>
          </a:p>
        </p:txBody>
      </p:sp>
      <p:sp>
        <p:nvSpPr>
          <p:cNvPr id="24" name="AutoShape 16"/>
          <p:cNvSpPr>
            <a:spLocks/>
          </p:cNvSpPr>
          <p:nvPr/>
        </p:nvSpPr>
        <p:spPr bwMode="auto">
          <a:xfrm>
            <a:off x="5156200" y="3120801"/>
            <a:ext cx="518818" cy="1527399"/>
          </a:xfrm>
          <a:prstGeom prst="rightBrace">
            <a:avLst>
              <a:gd name="adj1" fmla="val 22593"/>
              <a:gd name="adj2" fmla="val 50000"/>
            </a:avLst>
          </a:prstGeom>
          <a:noFill/>
          <a:ln w="38100">
            <a:solidFill>
              <a:srgbClr val="FFFF00"/>
            </a:solidFill>
            <a:round/>
            <a:headEnd/>
            <a:tailEnd/>
          </a:ln>
        </p:spPr>
        <p:txBody>
          <a:bodyPr wrap="none" anchor="ctr">
            <a:noAutofit/>
          </a:bodyPr>
          <a:lstStyle/>
          <a:p>
            <a:pPr eaLnBrk="0" hangingPunct="0">
              <a:lnSpc>
                <a:spcPct val="80000"/>
              </a:lnSpc>
              <a:spcBef>
                <a:spcPct val="20000"/>
              </a:spcBef>
            </a:pPr>
            <a:endParaRPr lang="en-US" sz="2400" b="1" dirty="0">
              <a:solidFill>
                <a:srgbClr val="FFFF00"/>
              </a:solidFill>
              <a:latin typeface="Arial" panose="020B0604020202020204" pitchFamily="34" charset="0"/>
              <a:cs typeface="Courier New" pitchFamily="49"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47"/>
          <p:cNvSpPr>
            <a:spLocks noChangeArrowheads="1"/>
          </p:cNvSpPr>
          <p:nvPr/>
        </p:nvSpPr>
        <p:spPr bwMode="auto">
          <a:xfrm>
            <a:off x="2273300" y="3838351"/>
            <a:ext cx="2425700" cy="387798"/>
          </a:xfrm>
          <a:prstGeom prst="rect">
            <a:avLst/>
          </a:prstGeom>
          <a:solidFill>
            <a:schemeClr val="folHlink"/>
          </a:solidFill>
          <a:ln w="9525" algn="ctr">
            <a:noFill/>
            <a:miter lim="800000"/>
            <a:headEnd/>
            <a:tailEnd/>
          </a:ln>
        </p:spPr>
        <p:txBody>
          <a:bodyPr anchor="ctr">
            <a:spAutoFit/>
          </a:bodyPr>
          <a:lstStyle/>
          <a:p>
            <a:pPr eaLnBrk="0" hangingPunct="0">
              <a:lnSpc>
                <a:spcPct val="80000"/>
              </a:lnSpc>
              <a:spcBef>
                <a:spcPct val="20000"/>
              </a:spcBef>
            </a:pPr>
            <a:endParaRPr lang="en-US" sz="2400" b="1" dirty="0">
              <a:solidFill>
                <a:srgbClr val="009900"/>
              </a:solidFill>
              <a:latin typeface="Arial" panose="020B0604020202020204" pitchFamily="34" charset="0"/>
              <a:cs typeface="Courier New" pitchFamily="49" charset="0"/>
            </a:endParaRPr>
          </a:p>
        </p:txBody>
      </p:sp>
      <p:sp>
        <p:nvSpPr>
          <p:cNvPr id="9318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011A630F-74C3-4AA2-A1D7-9FEAD749D55D}" type="slidenum">
              <a:rPr lang="x-none" sz="1400">
                <a:solidFill>
                  <a:srgbClr val="FFFF00"/>
                </a:solidFill>
                <a:latin typeface="Arial" pitchFamily="34" charset="0"/>
                <a:cs typeface="Arial" charset="0"/>
              </a:rPr>
              <a:pPr algn="r" eaLnBrk="0" hangingPunct="0"/>
              <a:t>82</a:t>
            </a:fld>
            <a:endParaRPr lang="en-US" sz="1400" dirty="0">
              <a:solidFill>
                <a:srgbClr val="FFFF00"/>
              </a:solidFill>
              <a:latin typeface="Arial" pitchFamily="34" charset="0"/>
              <a:cs typeface="Arial" charset="0"/>
            </a:endParaRPr>
          </a:p>
        </p:txBody>
      </p:sp>
      <p:sp>
        <p:nvSpPr>
          <p:cNvPr id="93188" name="Rectangle 2"/>
          <p:cNvSpPr>
            <a:spLocks noGrp="1" noChangeArrowheads="1"/>
          </p:cNvSpPr>
          <p:nvPr>
            <p:ph type="title" idx="4294967295"/>
          </p:nvPr>
        </p:nvSpPr>
        <p:spPr/>
        <p:txBody>
          <a:bodyPr/>
          <a:lstStyle/>
          <a:p>
            <a:pPr eaLnBrk="1" hangingPunct="1"/>
            <a:r>
              <a:rPr lang="en-US" dirty="0">
                <a:cs typeface="Arial" charset="0"/>
              </a:rPr>
              <a:t>Another Scenario</a:t>
            </a:r>
          </a:p>
        </p:txBody>
      </p:sp>
      <p:grpSp>
        <p:nvGrpSpPr>
          <p:cNvPr id="93189" name="Group 35"/>
          <p:cNvGrpSpPr>
            <a:grpSpLocks/>
          </p:cNvGrpSpPr>
          <p:nvPr/>
        </p:nvGrpSpPr>
        <p:grpSpPr bwMode="auto">
          <a:xfrm>
            <a:off x="571500" y="1778000"/>
            <a:ext cx="1752600" cy="1524000"/>
            <a:chOff x="1248" y="2016"/>
            <a:chExt cx="1104" cy="960"/>
          </a:xfrm>
          <a:effectLst>
            <a:glow rad="139700">
              <a:schemeClr val="accent3">
                <a:satMod val="175000"/>
                <a:alpha val="40000"/>
              </a:schemeClr>
            </a:glow>
          </a:effectLst>
        </p:grpSpPr>
        <p:grpSp>
          <p:nvGrpSpPr>
            <p:cNvPr id="93206" name="Group 36"/>
            <p:cNvGrpSpPr>
              <a:grpSpLocks/>
            </p:cNvGrpSpPr>
            <p:nvPr/>
          </p:nvGrpSpPr>
          <p:grpSpPr bwMode="auto">
            <a:xfrm>
              <a:off x="1248" y="2016"/>
              <a:ext cx="912" cy="816"/>
              <a:chOff x="3168" y="1824"/>
              <a:chExt cx="912" cy="816"/>
            </a:xfrm>
          </p:grpSpPr>
          <p:sp>
            <p:nvSpPr>
              <p:cNvPr id="93208" name="Freeform 37"/>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3209" name="Freeform 38"/>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3210" name="Freeform 39"/>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3211" name="Freeform 40"/>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93212" name="Freeform 41"/>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93213" name="Freeform 42"/>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93214" name="Freeform 43"/>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3215" name="Freeform 44"/>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3216" name="Freeform 45"/>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93207" name="Freeform 46"/>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grpSp>
        <p:nvGrpSpPr>
          <p:cNvPr id="93191" name="Group 48"/>
          <p:cNvGrpSpPr>
            <a:grpSpLocks/>
          </p:cNvGrpSpPr>
          <p:nvPr/>
        </p:nvGrpSpPr>
        <p:grpSpPr bwMode="auto">
          <a:xfrm>
            <a:off x="2184400" y="3527426"/>
            <a:ext cx="2413000" cy="387350"/>
            <a:chOff x="1216" y="2310"/>
            <a:chExt cx="1520" cy="244"/>
          </a:xfrm>
        </p:grpSpPr>
        <p:sp>
          <p:nvSpPr>
            <p:cNvPr id="93204" name="Rectangle 49"/>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3205" name="Rectangle 50"/>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sp>
        <p:nvSpPr>
          <p:cNvPr id="93192" name="Rectangle 51"/>
          <p:cNvSpPr>
            <a:spLocks noChangeArrowheads="1"/>
          </p:cNvSpPr>
          <p:nvPr/>
        </p:nvSpPr>
        <p:spPr bwMode="auto">
          <a:xfrm>
            <a:off x="2184400" y="3120801"/>
            <a:ext cx="1206500" cy="387798"/>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0000"/>
                </a:solidFill>
                <a:latin typeface="Arial" pitchFamily="34" charset="0"/>
                <a:cs typeface="Courier New" pitchFamily="49" charset="0"/>
              </a:rPr>
              <a:t>2:00</a:t>
            </a:r>
          </a:p>
        </p:txBody>
      </p:sp>
      <p:sp>
        <p:nvSpPr>
          <p:cNvPr id="93193" name="Rectangle 52"/>
          <p:cNvSpPr>
            <a:spLocks noChangeArrowheads="1"/>
          </p:cNvSpPr>
          <p:nvPr/>
        </p:nvSpPr>
        <p:spPr bwMode="auto">
          <a:xfrm>
            <a:off x="3390900" y="3120801"/>
            <a:ext cx="1206500" cy="387798"/>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0000"/>
                </a:solidFill>
                <a:latin typeface="Arial" pitchFamily="34" charset="0"/>
                <a:cs typeface="Courier New" pitchFamily="49" charset="0"/>
              </a:rPr>
              <a:t>5678</a:t>
            </a:r>
          </a:p>
        </p:txBody>
      </p:sp>
      <p:grpSp>
        <p:nvGrpSpPr>
          <p:cNvPr id="93194" name="Group 53"/>
          <p:cNvGrpSpPr>
            <a:grpSpLocks/>
          </p:cNvGrpSpPr>
          <p:nvPr/>
        </p:nvGrpSpPr>
        <p:grpSpPr bwMode="auto">
          <a:xfrm>
            <a:off x="2184400" y="4378326"/>
            <a:ext cx="2413000" cy="387350"/>
            <a:chOff x="1456" y="3206"/>
            <a:chExt cx="1520" cy="244"/>
          </a:xfrm>
        </p:grpSpPr>
        <p:sp>
          <p:nvSpPr>
            <p:cNvPr id="93202" name="Rectangle 54"/>
            <p:cNvSpPr>
              <a:spLocks noChangeArrowheads="1"/>
            </p:cNvSpPr>
            <p:nvPr/>
          </p:nvSpPr>
          <p:spPr bwMode="auto">
            <a:xfrm>
              <a:off x="1456" y="3206"/>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3203" name="Rectangle 55"/>
            <p:cNvSpPr>
              <a:spLocks noChangeArrowheads="1"/>
            </p:cNvSpPr>
            <p:nvPr/>
          </p:nvSpPr>
          <p:spPr bwMode="auto">
            <a:xfrm>
              <a:off x="2216" y="3206"/>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3195" name="Group 56"/>
          <p:cNvGrpSpPr>
            <a:grpSpLocks/>
          </p:cNvGrpSpPr>
          <p:nvPr/>
        </p:nvGrpSpPr>
        <p:grpSpPr bwMode="auto">
          <a:xfrm>
            <a:off x="2184400" y="3946526"/>
            <a:ext cx="2413000" cy="387350"/>
            <a:chOff x="3376" y="3358"/>
            <a:chExt cx="1520" cy="244"/>
          </a:xfrm>
        </p:grpSpPr>
        <p:sp>
          <p:nvSpPr>
            <p:cNvPr id="93200" name="Rectangle 57"/>
            <p:cNvSpPr>
              <a:spLocks noChangeArrowheads="1"/>
            </p:cNvSpPr>
            <p:nvPr/>
          </p:nvSpPr>
          <p:spPr bwMode="auto">
            <a:xfrm>
              <a:off x="3376" y="3358"/>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3201" name="Rectangle 58"/>
            <p:cNvSpPr>
              <a:spLocks noChangeArrowheads="1"/>
            </p:cNvSpPr>
            <p:nvPr/>
          </p:nvSpPr>
          <p:spPr bwMode="auto">
            <a:xfrm>
              <a:off x="4136" y="3358"/>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sp>
        <p:nvSpPr>
          <p:cNvPr id="93196" name="Rectangle 59"/>
          <p:cNvSpPr>
            <a:spLocks noChangeArrowheads="1"/>
          </p:cNvSpPr>
          <p:nvPr/>
        </p:nvSpPr>
        <p:spPr bwMode="auto">
          <a:xfrm>
            <a:off x="2306638" y="2551113"/>
            <a:ext cx="1091966"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009900"/>
                </a:solidFill>
                <a:latin typeface="Arial" pitchFamily="34" charset="0"/>
                <a:cs typeface="Courier New" pitchFamily="49" charset="0"/>
              </a:rPr>
              <a:t>stamp</a:t>
            </a:r>
          </a:p>
        </p:txBody>
      </p:sp>
      <p:sp>
        <p:nvSpPr>
          <p:cNvPr id="93197" name="Rectangle 60"/>
          <p:cNvSpPr>
            <a:spLocks noChangeArrowheads="1"/>
          </p:cNvSpPr>
          <p:nvPr/>
        </p:nvSpPr>
        <p:spPr bwMode="auto">
          <a:xfrm>
            <a:off x="3562350" y="2551113"/>
            <a:ext cx="971741"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3300"/>
                </a:solidFill>
                <a:latin typeface="Arial" pitchFamily="34" charset="0"/>
                <a:cs typeface="Courier New" pitchFamily="49" charset="0"/>
              </a:rPr>
              <a:t>value</a:t>
            </a:r>
          </a:p>
        </p:txBody>
      </p:sp>
      <p:sp>
        <p:nvSpPr>
          <p:cNvPr id="93198" name="Line 61"/>
          <p:cNvSpPr>
            <a:spLocks noChangeShapeType="1"/>
          </p:cNvSpPr>
          <p:nvPr/>
        </p:nvSpPr>
        <p:spPr bwMode="auto">
          <a:xfrm>
            <a:off x="3390900" y="3073400"/>
            <a:ext cx="0" cy="1714500"/>
          </a:xfrm>
          <a:prstGeom prst="line">
            <a:avLst/>
          </a:prstGeom>
          <a:noFill/>
          <a:ln w="38100">
            <a:solidFill>
              <a:schemeClr val="bg1"/>
            </a:solidFill>
            <a:prstDash val="sysDot"/>
            <a:round/>
            <a:headEnd/>
            <a:tailEnd/>
          </a:ln>
        </p:spPr>
        <p:txBody>
          <a:bodyPr wrap="none">
            <a:spAutoFit/>
          </a:bodyPr>
          <a:lstStyle/>
          <a:p>
            <a:endParaRPr lang="en-US" dirty="0"/>
          </a:p>
        </p:txBody>
      </p:sp>
      <p:sp>
        <p:nvSpPr>
          <p:cNvPr id="93199" name="AutoShape 62"/>
          <p:cNvSpPr>
            <a:spLocks noChangeArrowheads="1"/>
          </p:cNvSpPr>
          <p:nvPr/>
        </p:nvSpPr>
        <p:spPr bwMode="auto">
          <a:xfrm>
            <a:off x="1955800" y="1536700"/>
            <a:ext cx="2438400" cy="711200"/>
          </a:xfrm>
          <a:prstGeom prst="wedgeRoundRectCallout">
            <a:avLst>
              <a:gd name="adj1" fmla="val -48241"/>
              <a:gd name="adj2" fmla="val 26338"/>
              <a:gd name="adj3" fmla="val 16667"/>
            </a:avLst>
          </a:prstGeom>
          <a:noFill/>
          <a:ln w="38100" algn="ctr">
            <a:solidFill>
              <a:srgbClr val="FF0000"/>
            </a:solidFill>
            <a:miter lim="800000"/>
            <a:headEnd/>
            <a:tailEnd/>
          </a:ln>
        </p:spPr>
        <p:txBody>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Writer starts write…</a:t>
            </a:r>
          </a:p>
        </p:txBody>
      </p:sp>
      <p:sp>
        <p:nvSpPr>
          <p:cNvPr id="33" name="Footer Placeholder 32"/>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47"/>
          <p:cNvSpPr>
            <a:spLocks noChangeArrowheads="1"/>
          </p:cNvSpPr>
          <p:nvPr/>
        </p:nvSpPr>
        <p:spPr bwMode="auto">
          <a:xfrm>
            <a:off x="2273300" y="3838351"/>
            <a:ext cx="2425700" cy="387798"/>
          </a:xfrm>
          <a:prstGeom prst="rect">
            <a:avLst/>
          </a:prstGeom>
          <a:solidFill>
            <a:schemeClr val="folHlink"/>
          </a:solidFill>
          <a:ln w="9525" algn="ctr">
            <a:noFill/>
            <a:miter lim="800000"/>
            <a:headEnd/>
            <a:tailEnd/>
          </a:ln>
        </p:spPr>
        <p:txBody>
          <a:bodyPr anchor="ctr">
            <a:spAutoFit/>
          </a:bodyPr>
          <a:lstStyle/>
          <a:p>
            <a:pPr eaLnBrk="0" hangingPunct="0">
              <a:lnSpc>
                <a:spcPct val="80000"/>
              </a:lnSpc>
              <a:spcBef>
                <a:spcPct val="20000"/>
              </a:spcBef>
            </a:pPr>
            <a:endParaRPr lang="en-US" sz="2400" b="1" dirty="0">
              <a:solidFill>
                <a:srgbClr val="009900"/>
              </a:solidFill>
              <a:latin typeface="Arial" panose="020B0604020202020204" pitchFamily="34" charset="0"/>
              <a:cs typeface="Courier New" pitchFamily="49" charset="0"/>
            </a:endParaRPr>
          </a:p>
        </p:txBody>
      </p:sp>
      <p:sp>
        <p:nvSpPr>
          <p:cNvPr id="9421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92FF70C2-F421-4EFD-BDB7-CE417DA9424F}" type="slidenum">
              <a:rPr lang="x-none" sz="1400">
                <a:latin typeface="Arial" pitchFamily="34" charset="0"/>
                <a:cs typeface="Arial" charset="0"/>
              </a:rPr>
              <a:pPr algn="r" eaLnBrk="0" hangingPunct="0"/>
              <a:t>83</a:t>
            </a:fld>
            <a:endParaRPr lang="en-US" sz="1400" dirty="0">
              <a:latin typeface="Arial" pitchFamily="34" charset="0"/>
              <a:cs typeface="Arial" charset="0"/>
            </a:endParaRPr>
          </a:p>
        </p:txBody>
      </p:sp>
      <p:sp>
        <p:nvSpPr>
          <p:cNvPr id="94212" name="Rectangle 2"/>
          <p:cNvSpPr>
            <a:spLocks noGrp="1" noChangeArrowheads="1"/>
          </p:cNvSpPr>
          <p:nvPr>
            <p:ph type="title" idx="4294967295"/>
          </p:nvPr>
        </p:nvSpPr>
        <p:spPr/>
        <p:txBody>
          <a:bodyPr/>
          <a:lstStyle/>
          <a:p>
            <a:pPr eaLnBrk="1" hangingPunct="1"/>
            <a:r>
              <a:rPr lang="en-US" dirty="0">
                <a:cs typeface="Arial" charset="0"/>
              </a:rPr>
              <a:t>Another Scenario</a:t>
            </a:r>
          </a:p>
        </p:txBody>
      </p:sp>
      <p:grpSp>
        <p:nvGrpSpPr>
          <p:cNvPr id="94213" name="Group 3"/>
          <p:cNvGrpSpPr>
            <a:grpSpLocks/>
          </p:cNvGrpSpPr>
          <p:nvPr/>
        </p:nvGrpSpPr>
        <p:grpSpPr bwMode="auto">
          <a:xfrm>
            <a:off x="571500" y="1778000"/>
            <a:ext cx="1752600" cy="1524000"/>
            <a:chOff x="1248" y="2016"/>
            <a:chExt cx="1104" cy="960"/>
          </a:xfrm>
          <a:effectLst>
            <a:glow rad="139700">
              <a:schemeClr val="accent3">
                <a:satMod val="175000"/>
                <a:alpha val="40000"/>
              </a:schemeClr>
            </a:glow>
          </a:effectLst>
        </p:grpSpPr>
        <p:grpSp>
          <p:nvGrpSpPr>
            <p:cNvPr id="94259" name="Group 4"/>
            <p:cNvGrpSpPr>
              <a:grpSpLocks/>
            </p:cNvGrpSpPr>
            <p:nvPr/>
          </p:nvGrpSpPr>
          <p:grpSpPr bwMode="auto">
            <a:xfrm>
              <a:off x="1248" y="2016"/>
              <a:ext cx="912" cy="816"/>
              <a:chOff x="3168" y="1824"/>
              <a:chExt cx="912" cy="816"/>
            </a:xfrm>
          </p:grpSpPr>
          <p:sp>
            <p:nvSpPr>
              <p:cNvPr id="94261" name="Freeform 5"/>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4262" name="Freeform 6"/>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4263" name="Freeform 7"/>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4264" name="Freeform 8"/>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94265" name="Freeform 9"/>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94266" name="Freeform 10"/>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94267" name="Freeform 11"/>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4268" name="Freeform 12"/>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4269" name="Freeform 13"/>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94260" name="Freeform 14"/>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grpSp>
        <p:nvGrpSpPr>
          <p:cNvPr id="94215" name="Group 16"/>
          <p:cNvGrpSpPr>
            <a:grpSpLocks/>
          </p:cNvGrpSpPr>
          <p:nvPr/>
        </p:nvGrpSpPr>
        <p:grpSpPr bwMode="auto">
          <a:xfrm>
            <a:off x="2184400" y="3527426"/>
            <a:ext cx="2413000" cy="387350"/>
            <a:chOff x="1216" y="2310"/>
            <a:chExt cx="1520" cy="244"/>
          </a:xfrm>
        </p:grpSpPr>
        <p:sp>
          <p:nvSpPr>
            <p:cNvPr id="94257" name="Rectangle 17"/>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4258" name="Rectangle 18"/>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sp>
        <p:nvSpPr>
          <p:cNvPr id="94216" name="Rectangle 19"/>
          <p:cNvSpPr>
            <a:spLocks noChangeArrowheads="1"/>
          </p:cNvSpPr>
          <p:nvPr/>
        </p:nvSpPr>
        <p:spPr bwMode="auto">
          <a:xfrm>
            <a:off x="2184400" y="3120801"/>
            <a:ext cx="1206500" cy="387798"/>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0000"/>
                </a:solidFill>
                <a:latin typeface="Arial" pitchFamily="34" charset="0"/>
                <a:cs typeface="Courier New" pitchFamily="49" charset="0"/>
              </a:rPr>
              <a:t>2:00</a:t>
            </a:r>
          </a:p>
        </p:txBody>
      </p:sp>
      <p:sp>
        <p:nvSpPr>
          <p:cNvPr id="94217" name="Rectangle 20"/>
          <p:cNvSpPr>
            <a:spLocks noChangeArrowheads="1"/>
          </p:cNvSpPr>
          <p:nvPr/>
        </p:nvSpPr>
        <p:spPr bwMode="auto">
          <a:xfrm>
            <a:off x="3390900" y="3120801"/>
            <a:ext cx="1206500" cy="387798"/>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0000"/>
                </a:solidFill>
                <a:latin typeface="Arial" pitchFamily="34" charset="0"/>
                <a:cs typeface="Courier New" pitchFamily="49" charset="0"/>
              </a:rPr>
              <a:t>5678</a:t>
            </a:r>
          </a:p>
        </p:txBody>
      </p:sp>
      <p:grpSp>
        <p:nvGrpSpPr>
          <p:cNvPr id="94218" name="Group 21"/>
          <p:cNvGrpSpPr>
            <a:grpSpLocks/>
          </p:cNvGrpSpPr>
          <p:nvPr/>
        </p:nvGrpSpPr>
        <p:grpSpPr bwMode="auto">
          <a:xfrm>
            <a:off x="2184400" y="4378326"/>
            <a:ext cx="2413000" cy="387350"/>
            <a:chOff x="1456" y="3206"/>
            <a:chExt cx="1520" cy="244"/>
          </a:xfrm>
        </p:grpSpPr>
        <p:sp>
          <p:nvSpPr>
            <p:cNvPr id="94255" name="Rectangle 22"/>
            <p:cNvSpPr>
              <a:spLocks noChangeArrowheads="1"/>
            </p:cNvSpPr>
            <p:nvPr/>
          </p:nvSpPr>
          <p:spPr bwMode="auto">
            <a:xfrm>
              <a:off x="1456" y="3206"/>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4256" name="Rectangle 23"/>
            <p:cNvSpPr>
              <a:spLocks noChangeArrowheads="1"/>
            </p:cNvSpPr>
            <p:nvPr/>
          </p:nvSpPr>
          <p:spPr bwMode="auto">
            <a:xfrm>
              <a:off x="2216" y="3206"/>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4219" name="Group 24"/>
          <p:cNvGrpSpPr>
            <a:grpSpLocks/>
          </p:cNvGrpSpPr>
          <p:nvPr/>
        </p:nvGrpSpPr>
        <p:grpSpPr bwMode="auto">
          <a:xfrm>
            <a:off x="2184400" y="3946526"/>
            <a:ext cx="2413000" cy="387350"/>
            <a:chOff x="3376" y="3358"/>
            <a:chExt cx="1520" cy="244"/>
          </a:xfrm>
        </p:grpSpPr>
        <p:sp>
          <p:nvSpPr>
            <p:cNvPr id="94253" name="Rectangle 25"/>
            <p:cNvSpPr>
              <a:spLocks noChangeArrowheads="1"/>
            </p:cNvSpPr>
            <p:nvPr/>
          </p:nvSpPr>
          <p:spPr bwMode="auto">
            <a:xfrm>
              <a:off x="3376" y="3358"/>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4254" name="Rectangle 26"/>
            <p:cNvSpPr>
              <a:spLocks noChangeArrowheads="1"/>
            </p:cNvSpPr>
            <p:nvPr/>
          </p:nvSpPr>
          <p:spPr bwMode="auto">
            <a:xfrm>
              <a:off x="4136" y="3358"/>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sp>
        <p:nvSpPr>
          <p:cNvPr id="94220" name="Rectangle 27"/>
          <p:cNvSpPr>
            <a:spLocks noChangeArrowheads="1"/>
          </p:cNvSpPr>
          <p:nvPr/>
        </p:nvSpPr>
        <p:spPr bwMode="auto">
          <a:xfrm>
            <a:off x="2306638" y="2551113"/>
            <a:ext cx="1091966"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009900"/>
                </a:solidFill>
                <a:latin typeface="Arial" pitchFamily="34" charset="0"/>
                <a:cs typeface="Courier New" pitchFamily="49" charset="0"/>
              </a:rPr>
              <a:t>stamp</a:t>
            </a:r>
          </a:p>
        </p:txBody>
      </p:sp>
      <p:sp>
        <p:nvSpPr>
          <p:cNvPr id="94221" name="Rectangle 28"/>
          <p:cNvSpPr>
            <a:spLocks noChangeArrowheads="1"/>
          </p:cNvSpPr>
          <p:nvPr/>
        </p:nvSpPr>
        <p:spPr bwMode="auto">
          <a:xfrm>
            <a:off x="3562350" y="2551113"/>
            <a:ext cx="971741"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3300"/>
                </a:solidFill>
                <a:latin typeface="Arial" pitchFamily="34" charset="0"/>
                <a:cs typeface="Courier New" pitchFamily="49" charset="0"/>
              </a:rPr>
              <a:t>value</a:t>
            </a:r>
          </a:p>
        </p:txBody>
      </p:sp>
      <p:sp>
        <p:nvSpPr>
          <p:cNvPr id="94222" name="Line 29"/>
          <p:cNvSpPr>
            <a:spLocks noChangeShapeType="1"/>
          </p:cNvSpPr>
          <p:nvPr/>
        </p:nvSpPr>
        <p:spPr bwMode="auto">
          <a:xfrm>
            <a:off x="3390900" y="3073400"/>
            <a:ext cx="0" cy="1714500"/>
          </a:xfrm>
          <a:prstGeom prst="line">
            <a:avLst/>
          </a:prstGeom>
          <a:noFill/>
          <a:ln w="38100">
            <a:solidFill>
              <a:schemeClr val="bg1"/>
            </a:solidFill>
            <a:prstDash val="sysDot"/>
            <a:round/>
            <a:headEnd/>
            <a:tailEnd/>
          </a:ln>
        </p:spPr>
        <p:txBody>
          <a:bodyPr wrap="none">
            <a:spAutoFit/>
          </a:bodyPr>
          <a:lstStyle/>
          <a:p>
            <a:endParaRPr lang="en-US" dirty="0"/>
          </a:p>
        </p:txBody>
      </p:sp>
      <p:sp>
        <p:nvSpPr>
          <p:cNvPr id="94223" name="Rectangle 30"/>
          <p:cNvSpPr>
            <a:spLocks noChangeArrowheads="1"/>
          </p:cNvSpPr>
          <p:nvPr/>
        </p:nvSpPr>
        <p:spPr bwMode="auto">
          <a:xfrm>
            <a:off x="7072313" y="2284413"/>
            <a:ext cx="1212191" cy="760529"/>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reader </a:t>
            </a:r>
          </a:p>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reads</a:t>
            </a:r>
          </a:p>
        </p:txBody>
      </p:sp>
      <p:sp>
        <p:nvSpPr>
          <p:cNvPr id="94224" name="AutoShape 31"/>
          <p:cNvSpPr>
            <a:spLocks noChangeArrowheads="1"/>
          </p:cNvSpPr>
          <p:nvPr/>
        </p:nvSpPr>
        <p:spPr bwMode="auto">
          <a:xfrm>
            <a:off x="6019800" y="1231900"/>
            <a:ext cx="2959100" cy="635000"/>
          </a:xfrm>
          <a:prstGeom prst="cloudCallout">
            <a:avLst>
              <a:gd name="adj1" fmla="val -24301"/>
              <a:gd name="adj2" fmla="val 114750"/>
            </a:avLst>
          </a:prstGeom>
          <a:noFill/>
          <a:ln w="38100">
            <a:solidFill>
              <a:schemeClr val="bg1"/>
            </a:solidFill>
            <a:round/>
            <a:headEnd/>
            <a:tailEnd/>
          </a:ln>
        </p:spPr>
        <p:txBody>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2:00, </a:t>
            </a:r>
            <a:r>
              <a:rPr lang="en-US" sz="2400" b="1" dirty="0">
                <a:solidFill>
                  <a:srgbClr val="FF0000"/>
                </a:solidFill>
                <a:latin typeface="Arial" pitchFamily="34" charset="0"/>
                <a:cs typeface="Courier New" pitchFamily="49" charset="0"/>
              </a:rPr>
              <a:t>5678</a:t>
            </a:r>
          </a:p>
        </p:txBody>
      </p:sp>
      <p:grpSp>
        <p:nvGrpSpPr>
          <p:cNvPr id="94225" name="Group 32"/>
          <p:cNvGrpSpPr>
            <a:grpSpLocks/>
          </p:cNvGrpSpPr>
          <p:nvPr/>
        </p:nvGrpSpPr>
        <p:grpSpPr bwMode="auto">
          <a:xfrm flipH="1">
            <a:off x="4724400" y="2133600"/>
            <a:ext cx="1905000" cy="1270000"/>
            <a:chOff x="1248" y="2016"/>
            <a:chExt cx="1104" cy="960"/>
          </a:xfrm>
          <a:effectLst>
            <a:glow rad="139700">
              <a:schemeClr val="accent3">
                <a:satMod val="175000"/>
                <a:alpha val="40000"/>
              </a:schemeClr>
            </a:glow>
          </a:effectLst>
        </p:grpSpPr>
        <p:grpSp>
          <p:nvGrpSpPr>
            <p:cNvPr id="94242" name="Group 33"/>
            <p:cNvGrpSpPr>
              <a:grpSpLocks/>
            </p:cNvGrpSpPr>
            <p:nvPr/>
          </p:nvGrpSpPr>
          <p:grpSpPr bwMode="auto">
            <a:xfrm>
              <a:off x="1248" y="2016"/>
              <a:ext cx="912" cy="816"/>
              <a:chOff x="3168" y="1824"/>
              <a:chExt cx="912" cy="816"/>
            </a:xfrm>
          </p:grpSpPr>
          <p:sp>
            <p:nvSpPr>
              <p:cNvPr id="94244" name="Freeform 34"/>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4245" name="Freeform 35"/>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4246" name="Freeform 36"/>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4247" name="Freeform 37"/>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p>
            </p:txBody>
          </p:sp>
          <p:sp>
            <p:nvSpPr>
              <p:cNvPr id="94248" name="Freeform 38"/>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p>
            </p:txBody>
          </p:sp>
          <p:sp>
            <p:nvSpPr>
              <p:cNvPr id="94249" name="Freeform 39"/>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p>
            </p:txBody>
          </p:sp>
          <p:sp>
            <p:nvSpPr>
              <p:cNvPr id="94250" name="Freeform 40"/>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4251" name="Freeform 41"/>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4252" name="Freeform 42"/>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94243" name="Freeform 43"/>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94226" name="AutoShape 44"/>
          <p:cNvSpPr>
            <a:spLocks noChangeArrowheads="1"/>
          </p:cNvSpPr>
          <p:nvPr/>
        </p:nvSpPr>
        <p:spPr bwMode="auto">
          <a:xfrm>
            <a:off x="1955800" y="1536700"/>
            <a:ext cx="1130300" cy="431800"/>
          </a:xfrm>
          <a:prstGeom prst="wedgeRoundRectCallout">
            <a:avLst>
              <a:gd name="adj1" fmla="val -46208"/>
              <a:gd name="adj2" fmla="val 75736"/>
              <a:gd name="adj3" fmla="val 16667"/>
            </a:avLst>
          </a:prstGeom>
          <a:noFill/>
          <a:ln w="38100" algn="ctr">
            <a:solidFill>
              <a:srgbClr val="FF0000"/>
            </a:solidFill>
            <a:miter lim="800000"/>
            <a:headEnd/>
            <a:tailEnd/>
          </a:ln>
        </p:spPr>
        <p:txBody>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zzz…</a:t>
            </a:r>
          </a:p>
        </p:txBody>
      </p:sp>
      <p:grpSp>
        <p:nvGrpSpPr>
          <p:cNvPr id="9" name="Group 45"/>
          <p:cNvGrpSpPr>
            <a:grpSpLocks/>
          </p:cNvGrpSpPr>
          <p:nvPr/>
        </p:nvGrpSpPr>
        <p:grpSpPr bwMode="auto">
          <a:xfrm flipH="1">
            <a:off x="4826000" y="3302000"/>
            <a:ext cx="1765300" cy="1270000"/>
            <a:chOff x="1248" y="2016"/>
            <a:chExt cx="1104" cy="960"/>
          </a:xfrm>
          <a:effectLst>
            <a:glow rad="139700">
              <a:schemeClr val="accent3">
                <a:satMod val="175000"/>
                <a:alpha val="40000"/>
              </a:schemeClr>
            </a:glow>
          </a:effectLst>
        </p:grpSpPr>
        <p:grpSp>
          <p:nvGrpSpPr>
            <p:cNvPr id="94231" name="Group 46"/>
            <p:cNvGrpSpPr>
              <a:grpSpLocks/>
            </p:cNvGrpSpPr>
            <p:nvPr/>
          </p:nvGrpSpPr>
          <p:grpSpPr bwMode="auto">
            <a:xfrm>
              <a:off x="1248" y="2016"/>
              <a:ext cx="912" cy="816"/>
              <a:chOff x="3168" y="1824"/>
              <a:chExt cx="912" cy="816"/>
            </a:xfrm>
          </p:grpSpPr>
          <p:sp>
            <p:nvSpPr>
              <p:cNvPr id="94233" name="Freeform 47"/>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4234" name="Freeform 48"/>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4235" name="Freeform 49"/>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4236" name="Freeform 50"/>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type="none" w="med" len="med"/>
                <a:tailEnd type="none" w="med" len="med"/>
              </a:ln>
            </p:spPr>
            <p:txBody>
              <a:bodyPr wrap="none" anchor="ctr"/>
              <a:lstStyle/>
              <a:p>
                <a:endParaRPr lang="en-US" dirty="0"/>
              </a:p>
            </p:txBody>
          </p:sp>
          <p:sp>
            <p:nvSpPr>
              <p:cNvPr id="94237" name="Freeform 51"/>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type="none" w="med" len="med"/>
                <a:tailEnd type="none" w="med" len="med"/>
              </a:ln>
            </p:spPr>
            <p:txBody>
              <a:bodyPr wrap="none" anchor="ctr"/>
              <a:lstStyle/>
              <a:p>
                <a:endParaRPr lang="en-US" dirty="0"/>
              </a:p>
            </p:txBody>
          </p:sp>
          <p:sp>
            <p:nvSpPr>
              <p:cNvPr id="94238" name="Freeform 52"/>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type="none" w="med" len="med"/>
                <a:tailEnd type="none" w="med" len="med"/>
              </a:ln>
            </p:spPr>
            <p:txBody>
              <a:bodyPr wrap="none" anchor="ctr"/>
              <a:lstStyle/>
              <a:p>
                <a:endParaRPr lang="en-US" dirty="0"/>
              </a:p>
            </p:txBody>
          </p:sp>
          <p:sp>
            <p:nvSpPr>
              <p:cNvPr id="94239" name="Freeform 53"/>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4240" name="Freeform 54"/>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4241" name="Freeform 55"/>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94232" name="Freeform 56"/>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888889" name="AutoShape 57"/>
          <p:cNvSpPr>
            <a:spLocks noChangeArrowheads="1"/>
          </p:cNvSpPr>
          <p:nvPr/>
        </p:nvSpPr>
        <p:spPr bwMode="auto">
          <a:xfrm>
            <a:off x="5334000" y="4578350"/>
            <a:ext cx="2606675" cy="593252"/>
          </a:xfrm>
          <a:prstGeom prst="cloudCallout">
            <a:avLst>
              <a:gd name="adj1" fmla="val -43181"/>
              <a:gd name="adj2" fmla="val -87037"/>
            </a:avLst>
          </a:prstGeom>
          <a:noFill/>
          <a:ln w="38100">
            <a:solidFill>
              <a:srgbClr val="FFFF00"/>
            </a:solidFill>
            <a:round/>
            <a:headEnd/>
            <a:tailEnd/>
          </a:ln>
        </p:spPr>
        <p:txBody>
          <a:bodyP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 </a:t>
            </a:r>
            <a:r>
              <a:rPr lang="en-US" sz="2400" b="1" dirty="0">
                <a:solidFill>
                  <a:srgbClr val="FF3300"/>
                </a:solidFill>
                <a:latin typeface="Arial" pitchFamily="34" charset="0"/>
                <a:cs typeface="Courier New" pitchFamily="49" charset="0"/>
              </a:rPr>
              <a:t>1234</a:t>
            </a:r>
            <a:endParaRPr lang="en-US" sz="2400" b="1" dirty="0">
              <a:solidFill>
                <a:srgbClr val="FF0000"/>
              </a:solidFill>
              <a:latin typeface="Arial" pitchFamily="34" charset="0"/>
              <a:cs typeface="Courier New" pitchFamily="49" charset="0"/>
            </a:endParaRPr>
          </a:p>
        </p:txBody>
      </p:sp>
      <p:sp>
        <p:nvSpPr>
          <p:cNvPr id="888890" name="Rectangle 58"/>
          <p:cNvSpPr>
            <a:spLocks noChangeArrowheads="1"/>
          </p:cNvSpPr>
          <p:nvPr/>
        </p:nvSpPr>
        <p:spPr bwMode="auto">
          <a:xfrm>
            <a:off x="6678613" y="3173413"/>
            <a:ext cx="1127232" cy="757130"/>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later </a:t>
            </a:r>
          </a:p>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reader</a:t>
            </a:r>
          </a:p>
        </p:txBody>
      </p:sp>
      <p:sp>
        <p:nvSpPr>
          <p:cNvPr id="888891" name="Rectangle 59"/>
          <p:cNvSpPr>
            <a:spLocks noChangeArrowheads="1"/>
          </p:cNvSpPr>
          <p:nvPr/>
        </p:nvSpPr>
        <p:spPr bwMode="auto">
          <a:xfrm>
            <a:off x="1573213" y="5486400"/>
            <a:ext cx="6232525" cy="704850"/>
          </a:xfrm>
          <a:prstGeom prst="rect">
            <a:avLst/>
          </a:prstGeom>
          <a:solidFill>
            <a:schemeClr val="tx1"/>
          </a:solidFill>
          <a:ln w="38100" algn="ctr">
            <a:solidFill>
              <a:srgbClr val="00FFFF"/>
            </a:solidFill>
            <a:miter lim="800000"/>
            <a:headEnd/>
            <a:tailEnd/>
          </a:ln>
        </p:spPr>
        <p:txBody>
          <a:bodyPr>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Yellow was completely after Blue but read earlier value…not linearizable!</a:t>
            </a:r>
          </a:p>
        </p:txBody>
      </p:sp>
      <p:sp>
        <p:nvSpPr>
          <p:cNvPr id="62" name="Footer Placeholder 61"/>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8889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888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888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8889" grpId="0" animBg="1"/>
      <p:bldP spid="888890" grpId="0"/>
      <p:bldP spid="888891"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83"/>
          <p:cNvSpPr>
            <a:spLocks noChangeArrowheads="1"/>
          </p:cNvSpPr>
          <p:nvPr/>
        </p:nvSpPr>
        <p:spPr bwMode="auto">
          <a:xfrm>
            <a:off x="1155700" y="3768501"/>
            <a:ext cx="7277100" cy="387798"/>
          </a:xfrm>
          <a:prstGeom prst="rect">
            <a:avLst/>
          </a:prstGeom>
          <a:solidFill>
            <a:schemeClr val="folHlink"/>
          </a:solidFill>
          <a:ln w="9525" algn="ctr">
            <a:noFill/>
            <a:miter lim="800000"/>
            <a:headEnd/>
            <a:tailEnd/>
          </a:ln>
        </p:spPr>
        <p:txBody>
          <a:bodyPr anchor="ctr">
            <a:spAutoFit/>
          </a:bodyPr>
          <a:lstStyle/>
          <a:p>
            <a:pPr eaLnBrk="0" hangingPunct="0">
              <a:lnSpc>
                <a:spcPct val="80000"/>
              </a:lnSpc>
              <a:spcBef>
                <a:spcPct val="20000"/>
              </a:spcBef>
            </a:pPr>
            <a:endParaRPr lang="en-US" sz="2400" b="1" dirty="0">
              <a:solidFill>
                <a:srgbClr val="009900"/>
              </a:solidFill>
              <a:latin typeface="Arial" panose="020B0604020202020204" pitchFamily="34" charset="0"/>
              <a:cs typeface="Courier New" pitchFamily="49" charset="0"/>
            </a:endParaRPr>
          </a:p>
        </p:txBody>
      </p:sp>
      <p:sp>
        <p:nvSpPr>
          <p:cNvPr id="9523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E0AEA11C-97BC-49CF-A715-E3B735DB29C7}" type="slidenum">
              <a:rPr lang="x-none" sz="1400">
                <a:solidFill>
                  <a:srgbClr val="FFFF00"/>
                </a:solidFill>
                <a:latin typeface="Arial" pitchFamily="34" charset="0"/>
                <a:cs typeface="Arial" charset="0"/>
              </a:rPr>
              <a:pPr algn="r" eaLnBrk="0" hangingPunct="0"/>
              <a:t>84</a:t>
            </a:fld>
            <a:endParaRPr lang="en-US" sz="1400" dirty="0">
              <a:solidFill>
                <a:srgbClr val="FFFF00"/>
              </a:solidFill>
              <a:latin typeface="Arial" pitchFamily="34" charset="0"/>
              <a:cs typeface="Arial" charset="0"/>
            </a:endParaRPr>
          </a:p>
        </p:txBody>
      </p:sp>
      <p:sp>
        <p:nvSpPr>
          <p:cNvPr id="95237" name="Rectangle 2"/>
          <p:cNvSpPr>
            <a:spLocks noGrp="1" noChangeArrowheads="1"/>
          </p:cNvSpPr>
          <p:nvPr>
            <p:ph type="title" idx="4294967295"/>
          </p:nvPr>
        </p:nvSpPr>
        <p:spPr/>
        <p:txBody>
          <a:bodyPr/>
          <a:lstStyle/>
          <a:p>
            <a:pPr eaLnBrk="1" hangingPunct="1"/>
            <a:r>
              <a:rPr lang="en-US" dirty="0">
                <a:cs typeface="Arial" charset="0"/>
              </a:rPr>
              <a:t>Multi-Reader Redux</a:t>
            </a:r>
          </a:p>
        </p:txBody>
      </p:sp>
      <p:grpSp>
        <p:nvGrpSpPr>
          <p:cNvPr id="95238" name="Group 3"/>
          <p:cNvGrpSpPr>
            <a:grpSpLocks/>
          </p:cNvGrpSpPr>
          <p:nvPr/>
        </p:nvGrpSpPr>
        <p:grpSpPr bwMode="auto">
          <a:xfrm>
            <a:off x="1092200" y="3197226"/>
            <a:ext cx="2413000" cy="387350"/>
            <a:chOff x="1216" y="2310"/>
            <a:chExt cx="1520" cy="244"/>
          </a:xfrm>
        </p:grpSpPr>
        <p:sp>
          <p:nvSpPr>
            <p:cNvPr id="95275" name="Rectangle 4"/>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5276" name="Rectangle 5"/>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5239" name="Group 8"/>
          <p:cNvGrpSpPr>
            <a:grpSpLocks/>
          </p:cNvGrpSpPr>
          <p:nvPr/>
        </p:nvGrpSpPr>
        <p:grpSpPr bwMode="auto">
          <a:xfrm>
            <a:off x="3505200" y="3197226"/>
            <a:ext cx="2413000" cy="387350"/>
            <a:chOff x="1456" y="3206"/>
            <a:chExt cx="1520" cy="244"/>
          </a:xfrm>
        </p:grpSpPr>
        <p:sp>
          <p:nvSpPr>
            <p:cNvPr id="95273" name="Rectangle 9"/>
            <p:cNvSpPr>
              <a:spLocks noChangeArrowheads="1"/>
            </p:cNvSpPr>
            <p:nvPr/>
          </p:nvSpPr>
          <p:spPr bwMode="auto">
            <a:xfrm>
              <a:off x="1456" y="3206"/>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5274" name="Rectangle 10"/>
            <p:cNvSpPr>
              <a:spLocks noChangeArrowheads="1"/>
            </p:cNvSpPr>
            <p:nvPr/>
          </p:nvSpPr>
          <p:spPr bwMode="auto">
            <a:xfrm>
              <a:off x="2216" y="3206"/>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5240" name="Group 55"/>
          <p:cNvGrpSpPr>
            <a:grpSpLocks/>
          </p:cNvGrpSpPr>
          <p:nvPr/>
        </p:nvGrpSpPr>
        <p:grpSpPr bwMode="auto">
          <a:xfrm>
            <a:off x="1092200" y="3616326"/>
            <a:ext cx="2413000" cy="387350"/>
            <a:chOff x="1216" y="2310"/>
            <a:chExt cx="1520" cy="244"/>
          </a:xfrm>
        </p:grpSpPr>
        <p:sp>
          <p:nvSpPr>
            <p:cNvPr id="95271" name="Rectangle 56"/>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5272" name="Rectangle 57"/>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5241" name="Group 58"/>
          <p:cNvGrpSpPr>
            <a:grpSpLocks/>
          </p:cNvGrpSpPr>
          <p:nvPr/>
        </p:nvGrpSpPr>
        <p:grpSpPr bwMode="auto">
          <a:xfrm>
            <a:off x="1092200" y="4073526"/>
            <a:ext cx="2413000" cy="387350"/>
            <a:chOff x="1216" y="2310"/>
            <a:chExt cx="1520" cy="244"/>
          </a:xfrm>
        </p:grpSpPr>
        <p:sp>
          <p:nvSpPr>
            <p:cNvPr id="95269" name="Rectangle 59"/>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5270" name="Rectangle 60"/>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5242" name="Group 61"/>
          <p:cNvGrpSpPr>
            <a:grpSpLocks/>
          </p:cNvGrpSpPr>
          <p:nvPr/>
        </p:nvGrpSpPr>
        <p:grpSpPr bwMode="auto">
          <a:xfrm>
            <a:off x="3505200" y="4086226"/>
            <a:ext cx="2413000" cy="387350"/>
            <a:chOff x="1216" y="2310"/>
            <a:chExt cx="1520" cy="244"/>
          </a:xfrm>
        </p:grpSpPr>
        <p:sp>
          <p:nvSpPr>
            <p:cNvPr id="95267" name="Rectangle 62"/>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5268" name="Rectangle 63"/>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5243" name="Group 64"/>
          <p:cNvGrpSpPr>
            <a:grpSpLocks/>
          </p:cNvGrpSpPr>
          <p:nvPr/>
        </p:nvGrpSpPr>
        <p:grpSpPr bwMode="auto">
          <a:xfrm>
            <a:off x="3505200" y="3641726"/>
            <a:ext cx="2413000" cy="387350"/>
            <a:chOff x="1216" y="2310"/>
            <a:chExt cx="1520" cy="244"/>
          </a:xfrm>
        </p:grpSpPr>
        <p:sp>
          <p:nvSpPr>
            <p:cNvPr id="95265" name="Rectangle 65"/>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5266" name="Rectangle 66"/>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sp>
        <p:nvSpPr>
          <p:cNvPr id="95246" name="Text Box 70"/>
          <p:cNvSpPr txBox="1">
            <a:spLocks noChangeArrowheads="1"/>
          </p:cNvSpPr>
          <p:nvPr/>
        </p:nvSpPr>
        <p:spPr bwMode="auto">
          <a:xfrm>
            <a:off x="3405981" y="1995488"/>
            <a:ext cx="2547938" cy="384175"/>
          </a:xfrm>
          <a:prstGeom prst="rect">
            <a:avLst/>
          </a:prstGeom>
          <a:noFill/>
          <a:ln w="9525" algn="ctr">
            <a:noFill/>
            <a:miter lim="800000"/>
            <a:headEnd/>
            <a:tailEnd/>
          </a:ln>
        </p:spPr>
        <p:txBody>
          <a:bodyPr>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one per thread</a:t>
            </a:r>
          </a:p>
        </p:txBody>
      </p:sp>
      <p:grpSp>
        <p:nvGrpSpPr>
          <p:cNvPr id="95247" name="Group 71"/>
          <p:cNvGrpSpPr>
            <a:grpSpLocks/>
          </p:cNvGrpSpPr>
          <p:nvPr/>
        </p:nvGrpSpPr>
        <p:grpSpPr bwMode="auto">
          <a:xfrm>
            <a:off x="5905500" y="4098926"/>
            <a:ext cx="2413000" cy="387350"/>
            <a:chOff x="1216" y="2310"/>
            <a:chExt cx="1520" cy="244"/>
          </a:xfrm>
        </p:grpSpPr>
        <p:sp>
          <p:nvSpPr>
            <p:cNvPr id="95263" name="Rectangle 72"/>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5264" name="Rectangle 73"/>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5248" name="Group 74"/>
          <p:cNvGrpSpPr>
            <a:grpSpLocks/>
          </p:cNvGrpSpPr>
          <p:nvPr/>
        </p:nvGrpSpPr>
        <p:grpSpPr bwMode="auto">
          <a:xfrm>
            <a:off x="5905500" y="3654426"/>
            <a:ext cx="2413000" cy="387350"/>
            <a:chOff x="1216" y="2310"/>
            <a:chExt cx="1520" cy="244"/>
          </a:xfrm>
        </p:grpSpPr>
        <p:sp>
          <p:nvSpPr>
            <p:cNvPr id="95261" name="Rectangle 75"/>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5262" name="Rectangle 76"/>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5249" name="Group 77"/>
          <p:cNvGrpSpPr>
            <a:grpSpLocks/>
          </p:cNvGrpSpPr>
          <p:nvPr/>
        </p:nvGrpSpPr>
        <p:grpSpPr bwMode="auto">
          <a:xfrm>
            <a:off x="5905500" y="3209926"/>
            <a:ext cx="2413000" cy="387350"/>
            <a:chOff x="1216" y="2310"/>
            <a:chExt cx="1520" cy="244"/>
          </a:xfrm>
        </p:grpSpPr>
        <p:sp>
          <p:nvSpPr>
            <p:cNvPr id="95259" name="Rectangle 78"/>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5260" name="Rectangle 79"/>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sp>
        <p:nvSpPr>
          <p:cNvPr id="95250" name="Line 80"/>
          <p:cNvSpPr>
            <a:spLocks noChangeShapeType="1"/>
          </p:cNvSpPr>
          <p:nvPr/>
        </p:nvSpPr>
        <p:spPr bwMode="auto">
          <a:xfrm>
            <a:off x="2298700" y="3073400"/>
            <a:ext cx="0" cy="1422400"/>
          </a:xfrm>
          <a:prstGeom prst="line">
            <a:avLst/>
          </a:prstGeom>
          <a:noFill/>
          <a:ln w="38100">
            <a:solidFill>
              <a:schemeClr val="bg1"/>
            </a:solidFill>
            <a:prstDash val="sysDot"/>
            <a:round/>
            <a:headEnd/>
            <a:tailEnd/>
          </a:ln>
        </p:spPr>
        <p:txBody>
          <a:bodyPr wrap="square">
            <a:spAutoFit/>
          </a:bodyPr>
          <a:lstStyle/>
          <a:p>
            <a:endParaRPr lang="en-US" dirty="0"/>
          </a:p>
        </p:txBody>
      </p:sp>
      <p:sp>
        <p:nvSpPr>
          <p:cNvPr id="95251" name="Line 81"/>
          <p:cNvSpPr>
            <a:spLocks noChangeShapeType="1"/>
          </p:cNvSpPr>
          <p:nvPr/>
        </p:nvSpPr>
        <p:spPr bwMode="auto">
          <a:xfrm>
            <a:off x="4711700" y="3225800"/>
            <a:ext cx="0" cy="1270000"/>
          </a:xfrm>
          <a:prstGeom prst="line">
            <a:avLst/>
          </a:prstGeom>
          <a:noFill/>
          <a:ln w="38100">
            <a:solidFill>
              <a:schemeClr val="bg1"/>
            </a:solidFill>
            <a:prstDash val="sysDot"/>
            <a:round/>
            <a:headEnd/>
            <a:tailEnd/>
          </a:ln>
        </p:spPr>
        <p:txBody>
          <a:bodyPr wrap="square">
            <a:spAutoFit/>
          </a:bodyPr>
          <a:lstStyle/>
          <a:p>
            <a:endParaRPr lang="en-US" dirty="0"/>
          </a:p>
        </p:txBody>
      </p:sp>
      <p:sp>
        <p:nvSpPr>
          <p:cNvPr id="95252" name="Line 82"/>
          <p:cNvSpPr>
            <a:spLocks noChangeShapeType="1"/>
          </p:cNvSpPr>
          <p:nvPr/>
        </p:nvSpPr>
        <p:spPr bwMode="auto">
          <a:xfrm>
            <a:off x="7112000" y="3238500"/>
            <a:ext cx="0" cy="1257300"/>
          </a:xfrm>
          <a:prstGeom prst="line">
            <a:avLst/>
          </a:prstGeom>
          <a:noFill/>
          <a:ln w="38100">
            <a:solidFill>
              <a:schemeClr val="bg1"/>
            </a:solidFill>
            <a:prstDash val="sysDot"/>
            <a:round/>
            <a:headEnd/>
            <a:tailEnd/>
          </a:ln>
        </p:spPr>
        <p:txBody>
          <a:bodyPr wrap="square">
            <a:spAutoFit/>
          </a:bodyPr>
          <a:lstStyle/>
          <a:p>
            <a:endParaRPr lang="en-US" dirty="0"/>
          </a:p>
        </p:txBody>
      </p:sp>
      <p:sp>
        <p:nvSpPr>
          <p:cNvPr id="95253" name="Text Box 97"/>
          <p:cNvSpPr txBox="1">
            <a:spLocks noChangeArrowheads="1"/>
          </p:cNvSpPr>
          <p:nvPr/>
        </p:nvSpPr>
        <p:spPr bwMode="auto">
          <a:xfrm>
            <a:off x="2117725" y="27447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1</a:t>
            </a:r>
          </a:p>
        </p:txBody>
      </p:sp>
      <p:sp>
        <p:nvSpPr>
          <p:cNvPr id="95254" name="Text Box 98"/>
          <p:cNvSpPr txBox="1">
            <a:spLocks noChangeArrowheads="1"/>
          </p:cNvSpPr>
          <p:nvPr/>
        </p:nvSpPr>
        <p:spPr bwMode="auto">
          <a:xfrm>
            <a:off x="4556125" y="2744788"/>
            <a:ext cx="369888" cy="384175"/>
          </a:xfrm>
          <a:prstGeom prst="rect">
            <a:avLst/>
          </a:prstGeom>
          <a:noFill/>
          <a:ln w="9525" algn="ctr">
            <a:noFill/>
            <a:miter lim="800000"/>
            <a:headEnd/>
            <a:tailEnd/>
          </a:ln>
        </p:spPr>
        <p:txBody>
          <a:bodyPr wrap="none">
            <a:no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2</a:t>
            </a:r>
          </a:p>
        </p:txBody>
      </p:sp>
      <p:sp>
        <p:nvSpPr>
          <p:cNvPr id="95255" name="Text Box 99"/>
          <p:cNvSpPr txBox="1">
            <a:spLocks noChangeArrowheads="1"/>
          </p:cNvSpPr>
          <p:nvPr/>
        </p:nvSpPr>
        <p:spPr bwMode="auto">
          <a:xfrm>
            <a:off x="6969125" y="27447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3</a:t>
            </a:r>
          </a:p>
        </p:txBody>
      </p:sp>
      <p:sp>
        <p:nvSpPr>
          <p:cNvPr id="95256" name="Text Box 100"/>
          <p:cNvSpPr txBox="1">
            <a:spLocks noChangeArrowheads="1"/>
          </p:cNvSpPr>
          <p:nvPr/>
        </p:nvSpPr>
        <p:spPr bwMode="auto">
          <a:xfrm>
            <a:off x="8315325" y="32273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1</a:t>
            </a:r>
          </a:p>
        </p:txBody>
      </p:sp>
      <p:sp>
        <p:nvSpPr>
          <p:cNvPr id="95257" name="Text Box 101"/>
          <p:cNvSpPr txBox="1">
            <a:spLocks noChangeArrowheads="1"/>
          </p:cNvSpPr>
          <p:nvPr/>
        </p:nvSpPr>
        <p:spPr bwMode="auto">
          <a:xfrm>
            <a:off x="8315325" y="3684588"/>
            <a:ext cx="369888" cy="384175"/>
          </a:xfrm>
          <a:prstGeom prst="rect">
            <a:avLst/>
          </a:prstGeom>
          <a:noFill/>
          <a:ln w="9525" algn="ctr">
            <a:noFill/>
            <a:miter lim="800000"/>
            <a:headEnd/>
            <a:tailEnd/>
          </a:ln>
          <a:effectLst/>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2</a:t>
            </a:r>
          </a:p>
        </p:txBody>
      </p:sp>
      <p:sp>
        <p:nvSpPr>
          <p:cNvPr id="95258" name="Text Box 102"/>
          <p:cNvSpPr txBox="1">
            <a:spLocks noChangeArrowheads="1"/>
          </p:cNvSpPr>
          <p:nvPr/>
        </p:nvSpPr>
        <p:spPr bwMode="auto">
          <a:xfrm>
            <a:off x="8315325" y="40909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3</a:t>
            </a:r>
          </a:p>
        </p:txBody>
      </p:sp>
      <p:sp>
        <p:nvSpPr>
          <p:cNvPr id="45" name="Footer Placeholder 44"/>
          <p:cNvSpPr>
            <a:spLocks noGrp="1"/>
          </p:cNvSpPr>
          <p:nvPr>
            <p:ph type="ftr" sz="quarter" idx="10"/>
          </p:nvPr>
        </p:nvSpPr>
        <p:spPr/>
        <p:txBody>
          <a:bodyPr/>
          <a:lstStyle/>
          <a:p>
            <a:pPr>
              <a:defRPr/>
            </a:pPr>
            <a:r>
              <a:rPr lang="en-US" dirty="0"/>
              <a:t>Art of Multiprocessor Programming</a:t>
            </a:r>
          </a:p>
        </p:txBody>
      </p:sp>
      <p:sp>
        <p:nvSpPr>
          <p:cNvPr id="47" name="AutoShape 67"/>
          <p:cNvSpPr>
            <a:spLocks/>
          </p:cNvSpPr>
          <p:nvPr/>
        </p:nvSpPr>
        <p:spPr bwMode="auto">
          <a:xfrm>
            <a:off x="8445500" y="3197226"/>
            <a:ext cx="482600" cy="1146174"/>
          </a:xfrm>
          <a:prstGeom prst="rightBrace">
            <a:avLst>
              <a:gd name="adj1" fmla="val 21930"/>
              <a:gd name="adj2" fmla="val 50000"/>
            </a:avLst>
          </a:prstGeom>
          <a:noFill/>
          <a:ln w="38100">
            <a:solidFill>
              <a:srgbClr val="FFFF00"/>
            </a:solidFill>
            <a:round/>
            <a:headEnd/>
            <a:tailEnd/>
          </a:ln>
        </p:spPr>
        <p:txBody>
          <a:bodyPr anchor="ctr">
            <a:noAutofit/>
          </a:bodyPr>
          <a:lstStyle/>
          <a:p>
            <a:pPr eaLnBrk="0" hangingPunct="0">
              <a:lnSpc>
                <a:spcPct val="80000"/>
              </a:lnSpc>
              <a:spcBef>
                <a:spcPct val="20000"/>
              </a:spcBef>
            </a:pPr>
            <a:endParaRPr lang="en-US" sz="2400" b="1" dirty="0">
              <a:solidFill>
                <a:srgbClr val="FFFF00"/>
              </a:solidFill>
              <a:latin typeface="Arial" panose="020B0604020202020204" pitchFamily="34" charset="0"/>
              <a:cs typeface="Courier New" pitchFamily="49" charset="0"/>
            </a:endParaRPr>
          </a:p>
        </p:txBody>
      </p:sp>
      <p:sp>
        <p:nvSpPr>
          <p:cNvPr id="48" name="AutoShape 69"/>
          <p:cNvSpPr>
            <a:spLocks/>
          </p:cNvSpPr>
          <p:nvPr/>
        </p:nvSpPr>
        <p:spPr bwMode="auto">
          <a:xfrm rot="16200000">
            <a:off x="4356100" y="-755650"/>
            <a:ext cx="596900" cy="6997700"/>
          </a:xfrm>
          <a:prstGeom prst="rightBrace">
            <a:avLst>
              <a:gd name="adj1" fmla="val 100000"/>
              <a:gd name="adj2" fmla="val 50000"/>
            </a:avLst>
          </a:prstGeom>
          <a:noFill/>
          <a:ln w="38100">
            <a:solidFill>
              <a:srgbClr val="FFFF00"/>
            </a:solidFill>
            <a:round/>
            <a:headEnd/>
            <a:tailEnd/>
          </a:ln>
        </p:spPr>
        <p:txBody>
          <a:bodyPr anchor="ctr">
            <a:noAutofit/>
          </a:bodyPr>
          <a:lstStyle/>
          <a:p>
            <a:pPr eaLnBrk="0" hangingPunct="0">
              <a:lnSpc>
                <a:spcPct val="80000"/>
              </a:lnSpc>
              <a:spcBef>
                <a:spcPct val="20000"/>
              </a:spcBef>
            </a:pPr>
            <a:endParaRPr lang="en-US" sz="2400" b="1" dirty="0">
              <a:solidFill>
                <a:srgbClr val="FFFF00"/>
              </a:solidFill>
              <a:latin typeface="Arial" panose="020B0604020202020204" pitchFamily="34" charset="0"/>
              <a:cs typeface="Courier New" pitchFamily="49"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83"/>
          <p:cNvSpPr>
            <a:spLocks noChangeArrowheads="1"/>
          </p:cNvSpPr>
          <p:nvPr/>
        </p:nvSpPr>
        <p:spPr bwMode="auto">
          <a:xfrm>
            <a:off x="1155700" y="3768501"/>
            <a:ext cx="7277100" cy="387798"/>
          </a:xfrm>
          <a:prstGeom prst="rect">
            <a:avLst/>
          </a:prstGeom>
          <a:solidFill>
            <a:schemeClr val="folHlink"/>
          </a:solidFill>
          <a:ln w="9525" algn="ctr">
            <a:noFill/>
            <a:miter lim="800000"/>
            <a:headEnd/>
            <a:tailEnd/>
          </a:ln>
        </p:spPr>
        <p:txBody>
          <a:bodyPr anchor="ctr">
            <a:spAutoFit/>
          </a:bodyPr>
          <a:lstStyle/>
          <a:p>
            <a:pPr eaLnBrk="0" hangingPunct="0">
              <a:lnSpc>
                <a:spcPct val="80000"/>
              </a:lnSpc>
              <a:spcBef>
                <a:spcPct val="20000"/>
              </a:spcBef>
            </a:pPr>
            <a:endParaRPr lang="en-US" sz="2400" b="1" dirty="0">
              <a:solidFill>
                <a:srgbClr val="009900"/>
              </a:solidFill>
              <a:latin typeface="Arial" panose="020B0604020202020204" pitchFamily="34" charset="0"/>
              <a:cs typeface="Courier New" pitchFamily="49" charset="0"/>
            </a:endParaRPr>
          </a:p>
        </p:txBody>
      </p:sp>
      <p:sp>
        <p:nvSpPr>
          <p:cNvPr id="9625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BC755F6F-5FDB-4AB3-9ED7-F2935167A5BC}" type="slidenum">
              <a:rPr lang="x-none" sz="1400">
                <a:latin typeface="Arial" pitchFamily="34" charset="0"/>
                <a:cs typeface="Arial" charset="0"/>
              </a:rPr>
              <a:pPr algn="r" eaLnBrk="0" hangingPunct="0"/>
              <a:t>85</a:t>
            </a:fld>
            <a:endParaRPr lang="en-US" sz="1400" dirty="0">
              <a:latin typeface="Arial" pitchFamily="34" charset="0"/>
              <a:cs typeface="Arial" charset="0"/>
            </a:endParaRPr>
          </a:p>
        </p:txBody>
      </p:sp>
      <p:sp>
        <p:nvSpPr>
          <p:cNvPr id="96261" name="Rectangle 3"/>
          <p:cNvSpPr>
            <a:spLocks noGrp="1" noChangeArrowheads="1"/>
          </p:cNvSpPr>
          <p:nvPr>
            <p:ph type="title" idx="4294967295"/>
          </p:nvPr>
        </p:nvSpPr>
        <p:spPr/>
        <p:txBody>
          <a:bodyPr/>
          <a:lstStyle/>
          <a:p>
            <a:pPr eaLnBrk="1" hangingPunct="1"/>
            <a:r>
              <a:rPr lang="en-US" dirty="0">
                <a:cs typeface="Arial" charset="0"/>
              </a:rPr>
              <a:t>Multi-Reader Redux</a:t>
            </a:r>
          </a:p>
        </p:txBody>
      </p:sp>
      <p:grpSp>
        <p:nvGrpSpPr>
          <p:cNvPr id="96262" name="Group 4"/>
          <p:cNvGrpSpPr>
            <a:grpSpLocks/>
          </p:cNvGrpSpPr>
          <p:nvPr/>
        </p:nvGrpSpPr>
        <p:grpSpPr bwMode="auto">
          <a:xfrm>
            <a:off x="1092200" y="3197226"/>
            <a:ext cx="2413000" cy="387350"/>
            <a:chOff x="1216" y="2310"/>
            <a:chExt cx="1520" cy="244"/>
          </a:xfrm>
        </p:grpSpPr>
        <p:sp>
          <p:nvSpPr>
            <p:cNvPr id="96349" name="Rectangle 5"/>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6350" name="Rectangle 6"/>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6263" name="Group 7"/>
          <p:cNvGrpSpPr>
            <a:grpSpLocks/>
          </p:cNvGrpSpPr>
          <p:nvPr/>
        </p:nvGrpSpPr>
        <p:grpSpPr bwMode="auto">
          <a:xfrm>
            <a:off x="3505200" y="3197226"/>
            <a:ext cx="2413000" cy="387350"/>
            <a:chOff x="1456" y="3206"/>
            <a:chExt cx="1520" cy="244"/>
          </a:xfrm>
        </p:grpSpPr>
        <p:sp>
          <p:nvSpPr>
            <p:cNvPr id="96347" name="Rectangle 8"/>
            <p:cNvSpPr>
              <a:spLocks noChangeArrowheads="1"/>
            </p:cNvSpPr>
            <p:nvPr/>
          </p:nvSpPr>
          <p:spPr bwMode="auto">
            <a:xfrm>
              <a:off x="1456" y="3206"/>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6348" name="Rectangle 9"/>
            <p:cNvSpPr>
              <a:spLocks noChangeArrowheads="1"/>
            </p:cNvSpPr>
            <p:nvPr/>
          </p:nvSpPr>
          <p:spPr bwMode="auto">
            <a:xfrm>
              <a:off x="2216" y="3206"/>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6264" name="Group 10"/>
          <p:cNvGrpSpPr>
            <a:grpSpLocks/>
          </p:cNvGrpSpPr>
          <p:nvPr/>
        </p:nvGrpSpPr>
        <p:grpSpPr bwMode="auto">
          <a:xfrm>
            <a:off x="1092200" y="3616326"/>
            <a:ext cx="2413000" cy="387350"/>
            <a:chOff x="1216" y="2310"/>
            <a:chExt cx="1520" cy="244"/>
          </a:xfrm>
        </p:grpSpPr>
        <p:sp>
          <p:nvSpPr>
            <p:cNvPr id="96345" name="Rectangle 11"/>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6346" name="Rectangle 12"/>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6265" name="Group 13"/>
          <p:cNvGrpSpPr>
            <a:grpSpLocks/>
          </p:cNvGrpSpPr>
          <p:nvPr/>
        </p:nvGrpSpPr>
        <p:grpSpPr bwMode="auto">
          <a:xfrm>
            <a:off x="1092200" y="4073526"/>
            <a:ext cx="2413000" cy="387350"/>
            <a:chOff x="1216" y="2310"/>
            <a:chExt cx="1520" cy="244"/>
          </a:xfrm>
        </p:grpSpPr>
        <p:sp>
          <p:nvSpPr>
            <p:cNvPr id="96343" name="Rectangle 14"/>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6344" name="Rectangle 15"/>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6266" name="Group 16"/>
          <p:cNvGrpSpPr>
            <a:grpSpLocks/>
          </p:cNvGrpSpPr>
          <p:nvPr/>
        </p:nvGrpSpPr>
        <p:grpSpPr bwMode="auto">
          <a:xfrm>
            <a:off x="3505200" y="4086226"/>
            <a:ext cx="2413000" cy="387350"/>
            <a:chOff x="1216" y="2310"/>
            <a:chExt cx="1520" cy="244"/>
          </a:xfrm>
        </p:grpSpPr>
        <p:sp>
          <p:nvSpPr>
            <p:cNvPr id="96341" name="Rectangle 17"/>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6342" name="Rectangle 18"/>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6267" name="Group 19"/>
          <p:cNvGrpSpPr>
            <a:grpSpLocks/>
          </p:cNvGrpSpPr>
          <p:nvPr/>
        </p:nvGrpSpPr>
        <p:grpSpPr bwMode="auto">
          <a:xfrm>
            <a:off x="3505200" y="3641726"/>
            <a:ext cx="2413000" cy="387350"/>
            <a:chOff x="1216" y="2310"/>
            <a:chExt cx="1520" cy="244"/>
          </a:xfrm>
        </p:grpSpPr>
        <p:sp>
          <p:nvSpPr>
            <p:cNvPr id="96339" name="Rectangle 20"/>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6340" name="Rectangle 21"/>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6268" name="Group 25"/>
          <p:cNvGrpSpPr>
            <a:grpSpLocks/>
          </p:cNvGrpSpPr>
          <p:nvPr/>
        </p:nvGrpSpPr>
        <p:grpSpPr bwMode="auto">
          <a:xfrm>
            <a:off x="5905500" y="4098926"/>
            <a:ext cx="2413000" cy="387350"/>
            <a:chOff x="1216" y="2310"/>
            <a:chExt cx="1520" cy="244"/>
          </a:xfrm>
        </p:grpSpPr>
        <p:sp>
          <p:nvSpPr>
            <p:cNvPr id="96337" name="Rectangle 26"/>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6338" name="Rectangle 27"/>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6269" name="Group 28"/>
          <p:cNvGrpSpPr>
            <a:grpSpLocks/>
          </p:cNvGrpSpPr>
          <p:nvPr/>
        </p:nvGrpSpPr>
        <p:grpSpPr bwMode="auto">
          <a:xfrm>
            <a:off x="5905500" y="3654426"/>
            <a:ext cx="2413000" cy="387350"/>
            <a:chOff x="1216" y="2310"/>
            <a:chExt cx="1520" cy="244"/>
          </a:xfrm>
        </p:grpSpPr>
        <p:sp>
          <p:nvSpPr>
            <p:cNvPr id="96335" name="Rectangle 29"/>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6336" name="Rectangle 30"/>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sp>
        <p:nvSpPr>
          <p:cNvPr id="96270" name="Line 34"/>
          <p:cNvSpPr>
            <a:spLocks noChangeShapeType="1"/>
          </p:cNvSpPr>
          <p:nvPr/>
        </p:nvSpPr>
        <p:spPr bwMode="auto">
          <a:xfrm>
            <a:off x="2298700" y="3209926"/>
            <a:ext cx="0" cy="1250950"/>
          </a:xfrm>
          <a:prstGeom prst="line">
            <a:avLst/>
          </a:prstGeom>
          <a:noFill/>
          <a:ln w="38100">
            <a:solidFill>
              <a:schemeClr val="bg1"/>
            </a:solidFill>
            <a:prstDash val="sysDot"/>
            <a:round/>
            <a:headEnd/>
            <a:tailEnd/>
          </a:ln>
        </p:spPr>
        <p:txBody>
          <a:bodyPr wrap="none">
            <a:noAutofit/>
          </a:bodyPr>
          <a:lstStyle/>
          <a:p>
            <a:endParaRPr lang="en-US" dirty="0"/>
          </a:p>
        </p:txBody>
      </p:sp>
      <p:sp>
        <p:nvSpPr>
          <p:cNvPr id="96271" name="Line 35"/>
          <p:cNvSpPr>
            <a:spLocks noChangeShapeType="1"/>
          </p:cNvSpPr>
          <p:nvPr/>
        </p:nvSpPr>
        <p:spPr bwMode="auto">
          <a:xfrm>
            <a:off x="4711699" y="3225800"/>
            <a:ext cx="50797" cy="1117600"/>
          </a:xfrm>
          <a:prstGeom prst="line">
            <a:avLst/>
          </a:prstGeom>
          <a:noFill/>
          <a:ln w="38100">
            <a:solidFill>
              <a:schemeClr val="bg1"/>
            </a:solidFill>
            <a:prstDash val="sysDot"/>
            <a:round/>
            <a:headEnd/>
            <a:tailEnd/>
          </a:ln>
        </p:spPr>
        <p:txBody>
          <a:bodyPr wrap="square">
            <a:spAutoFit/>
          </a:bodyPr>
          <a:lstStyle/>
          <a:p>
            <a:endParaRPr lang="en-US" dirty="0"/>
          </a:p>
        </p:txBody>
      </p:sp>
      <p:sp>
        <p:nvSpPr>
          <p:cNvPr id="96272" name="Line 36"/>
          <p:cNvSpPr>
            <a:spLocks noChangeShapeType="1"/>
          </p:cNvSpPr>
          <p:nvPr/>
        </p:nvSpPr>
        <p:spPr bwMode="auto">
          <a:xfrm>
            <a:off x="7112000" y="3197226"/>
            <a:ext cx="0" cy="1314450"/>
          </a:xfrm>
          <a:prstGeom prst="line">
            <a:avLst/>
          </a:prstGeom>
          <a:noFill/>
          <a:ln w="38100">
            <a:solidFill>
              <a:schemeClr val="bg1"/>
            </a:solidFill>
            <a:prstDash val="sysDot"/>
            <a:round/>
            <a:headEnd/>
            <a:tailEnd/>
          </a:ln>
        </p:spPr>
        <p:txBody>
          <a:bodyPr wrap="none">
            <a:noAutofit/>
          </a:bodyPr>
          <a:lstStyle/>
          <a:p>
            <a:endParaRPr lang="en-US" dirty="0"/>
          </a:p>
        </p:txBody>
      </p:sp>
      <p:sp>
        <p:nvSpPr>
          <p:cNvPr id="96273" name="AutoShape 49"/>
          <p:cNvSpPr>
            <a:spLocks noChangeArrowheads="1"/>
          </p:cNvSpPr>
          <p:nvPr/>
        </p:nvSpPr>
        <p:spPr bwMode="auto">
          <a:xfrm>
            <a:off x="850900" y="266700"/>
            <a:ext cx="3403600" cy="762000"/>
          </a:xfrm>
          <a:prstGeom prst="wedgeRoundRectCallout">
            <a:avLst>
              <a:gd name="adj1" fmla="val -38667"/>
              <a:gd name="adj2" fmla="val 111250"/>
              <a:gd name="adj3" fmla="val 16667"/>
            </a:avLst>
          </a:prstGeom>
          <a:solidFill>
            <a:schemeClr val="tx1"/>
          </a:solidFill>
          <a:ln w="38100" algn="ctr">
            <a:solidFill>
              <a:srgbClr val="FF0000"/>
            </a:solidFill>
            <a:miter lim="800000"/>
            <a:headEnd/>
            <a:tailEnd/>
          </a:ln>
        </p:spPr>
        <p:txBody>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Writer writes column…</a:t>
            </a:r>
          </a:p>
        </p:txBody>
      </p:sp>
      <p:grpSp>
        <p:nvGrpSpPr>
          <p:cNvPr id="96274" name="Group 37"/>
          <p:cNvGrpSpPr>
            <a:grpSpLocks/>
          </p:cNvGrpSpPr>
          <p:nvPr/>
        </p:nvGrpSpPr>
        <p:grpSpPr bwMode="auto">
          <a:xfrm>
            <a:off x="406400" y="1625600"/>
            <a:ext cx="1447800" cy="1625600"/>
            <a:chOff x="1248" y="2016"/>
            <a:chExt cx="1104" cy="960"/>
          </a:xfrm>
          <a:effectLst>
            <a:glow rad="139700">
              <a:schemeClr val="accent3">
                <a:satMod val="175000"/>
                <a:alpha val="40000"/>
              </a:schemeClr>
            </a:glow>
          </a:effectLst>
        </p:grpSpPr>
        <p:grpSp>
          <p:nvGrpSpPr>
            <p:cNvPr id="96324" name="Group 38"/>
            <p:cNvGrpSpPr>
              <a:grpSpLocks/>
            </p:cNvGrpSpPr>
            <p:nvPr/>
          </p:nvGrpSpPr>
          <p:grpSpPr bwMode="auto">
            <a:xfrm>
              <a:off x="1248" y="2016"/>
              <a:ext cx="912" cy="816"/>
              <a:chOff x="3168" y="1824"/>
              <a:chExt cx="912" cy="816"/>
            </a:xfrm>
          </p:grpSpPr>
          <p:sp>
            <p:nvSpPr>
              <p:cNvPr id="96326" name="Freeform 39"/>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6327" name="Freeform 40"/>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6328" name="Freeform 41"/>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6329" name="Freeform 42"/>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96330" name="Freeform 43"/>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96331" name="Freeform 44"/>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96332" name="Freeform 45"/>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6333" name="Freeform 46"/>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6334" name="Freeform 47"/>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96325" name="Freeform 48"/>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grpSp>
        <p:nvGrpSpPr>
          <p:cNvPr id="12" name="Group 54"/>
          <p:cNvGrpSpPr>
            <a:grpSpLocks/>
          </p:cNvGrpSpPr>
          <p:nvPr/>
        </p:nvGrpSpPr>
        <p:grpSpPr bwMode="auto">
          <a:xfrm>
            <a:off x="1079500" y="3209926"/>
            <a:ext cx="2413000" cy="396875"/>
            <a:chOff x="744" y="3174"/>
            <a:chExt cx="1520" cy="250"/>
          </a:xfrm>
        </p:grpSpPr>
        <p:sp>
          <p:nvSpPr>
            <p:cNvPr id="96321" name="Rectangle 51"/>
            <p:cNvSpPr>
              <a:spLocks noChangeArrowheads="1"/>
            </p:cNvSpPr>
            <p:nvPr/>
          </p:nvSpPr>
          <p:spPr bwMode="auto">
            <a:xfrm>
              <a:off x="744" y="3174"/>
              <a:ext cx="760" cy="244"/>
            </a:xfrm>
            <a:prstGeom prst="rect">
              <a:avLst/>
            </a:prstGeom>
            <a:solidFill>
              <a:srgbClr val="00FFCC"/>
            </a:solidFill>
            <a:ln w="38100" algn="ctr">
              <a:solidFill>
                <a:schemeClr val="tx1"/>
              </a:solidFill>
              <a:miter lim="800000"/>
              <a:headEnd/>
              <a:tailEnd/>
            </a:ln>
          </p:spPr>
          <p:txBody>
            <a:bodyPr anchor="ctr">
              <a:no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2:00</a:t>
              </a:r>
            </a:p>
          </p:txBody>
        </p:sp>
        <p:sp>
          <p:nvSpPr>
            <p:cNvPr id="96322" name="Rectangle 52"/>
            <p:cNvSpPr>
              <a:spLocks noChangeArrowheads="1"/>
            </p:cNvSpPr>
            <p:nvPr/>
          </p:nvSpPr>
          <p:spPr bwMode="auto">
            <a:xfrm>
              <a:off x="1504" y="3174"/>
              <a:ext cx="760" cy="244"/>
            </a:xfrm>
            <a:prstGeom prst="rect">
              <a:avLst/>
            </a:prstGeom>
            <a:solidFill>
              <a:srgbClr val="00FFCC"/>
            </a:solidFill>
            <a:ln w="38100" algn="ctr">
              <a:solidFill>
                <a:schemeClr val="tx1"/>
              </a:solidFill>
              <a:miter lim="800000"/>
              <a:headEnd/>
              <a:tailEnd/>
            </a:ln>
          </p:spPr>
          <p:txBody>
            <a:bodyPr anchor="ctr">
              <a:noAutofit/>
            </a:bodyPr>
            <a:lstStyle/>
            <a:p>
              <a:pPr marL="231775" indent="-231775" algn="ctr" eaLnBrk="0" hangingPunct="0">
                <a:lnSpc>
                  <a:spcPct val="80000"/>
                </a:lnSpc>
                <a:spcBef>
                  <a:spcPct val="20000"/>
                </a:spcBef>
              </a:pPr>
              <a:r>
                <a:rPr lang="en-US" sz="2400" b="1" dirty="0">
                  <a:solidFill>
                    <a:srgbClr val="FF0000"/>
                  </a:solidFill>
                  <a:latin typeface="Arial" pitchFamily="34" charset="0"/>
                  <a:cs typeface="Courier New" pitchFamily="49" charset="0"/>
                </a:rPr>
                <a:t>5678</a:t>
              </a:r>
            </a:p>
          </p:txBody>
        </p:sp>
        <p:sp>
          <p:nvSpPr>
            <p:cNvPr id="96323" name="Line 53"/>
            <p:cNvSpPr>
              <a:spLocks noChangeShapeType="1"/>
            </p:cNvSpPr>
            <p:nvPr/>
          </p:nvSpPr>
          <p:spPr bwMode="auto">
            <a:xfrm>
              <a:off x="1504" y="3176"/>
              <a:ext cx="0" cy="248"/>
            </a:xfrm>
            <a:prstGeom prst="line">
              <a:avLst/>
            </a:prstGeom>
            <a:noFill/>
            <a:ln w="38100">
              <a:solidFill>
                <a:schemeClr val="bg1"/>
              </a:solidFill>
              <a:prstDash val="sysDot"/>
              <a:round/>
              <a:headEnd/>
              <a:tailEnd/>
            </a:ln>
          </p:spPr>
          <p:txBody>
            <a:bodyPr>
              <a:noAutofit/>
            </a:bodyPr>
            <a:lstStyle/>
            <a:p>
              <a:endParaRPr lang="en-US" dirty="0"/>
            </a:p>
          </p:txBody>
        </p:sp>
      </p:grpSp>
      <p:grpSp>
        <p:nvGrpSpPr>
          <p:cNvPr id="13" name="Group 55"/>
          <p:cNvGrpSpPr>
            <a:grpSpLocks/>
          </p:cNvGrpSpPr>
          <p:nvPr/>
        </p:nvGrpSpPr>
        <p:grpSpPr bwMode="auto">
          <a:xfrm>
            <a:off x="1079500" y="3654426"/>
            <a:ext cx="2413000" cy="396875"/>
            <a:chOff x="744" y="3174"/>
            <a:chExt cx="1520" cy="250"/>
          </a:xfrm>
        </p:grpSpPr>
        <p:sp>
          <p:nvSpPr>
            <p:cNvPr id="96318" name="Rectangle 56"/>
            <p:cNvSpPr>
              <a:spLocks noChangeArrowheads="1"/>
            </p:cNvSpPr>
            <p:nvPr/>
          </p:nvSpPr>
          <p:spPr bwMode="auto">
            <a:xfrm>
              <a:off x="744" y="3174"/>
              <a:ext cx="760" cy="244"/>
            </a:xfrm>
            <a:prstGeom prst="rect">
              <a:avLst/>
            </a:prstGeom>
            <a:solidFill>
              <a:srgbClr val="00FFCC"/>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2:00</a:t>
              </a:r>
            </a:p>
          </p:txBody>
        </p:sp>
        <p:sp>
          <p:nvSpPr>
            <p:cNvPr id="96319" name="Rectangle 57"/>
            <p:cNvSpPr>
              <a:spLocks noChangeArrowheads="1"/>
            </p:cNvSpPr>
            <p:nvPr/>
          </p:nvSpPr>
          <p:spPr bwMode="auto">
            <a:xfrm>
              <a:off x="1504" y="3174"/>
              <a:ext cx="760" cy="244"/>
            </a:xfrm>
            <a:prstGeom prst="rect">
              <a:avLst/>
            </a:prstGeom>
            <a:solidFill>
              <a:srgbClr val="00FFCC"/>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0000"/>
                  </a:solidFill>
                  <a:latin typeface="Arial" pitchFamily="34" charset="0"/>
                  <a:cs typeface="Courier New" pitchFamily="49" charset="0"/>
                </a:rPr>
                <a:t>5678</a:t>
              </a:r>
            </a:p>
          </p:txBody>
        </p:sp>
        <p:sp>
          <p:nvSpPr>
            <p:cNvPr id="96320" name="Line 58"/>
            <p:cNvSpPr>
              <a:spLocks noChangeShapeType="1"/>
            </p:cNvSpPr>
            <p:nvPr/>
          </p:nvSpPr>
          <p:spPr bwMode="auto">
            <a:xfrm>
              <a:off x="1504" y="3176"/>
              <a:ext cx="0" cy="248"/>
            </a:xfrm>
            <a:prstGeom prst="line">
              <a:avLst/>
            </a:prstGeom>
            <a:noFill/>
            <a:ln w="38100">
              <a:solidFill>
                <a:schemeClr val="bg1"/>
              </a:solidFill>
              <a:prstDash val="sysDot"/>
              <a:round/>
              <a:headEnd/>
              <a:tailEnd/>
            </a:ln>
          </p:spPr>
          <p:txBody>
            <a:bodyPr>
              <a:spAutoFit/>
            </a:bodyPr>
            <a:lstStyle/>
            <a:p>
              <a:endParaRPr lang="en-US" dirty="0"/>
            </a:p>
          </p:txBody>
        </p:sp>
      </p:grpSp>
      <p:grpSp>
        <p:nvGrpSpPr>
          <p:cNvPr id="14" name="Group 59"/>
          <p:cNvGrpSpPr>
            <a:grpSpLocks/>
          </p:cNvGrpSpPr>
          <p:nvPr/>
        </p:nvGrpSpPr>
        <p:grpSpPr bwMode="auto">
          <a:xfrm>
            <a:off x="1079500" y="4073526"/>
            <a:ext cx="2413000" cy="396875"/>
            <a:chOff x="744" y="3174"/>
            <a:chExt cx="1520" cy="250"/>
          </a:xfrm>
        </p:grpSpPr>
        <p:sp>
          <p:nvSpPr>
            <p:cNvPr id="96315" name="Rectangle 60"/>
            <p:cNvSpPr>
              <a:spLocks noChangeArrowheads="1"/>
            </p:cNvSpPr>
            <p:nvPr/>
          </p:nvSpPr>
          <p:spPr bwMode="auto">
            <a:xfrm>
              <a:off x="744" y="3174"/>
              <a:ext cx="760" cy="244"/>
            </a:xfrm>
            <a:prstGeom prst="rect">
              <a:avLst/>
            </a:prstGeom>
            <a:solidFill>
              <a:srgbClr val="00FFCC"/>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2:00</a:t>
              </a:r>
            </a:p>
          </p:txBody>
        </p:sp>
        <p:sp>
          <p:nvSpPr>
            <p:cNvPr id="96316" name="Rectangle 61"/>
            <p:cNvSpPr>
              <a:spLocks noChangeArrowheads="1"/>
            </p:cNvSpPr>
            <p:nvPr/>
          </p:nvSpPr>
          <p:spPr bwMode="auto">
            <a:xfrm>
              <a:off x="1504" y="3174"/>
              <a:ext cx="760" cy="244"/>
            </a:xfrm>
            <a:prstGeom prst="rect">
              <a:avLst/>
            </a:prstGeom>
            <a:solidFill>
              <a:srgbClr val="00FFCC"/>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0000"/>
                  </a:solidFill>
                  <a:latin typeface="Arial" pitchFamily="34" charset="0"/>
                  <a:cs typeface="Courier New" pitchFamily="49" charset="0"/>
                </a:rPr>
                <a:t>5678</a:t>
              </a:r>
            </a:p>
          </p:txBody>
        </p:sp>
        <p:sp>
          <p:nvSpPr>
            <p:cNvPr id="96317" name="Line 62"/>
            <p:cNvSpPr>
              <a:spLocks noChangeShapeType="1"/>
            </p:cNvSpPr>
            <p:nvPr/>
          </p:nvSpPr>
          <p:spPr bwMode="auto">
            <a:xfrm>
              <a:off x="1504" y="3176"/>
              <a:ext cx="0" cy="248"/>
            </a:xfrm>
            <a:prstGeom prst="line">
              <a:avLst/>
            </a:prstGeom>
            <a:noFill/>
            <a:ln w="38100">
              <a:solidFill>
                <a:schemeClr val="bg1"/>
              </a:solidFill>
              <a:prstDash val="sysDot"/>
              <a:round/>
              <a:headEnd/>
              <a:tailEnd/>
            </a:ln>
          </p:spPr>
          <p:txBody>
            <a:bodyPr>
              <a:spAutoFit/>
            </a:bodyPr>
            <a:lstStyle/>
            <a:p>
              <a:endParaRPr lang="en-US" dirty="0"/>
            </a:p>
          </p:txBody>
        </p:sp>
      </p:grpSp>
      <p:sp>
        <p:nvSpPr>
          <p:cNvPr id="96278" name="AutoShape 63"/>
          <p:cNvSpPr>
            <a:spLocks noChangeArrowheads="1"/>
          </p:cNvSpPr>
          <p:nvPr/>
        </p:nvSpPr>
        <p:spPr bwMode="auto">
          <a:xfrm>
            <a:off x="508000" y="3478911"/>
            <a:ext cx="177800" cy="624078"/>
          </a:xfrm>
          <a:prstGeom prst="downArrow">
            <a:avLst>
              <a:gd name="adj1" fmla="val 50000"/>
              <a:gd name="adj2" fmla="val 266071"/>
            </a:avLst>
          </a:prstGeom>
          <a:solidFill>
            <a:srgbClr val="FF0000"/>
          </a:solidFill>
          <a:ln w="9525" algn="ctr">
            <a:solidFill>
              <a:srgbClr val="FF3300"/>
            </a:solidFill>
            <a:miter lim="800000"/>
            <a:headEnd/>
            <a:tailEnd/>
          </a:ln>
        </p:spPr>
        <p:txBody>
          <a:bodyPr anchor="ctr">
            <a:spAutoFit/>
          </a:bodyPr>
          <a:lstStyle/>
          <a:p>
            <a:pP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grpSp>
        <p:nvGrpSpPr>
          <p:cNvPr id="96279" name="Group 31"/>
          <p:cNvGrpSpPr>
            <a:grpSpLocks/>
          </p:cNvGrpSpPr>
          <p:nvPr/>
        </p:nvGrpSpPr>
        <p:grpSpPr bwMode="auto">
          <a:xfrm>
            <a:off x="5905500" y="3209926"/>
            <a:ext cx="2413000" cy="387350"/>
            <a:chOff x="1216" y="2310"/>
            <a:chExt cx="1520" cy="244"/>
          </a:xfrm>
        </p:grpSpPr>
        <p:sp>
          <p:nvSpPr>
            <p:cNvPr id="96313" name="Rectangle 32"/>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6314" name="Rectangle 33"/>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sp>
        <p:nvSpPr>
          <p:cNvPr id="890944" name="Rectangle 64"/>
          <p:cNvSpPr>
            <a:spLocks noChangeArrowheads="1"/>
          </p:cNvSpPr>
          <p:nvPr/>
        </p:nvSpPr>
        <p:spPr bwMode="auto">
          <a:xfrm>
            <a:off x="5802313" y="1852613"/>
            <a:ext cx="1657826" cy="760529"/>
          </a:xfrm>
          <a:prstGeom prst="rect">
            <a:avLst/>
          </a:prstGeom>
          <a:noFill/>
          <a:ln w="38100" algn="ctr">
            <a:solidFill>
              <a:srgbClr val="33CCFF"/>
            </a:solid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reader </a:t>
            </a:r>
          </a:p>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reads row</a:t>
            </a:r>
          </a:p>
        </p:txBody>
      </p:sp>
      <p:sp>
        <p:nvSpPr>
          <p:cNvPr id="890945" name="AutoShape 65"/>
          <p:cNvSpPr>
            <a:spLocks noChangeArrowheads="1"/>
          </p:cNvSpPr>
          <p:nvPr/>
        </p:nvSpPr>
        <p:spPr bwMode="auto">
          <a:xfrm>
            <a:off x="5778500" y="393700"/>
            <a:ext cx="2959100" cy="546100"/>
          </a:xfrm>
          <a:prstGeom prst="cloudCallout">
            <a:avLst>
              <a:gd name="adj1" fmla="val 30634"/>
              <a:gd name="adj2" fmla="val 206685"/>
            </a:avLst>
          </a:prstGeom>
          <a:solidFill>
            <a:schemeClr val="tx1"/>
          </a:solidFill>
          <a:ln w="38100">
            <a:solidFill>
              <a:srgbClr val="33CCFF"/>
            </a:solidFill>
            <a:round/>
            <a:headEnd/>
            <a:tailEnd/>
          </a:ln>
        </p:spPr>
        <p:txBody>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2:00, </a:t>
            </a:r>
            <a:r>
              <a:rPr lang="en-US" sz="2400" b="1" dirty="0">
                <a:solidFill>
                  <a:srgbClr val="FF0000"/>
                </a:solidFill>
                <a:latin typeface="Arial" pitchFamily="34" charset="0"/>
                <a:cs typeface="Courier New" pitchFamily="49" charset="0"/>
              </a:rPr>
              <a:t>5678</a:t>
            </a:r>
          </a:p>
        </p:txBody>
      </p:sp>
      <p:grpSp>
        <p:nvGrpSpPr>
          <p:cNvPr id="16" name="Group 67"/>
          <p:cNvGrpSpPr>
            <a:grpSpLocks/>
          </p:cNvGrpSpPr>
          <p:nvPr/>
        </p:nvGrpSpPr>
        <p:grpSpPr bwMode="auto">
          <a:xfrm flipH="1">
            <a:off x="7677150" y="1892300"/>
            <a:ext cx="1174750" cy="1090613"/>
            <a:chOff x="3168" y="1824"/>
            <a:chExt cx="912" cy="816"/>
          </a:xfrm>
          <a:effectLst>
            <a:glow rad="139700">
              <a:schemeClr val="accent3">
                <a:satMod val="175000"/>
                <a:alpha val="40000"/>
              </a:schemeClr>
            </a:glow>
          </a:effectLst>
        </p:grpSpPr>
        <p:sp>
          <p:nvSpPr>
            <p:cNvPr id="96304" name="Freeform 6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6305" name="Freeform 6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6306" name="Freeform 70"/>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6307" name="Freeform 7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CCFF"/>
            </a:solidFill>
            <a:ln w="38100">
              <a:solidFill>
                <a:schemeClr val="tx1"/>
              </a:solidFill>
              <a:round/>
              <a:headEnd/>
              <a:tailEnd/>
            </a:ln>
          </p:spPr>
          <p:txBody>
            <a:bodyPr wrap="none" anchor="ctr"/>
            <a:lstStyle/>
            <a:p>
              <a:endParaRPr lang="en-US" dirty="0"/>
            </a:p>
          </p:txBody>
        </p:sp>
        <p:sp>
          <p:nvSpPr>
            <p:cNvPr id="96308" name="Freeform 7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CCFF"/>
            </a:solidFill>
            <a:ln w="38100">
              <a:solidFill>
                <a:schemeClr val="tx1"/>
              </a:solidFill>
              <a:round/>
              <a:headEnd/>
              <a:tailEnd/>
            </a:ln>
          </p:spPr>
          <p:txBody>
            <a:bodyPr wrap="none" anchor="ctr"/>
            <a:lstStyle/>
            <a:p>
              <a:endParaRPr lang="en-US" dirty="0"/>
            </a:p>
          </p:txBody>
        </p:sp>
        <p:sp>
          <p:nvSpPr>
            <p:cNvPr id="96309" name="Freeform 7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CCFF"/>
            </a:solidFill>
            <a:ln w="38100">
              <a:solidFill>
                <a:schemeClr val="tx1"/>
              </a:solidFill>
              <a:round/>
              <a:headEnd/>
              <a:tailEnd/>
            </a:ln>
          </p:spPr>
          <p:txBody>
            <a:bodyPr wrap="none" anchor="ctr"/>
            <a:lstStyle/>
            <a:p>
              <a:endParaRPr lang="en-US" dirty="0"/>
            </a:p>
          </p:txBody>
        </p:sp>
        <p:sp>
          <p:nvSpPr>
            <p:cNvPr id="96310" name="Freeform 74"/>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96311" name="Freeform 75"/>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96312" name="Freeform 76"/>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890957" name="Freeform 77"/>
          <p:cNvSpPr>
            <a:spLocks/>
          </p:cNvSpPr>
          <p:nvPr/>
        </p:nvSpPr>
        <p:spPr bwMode="auto">
          <a:xfrm flipH="1">
            <a:off x="8073231" y="2808585"/>
            <a:ext cx="277813" cy="1184275"/>
          </a:xfrm>
          <a:custGeom>
            <a:avLst/>
            <a:gdLst>
              <a:gd name="T0" fmla="*/ 0 w 768"/>
              <a:gd name="T1" fmla="*/ 0 h 192"/>
              <a:gd name="T2" fmla="*/ 2147483647 w 768"/>
              <a:gd name="T3" fmla="*/ 2147483647 h 192"/>
              <a:gd name="T4" fmla="*/ 2147483647 w 768"/>
              <a:gd name="T5" fmla="*/ 2147483647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28575">
            <a:solidFill>
              <a:schemeClr val="bg1"/>
            </a:solidFill>
            <a:round/>
            <a:headEnd type="none" w="med" len="med"/>
            <a:tailEnd type="none" w="med" len="med"/>
          </a:ln>
        </p:spPr>
        <p:txBody>
          <a:bodyPr wrap="none" anchor="ctr"/>
          <a:lstStyle/>
          <a:p>
            <a:endParaRPr lang="en-US" dirty="0"/>
          </a:p>
        </p:txBody>
      </p:sp>
      <p:sp>
        <p:nvSpPr>
          <p:cNvPr id="96284" name="Text Box 78"/>
          <p:cNvSpPr txBox="1">
            <a:spLocks noChangeArrowheads="1"/>
          </p:cNvSpPr>
          <p:nvPr/>
        </p:nvSpPr>
        <p:spPr bwMode="auto">
          <a:xfrm>
            <a:off x="923925" y="19827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1</a:t>
            </a:r>
          </a:p>
        </p:txBody>
      </p:sp>
      <p:sp>
        <p:nvSpPr>
          <p:cNvPr id="96285" name="Text Box 79"/>
          <p:cNvSpPr txBox="1">
            <a:spLocks noChangeArrowheads="1"/>
          </p:cNvSpPr>
          <p:nvPr/>
        </p:nvSpPr>
        <p:spPr bwMode="auto">
          <a:xfrm>
            <a:off x="2117725" y="27447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latin typeface="Arial" pitchFamily="34" charset="0"/>
                <a:cs typeface="Courier New" pitchFamily="49" charset="0"/>
              </a:rPr>
              <a:t>1</a:t>
            </a:r>
          </a:p>
        </p:txBody>
      </p:sp>
      <p:sp>
        <p:nvSpPr>
          <p:cNvPr id="96286" name="Text Box 80"/>
          <p:cNvSpPr txBox="1">
            <a:spLocks noChangeArrowheads="1"/>
          </p:cNvSpPr>
          <p:nvPr/>
        </p:nvSpPr>
        <p:spPr bwMode="auto">
          <a:xfrm>
            <a:off x="4556125" y="27447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latin typeface="Arial" pitchFamily="34" charset="0"/>
                <a:cs typeface="Courier New" pitchFamily="49" charset="0"/>
              </a:rPr>
              <a:t>2</a:t>
            </a:r>
          </a:p>
        </p:txBody>
      </p:sp>
      <p:sp>
        <p:nvSpPr>
          <p:cNvPr id="96287" name="Text Box 81"/>
          <p:cNvSpPr txBox="1">
            <a:spLocks noChangeArrowheads="1"/>
          </p:cNvSpPr>
          <p:nvPr/>
        </p:nvSpPr>
        <p:spPr bwMode="auto">
          <a:xfrm>
            <a:off x="6969125" y="27447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latin typeface="Arial" pitchFamily="34" charset="0"/>
                <a:cs typeface="Courier New" pitchFamily="49" charset="0"/>
              </a:rPr>
              <a:t>3</a:t>
            </a:r>
          </a:p>
        </p:txBody>
      </p:sp>
      <p:sp>
        <p:nvSpPr>
          <p:cNvPr id="96288" name="Text Box 82"/>
          <p:cNvSpPr txBox="1">
            <a:spLocks noChangeArrowheads="1"/>
          </p:cNvSpPr>
          <p:nvPr/>
        </p:nvSpPr>
        <p:spPr bwMode="auto">
          <a:xfrm>
            <a:off x="8315325" y="32273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latin typeface="Arial" pitchFamily="34" charset="0"/>
                <a:cs typeface="Courier New" pitchFamily="49" charset="0"/>
              </a:rPr>
              <a:t>1</a:t>
            </a:r>
          </a:p>
        </p:txBody>
      </p:sp>
      <p:sp>
        <p:nvSpPr>
          <p:cNvPr id="96289" name="Text Box 83"/>
          <p:cNvSpPr txBox="1">
            <a:spLocks noChangeArrowheads="1"/>
          </p:cNvSpPr>
          <p:nvPr/>
        </p:nvSpPr>
        <p:spPr bwMode="auto">
          <a:xfrm>
            <a:off x="8315325" y="36845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latin typeface="Arial" pitchFamily="34" charset="0"/>
                <a:cs typeface="Courier New" pitchFamily="49" charset="0"/>
              </a:rPr>
              <a:t>2</a:t>
            </a:r>
          </a:p>
        </p:txBody>
      </p:sp>
      <p:sp>
        <p:nvSpPr>
          <p:cNvPr id="96290" name="Text Box 84"/>
          <p:cNvSpPr txBox="1">
            <a:spLocks noChangeArrowheads="1"/>
          </p:cNvSpPr>
          <p:nvPr/>
        </p:nvSpPr>
        <p:spPr bwMode="auto">
          <a:xfrm>
            <a:off x="8315325" y="40909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latin typeface="Arial" pitchFamily="34" charset="0"/>
                <a:cs typeface="Courier New" pitchFamily="49" charset="0"/>
              </a:rPr>
              <a:t>3</a:t>
            </a:r>
          </a:p>
        </p:txBody>
      </p:sp>
      <p:grpSp>
        <p:nvGrpSpPr>
          <p:cNvPr id="17" name="Group 94"/>
          <p:cNvGrpSpPr>
            <a:grpSpLocks/>
          </p:cNvGrpSpPr>
          <p:nvPr/>
        </p:nvGrpSpPr>
        <p:grpSpPr bwMode="auto">
          <a:xfrm>
            <a:off x="5905500" y="3654426"/>
            <a:ext cx="2413000" cy="396875"/>
            <a:chOff x="744" y="3174"/>
            <a:chExt cx="1520" cy="250"/>
          </a:xfrm>
        </p:grpSpPr>
        <p:sp>
          <p:nvSpPr>
            <p:cNvPr id="96301" name="Rectangle 95"/>
            <p:cNvSpPr>
              <a:spLocks noChangeArrowheads="1"/>
            </p:cNvSpPr>
            <p:nvPr/>
          </p:nvSpPr>
          <p:spPr bwMode="auto">
            <a:xfrm>
              <a:off x="744" y="3174"/>
              <a:ext cx="760" cy="244"/>
            </a:xfrm>
            <a:prstGeom prst="rect">
              <a:avLst/>
            </a:prstGeom>
            <a:solidFill>
              <a:schemeClr val="accent2">
                <a:alpha val="43921"/>
              </a:scheme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96302" name="Rectangle 96"/>
            <p:cNvSpPr>
              <a:spLocks noChangeArrowheads="1"/>
            </p:cNvSpPr>
            <p:nvPr/>
          </p:nvSpPr>
          <p:spPr bwMode="auto">
            <a:xfrm>
              <a:off x="1504" y="3174"/>
              <a:ext cx="760" cy="244"/>
            </a:xfrm>
            <a:prstGeom prst="rect">
              <a:avLst/>
            </a:prstGeom>
            <a:solidFill>
              <a:schemeClr val="accent2">
                <a:alpha val="43921"/>
              </a:scheme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FF0000"/>
                </a:solidFill>
                <a:latin typeface="Arial" pitchFamily="34" charset="0"/>
                <a:cs typeface="Courier New" pitchFamily="49" charset="0"/>
              </a:endParaRPr>
            </a:p>
          </p:txBody>
        </p:sp>
        <p:sp>
          <p:nvSpPr>
            <p:cNvPr id="96303" name="Line 97"/>
            <p:cNvSpPr>
              <a:spLocks noChangeShapeType="1"/>
            </p:cNvSpPr>
            <p:nvPr/>
          </p:nvSpPr>
          <p:spPr bwMode="auto">
            <a:xfrm>
              <a:off x="1504" y="3176"/>
              <a:ext cx="0" cy="248"/>
            </a:xfrm>
            <a:prstGeom prst="line">
              <a:avLst/>
            </a:prstGeom>
            <a:noFill/>
            <a:ln w="38100">
              <a:solidFill>
                <a:schemeClr val="bg1"/>
              </a:solidFill>
              <a:prstDash val="sysDot"/>
              <a:round/>
              <a:headEnd/>
              <a:tailEnd/>
            </a:ln>
          </p:spPr>
          <p:txBody>
            <a:bodyPr>
              <a:spAutoFit/>
            </a:bodyPr>
            <a:lstStyle/>
            <a:p>
              <a:endParaRPr lang="en-US" dirty="0"/>
            </a:p>
          </p:txBody>
        </p:sp>
      </p:grpSp>
      <p:grpSp>
        <p:nvGrpSpPr>
          <p:cNvPr id="18" name="Group 98"/>
          <p:cNvGrpSpPr>
            <a:grpSpLocks/>
          </p:cNvGrpSpPr>
          <p:nvPr/>
        </p:nvGrpSpPr>
        <p:grpSpPr bwMode="auto">
          <a:xfrm>
            <a:off x="3492500" y="3641726"/>
            <a:ext cx="2413000" cy="396875"/>
            <a:chOff x="744" y="3174"/>
            <a:chExt cx="1520" cy="250"/>
          </a:xfrm>
        </p:grpSpPr>
        <p:sp>
          <p:nvSpPr>
            <p:cNvPr id="96298" name="Rectangle 99"/>
            <p:cNvSpPr>
              <a:spLocks noChangeArrowheads="1"/>
            </p:cNvSpPr>
            <p:nvPr/>
          </p:nvSpPr>
          <p:spPr bwMode="auto">
            <a:xfrm>
              <a:off x="744" y="3174"/>
              <a:ext cx="760" cy="244"/>
            </a:xfrm>
            <a:prstGeom prst="rect">
              <a:avLst/>
            </a:prstGeom>
            <a:solidFill>
              <a:schemeClr val="accent2">
                <a:alpha val="43921"/>
              </a:scheme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96299" name="Rectangle 100"/>
            <p:cNvSpPr>
              <a:spLocks noChangeArrowheads="1"/>
            </p:cNvSpPr>
            <p:nvPr/>
          </p:nvSpPr>
          <p:spPr bwMode="auto">
            <a:xfrm>
              <a:off x="1504" y="3174"/>
              <a:ext cx="760" cy="244"/>
            </a:xfrm>
            <a:prstGeom prst="rect">
              <a:avLst/>
            </a:prstGeom>
            <a:solidFill>
              <a:schemeClr val="accent2">
                <a:alpha val="43921"/>
              </a:scheme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FF0000"/>
                </a:solidFill>
                <a:latin typeface="Arial" pitchFamily="34" charset="0"/>
                <a:cs typeface="Courier New" pitchFamily="49" charset="0"/>
              </a:endParaRPr>
            </a:p>
          </p:txBody>
        </p:sp>
        <p:sp>
          <p:nvSpPr>
            <p:cNvPr id="96300" name="Line 101"/>
            <p:cNvSpPr>
              <a:spLocks noChangeShapeType="1"/>
            </p:cNvSpPr>
            <p:nvPr/>
          </p:nvSpPr>
          <p:spPr bwMode="auto">
            <a:xfrm>
              <a:off x="1504" y="3176"/>
              <a:ext cx="0" cy="248"/>
            </a:xfrm>
            <a:prstGeom prst="line">
              <a:avLst/>
            </a:prstGeom>
            <a:noFill/>
            <a:ln w="38100">
              <a:solidFill>
                <a:schemeClr val="bg1"/>
              </a:solidFill>
              <a:prstDash val="sysDot"/>
              <a:round/>
              <a:headEnd/>
              <a:tailEnd/>
            </a:ln>
          </p:spPr>
          <p:txBody>
            <a:bodyPr>
              <a:spAutoFit/>
            </a:bodyPr>
            <a:lstStyle/>
            <a:p>
              <a:endParaRPr lang="en-US" dirty="0"/>
            </a:p>
          </p:txBody>
        </p:sp>
      </p:grpSp>
      <p:grpSp>
        <p:nvGrpSpPr>
          <p:cNvPr id="19" name="Group 102"/>
          <p:cNvGrpSpPr>
            <a:grpSpLocks/>
          </p:cNvGrpSpPr>
          <p:nvPr/>
        </p:nvGrpSpPr>
        <p:grpSpPr bwMode="auto">
          <a:xfrm>
            <a:off x="1079500" y="3654426"/>
            <a:ext cx="2413000" cy="396875"/>
            <a:chOff x="744" y="3174"/>
            <a:chExt cx="1520" cy="250"/>
          </a:xfrm>
        </p:grpSpPr>
        <p:sp>
          <p:nvSpPr>
            <p:cNvPr id="96295" name="Rectangle 103"/>
            <p:cNvSpPr>
              <a:spLocks noChangeArrowheads="1"/>
            </p:cNvSpPr>
            <p:nvPr/>
          </p:nvSpPr>
          <p:spPr bwMode="auto">
            <a:xfrm>
              <a:off x="744" y="3174"/>
              <a:ext cx="760" cy="244"/>
            </a:xfrm>
            <a:prstGeom prst="rect">
              <a:avLst/>
            </a:prstGeom>
            <a:solidFill>
              <a:schemeClr val="accent2">
                <a:alpha val="43921"/>
              </a:scheme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96296" name="Rectangle 104"/>
            <p:cNvSpPr>
              <a:spLocks noChangeArrowheads="1"/>
            </p:cNvSpPr>
            <p:nvPr/>
          </p:nvSpPr>
          <p:spPr bwMode="auto">
            <a:xfrm>
              <a:off x="1504" y="3174"/>
              <a:ext cx="760" cy="244"/>
            </a:xfrm>
            <a:prstGeom prst="rect">
              <a:avLst/>
            </a:prstGeom>
            <a:solidFill>
              <a:schemeClr val="accent2">
                <a:alpha val="43921"/>
              </a:scheme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FF0000"/>
                </a:solidFill>
                <a:latin typeface="Arial" pitchFamily="34" charset="0"/>
                <a:cs typeface="Courier New" pitchFamily="49" charset="0"/>
              </a:endParaRPr>
            </a:p>
          </p:txBody>
        </p:sp>
        <p:sp>
          <p:nvSpPr>
            <p:cNvPr id="96297" name="Line 105"/>
            <p:cNvSpPr>
              <a:spLocks noChangeShapeType="1"/>
            </p:cNvSpPr>
            <p:nvPr/>
          </p:nvSpPr>
          <p:spPr bwMode="auto">
            <a:xfrm>
              <a:off x="1504" y="3176"/>
              <a:ext cx="0" cy="248"/>
            </a:xfrm>
            <a:prstGeom prst="line">
              <a:avLst/>
            </a:prstGeom>
            <a:noFill/>
            <a:ln w="38100">
              <a:solidFill>
                <a:schemeClr val="bg1"/>
              </a:solidFill>
              <a:prstDash val="sysDot"/>
              <a:round/>
              <a:headEnd/>
              <a:tailEnd/>
            </a:ln>
          </p:spPr>
          <p:txBody>
            <a:bodyPr>
              <a:spAutoFit/>
            </a:bodyPr>
            <a:lstStyle/>
            <a:p>
              <a:endParaRPr lang="en-US" dirty="0"/>
            </a:p>
          </p:txBody>
        </p:sp>
      </p:grpSp>
      <p:sp>
        <p:nvSpPr>
          <p:cNvPr id="890986" name="Text Box 106"/>
          <p:cNvSpPr txBox="1">
            <a:spLocks noChangeArrowheads="1"/>
          </p:cNvSpPr>
          <p:nvPr/>
        </p:nvSpPr>
        <p:spPr bwMode="auto">
          <a:xfrm>
            <a:off x="7959725" y="21605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2</a:t>
            </a:r>
          </a:p>
        </p:txBody>
      </p:sp>
      <p:sp>
        <p:nvSpPr>
          <p:cNvPr id="95" name="Footer Placeholder 94"/>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50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100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9095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909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909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90945"/>
                                        </p:tgtEl>
                                        <p:attrNameLst>
                                          <p:attrName>style.visibility</p:attrName>
                                        </p:attrNameLst>
                                      </p:cBhvr>
                                      <p:to>
                                        <p:strVal val="visible"/>
                                      </p:to>
                                    </p:set>
                                  </p:childTnLst>
                                </p:cTn>
                              </p:par>
                              <p:par>
                                <p:cTn id="23" presetID="1" presetClass="entr" presetSubtype="0" fill="hold" nodeType="withEffect">
                                  <p:stCondLst>
                                    <p:cond delay="50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100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150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44" grpId="0" animBg="1"/>
      <p:bldP spid="890945" grpId="0" animBg="1"/>
      <p:bldP spid="890957" grpId="0" animBg="1"/>
      <p:bldP spid="890986"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3066" name="Freeform 138"/>
          <p:cNvSpPr>
            <a:spLocks/>
          </p:cNvSpPr>
          <p:nvPr/>
        </p:nvSpPr>
        <p:spPr bwMode="auto">
          <a:xfrm rot="-7282380">
            <a:off x="7466806" y="4272757"/>
            <a:ext cx="811213" cy="1511300"/>
          </a:xfrm>
          <a:custGeom>
            <a:avLst/>
            <a:gdLst>
              <a:gd name="T0" fmla="*/ 0 w 768"/>
              <a:gd name="T1" fmla="*/ 0 h 192"/>
              <a:gd name="T2" fmla="*/ 2147483647 w 768"/>
              <a:gd name="T3" fmla="*/ 2147483647 h 192"/>
              <a:gd name="T4" fmla="*/ 2147483647 w 768"/>
              <a:gd name="T5" fmla="*/ 2147483647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a:effectLst>
            <a:glow rad="139700">
              <a:schemeClr val="accent3">
                <a:satMod val="175000"/>
                <a:alpha val="40000"/>
              </a:schemeClr>
            </a:glow>
          </a:effectLst>
        </p:spPr>
        <p:txBody>
          <a:bodyPr wrap="none" anchor="ctr"/>
          <a:lstStyle/>
          <a:p>
            <a:endParaRPr lang="en-US" dirty="0"/>
          </a:p>
        </p:txBody>
      </p:sp>
      <p:sp>
        <p:nvSpPr>
          <p:cNvPr id="130" name="Rectangle 83"/>
          <p:cNvSpPr>
            <a:spLocks noChangeArrowheads="1"/>
          </p:cNvSpPr>
          <p:nvPr/>
        </p:nvSpPr>
        <p:spPr bwMode="auto">
          <a:xfrm>
            <a:off x="1155700" y="3768501"/>
            <a:ext cx="7277100" cy="387798"/>
          </a:xfrm>
          <a:prstGeom prst="rect">
            <a:avLst/>
          </a:prstGeom>
          <a:solidFill>
            <a:schemeClr val="folHlink"/>
          </a:solidFill>
          <a:ln w="9525" algn="ctr">
            <a:noFill/>
            <a:miter lim="800000"/>
            <a:headEnd/>
            <a:tailEnd/>
          </a:ln>
        </p:spPr>
        <p:txBody>
          <a:bodyPr anchor="ctr">
            <a:spAutoFit/>
          </a:bodyPr>
          <a:lstStyle/>
          <a:p>
            <a:pPr eaLnBrk="0" hangingPunct="0">
              <a:lnSpc>
                <a:spcPct val="80000"/>
              </a:lnSpc>
              <a:spcBef>
                <a:spcPct val="20000"/>
              </a:spcBef>
            </a:pPr>
            <a:endParaRPr lang="en-US" sz="2400" b="1" dirty="0">
              <a:solidFill>
                <a:srgbClr val="009900"/>
              </a:solidFill>
              <a:latin typeface="Arial" panose="020B0604020202020204" pitchFamily="34" charset="0"/>
              <a:cs typeface="Courier New" pitchFamily="49" charset="0"/>
            </a:endParaRPr>
          </a:p>
        </p:txBody>
      </p:sp>
      <p:sp>
        <p:nvSpPr>
          <p:cNvPr id="9728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B485751E-7ACE-4936-AED9-D6236F0B0D73}" type="slidenum">
              <a:rPr lang="x-none" sz="1400">
                <a:solidFill>
                  <a:srgbClr val="FFFF00"/>
                </a:solidFill>
                <a:latin typeface="Arial" pitchFamily="34" charset="0"/>
                <a:cs typeface="Arial" charset="0"/>
              </a:rPr>
              <a:pPr algn="r" eaLnBrk="0" hangingPunct="0"/>
              <a:t>86</a:t>
            </a:fld>
            <a:endParaRPr lang="en-US" sz="1400" dirty="0">
              <a:solidFill>
                <a:srgbClr val="FFFF00"/>
              </a:solidFill>
              <a:latin typeface="Arial" pitchFamily="34" charset="0"/>
              <a:cs typeface="Arial" charset="0"/>
            </a:endParaRPr>
          </a:p>
        </p:txBody>
      </p:sp>
      <p:sp>
        <p:nvSpPr>
          <p:cNvPr id="97284" name="Rectangle 2"/>
          <p:cNvSpPr>
            <a:spLocks noChangeArrowheads="1"/>
          </p:cNvSpPr>
          <p:nvPr/>
        </p:nvSpPr>
        <p:spPr bwMode="auto">
          <a:xfrm>
            <a:off x="1155700" y="3768501"/>
            <a:ext cx="7277100" cy="387798"/>
          </a:xfrm>
          <a:prstGeom prst="rect">
            <a:avLst/>
          </a:prstGeom>
          <a:solidFill>
            <a:schemeClr val="folHlink"/>
          </a:solidFill>
          <a:ln w="9525" algn="ctr">
            <a:noFill/>
            <a:miter lim="800000"/>
            <a:headEnd/>
            <a:tailEnd/>
          </a:ln>
        </p:spPr>
        <p:txBody>
          <a:bodyPr anchor="ctr">
            <a:spAutoFit/>
          </a:bodyPr>
          <a:lstStyle/>
          <a:p>
            <a:pP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97285" name="Rectangle 3"/>
          <p:cNvSpPr>
            <a:spLocks noGrp="1" noChangeArrowheads="1"/>
          </p:cNvSpPr>
          <p:nvPr>
            <p:ph type="title" idx="4294967295"/>
          </p:nvPr>
        </p:nvSpPr>
        <p:spPr/>
        <p:txBody>
          <a:bodyPr/>
          <a:lstStyle/>
          <a:p>
            <a:pPr eaLnBrk="1" hangingPunct="1"/>
            <a:r>
              <a:rPr lang="en-US" dirty="0">
                <a:cs typeface="Arial" charset="0"/>
              </a:rPr>
              <a:t>Multi-Reader Redux</a:t>
            </a:r>
          </a:p>
        </p:txBody>
      </p:sp>
      <p:grpSp>
        <p:nvGrpSpPr>
          <p:cNvPr id="97286" name="Group 4"/>
          <p:cNvGrpSpPr>
            <a:grpSpLocks/>
          </p:cNvGrpSpPr>
          <p:nvPr/>
        </p:nvGrpSpPr>
        <p:grpSpPr bwMode="auto">
          <a:xfrm>
            <a:off x="1092200" y="3197226"/>
            <a:ext cx="2413000" cy="387350"/>
            <a:chOff x="1216" y="2310"/>
            <a:chExt cx="1520" cy="244"/>
          </a:xfrm>
        </p:grpSpPr>
        <p:sp>
          <p:nvSpPr>
            <p:cNvPr id="97407" name="Rectangle 5"/>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7408" name="Rectangle 6"/>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7287" name="Group 7"/>
          <p:cNvGrpSpPr>
            <a:grpSpLocks/>
          </p:cNvGrpSpPr>
          <p:nvPr/>
        </p:nvGrpSpPr>
        <p:grpSpPr bwMode="auto">
          <a:xfrm>
            <a:off x="3505200" y="3197226"/>
            <a:ext cx="2413000" cy="387350"/>
            <a:chOff x="1456" y="3206"/>
            <a:chExt cx="1520" cy="244"/>
          </a:xfrm>
        </p:grpSpPr>
        <p:sp>
          <p:nvSpPr>
            <p:cNvPr id="97405" name="Rectangle 8"/>
            <p:cNvSpPr>
              <a:spLocks noChangeArrowheads="1"/>
            </p:cNvSpPr>
            <p:nvPr/>
          </p:nvSpPr>
          <p:spPr bwMode="auto">
            <a:xfrm>
              <a:off x="1456" y="3206"/>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7406" name="Rectangle 9"/>
            <p:cNvSpPr>
              <a:spLocks noChangeArrowheads="1"/>
            </p:cNvSpPr>
            <p:nvPr/>
          </p:nvSpPr>
          <p:spPr bwMode="auto">
            <a:xfrm>
              <a:off x="2216" y="3206"/>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7288" name="Group 10"/>
          <p:cNvGrpSpPr>
            <a:grpSpLocks/>
          </p:cNvGrpSpPr>
          <p:nvPr/>
        </p:nvGrpSpPr>
        <p:grpSpPr bwMode="auto">
          <a:xfrm>
            <a:off x="1092200" y="3616326"/>
            <a:ext cx="2413000" cy="387350"/>
            <a:chOff x="1216" y="2310"/>
            <a:chExt cx="1520" cy="244"/>
          </a:xfrm>
        </p:grpSpPr>
        <p:sp>
          <p:nvSpPr>
            <p:cNvPr id="97403" name="Rectangle 11"/>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7404" name="Rectangle 12"/>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7289" name="Group 13"/>
          <p:cNvGrpSpPr>
            <a:grpSpLocks/>
          </p:cNvGrpSpPr>
          <p:nvPr/>
        </p:nvGrpSpPr>
        <p:grpSpPr bwMode="auto">
          <a:xfrm>
            <a:off x="1092200" y="4073526"/>
            <a:ext cx="2413000" cy="387350"/>
            <a:chOff x="1216" y="2310"/>
            <a:chExt cx="1520" cy="244"/>
          </a:xfrm>
        </p:grpSpPr>
        <p:sp>
          <p:nvSpPr>
            <p:cNvPr id="97401" name="Rectangle 14"/>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7402" name="Rectangle 15"/>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7290" name="Group 16"/>
          <p:cNvGrpSpPr>
            <a:grpSpLocks/>
          </p:cNvGrpSpPr>
          <p:nvPr/>
        </p:nvGrpSpPr>
        <p:grpSpPr bwMode="auto">
          <a:xfrm>
            <a:off x="3505200" y="4086226"/>
            <a:ext cx="2413000" cy="387350"/>
            <a:chOff x="1216" y="2310"/>
            <a:chExt cx="1520" cy="244"/>
          </a:xfrm>
        </p:grpSpPr>
        <p:sp>
          <p:nvSpPr>
            <p:cNvPr id="97399" name="Rectangle 17"/>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7400" name="Rectangle 18"/>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7291" name="Group 19"/>
          <p:cNvGrpSpPr>
            <a:grpSpLocks/>
          </p:cNvGrpSpPr>
          <p:nvPr/>
        </p:nvGrpSpPr>
        <p:grpSpPr bwMode="auto">
          <a:xfrm>
            <a:off x="3505200" y="3641726"/>
            <a:ext cx="2413000" cy="387350"/>
            <a:chOff x="1216" y="2310"/>
            <a:chExt cx="1520" cy="244"/>
          </a:xfrm>
        </p:grpSpPr>
        <p:sp>
          <p:nvSpPr>
            <p:cNvPr id="97397" name="Rectangle 20"/>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7398" name="Rectangle 21"/>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7292" name="Group 22"/>
          <p:cNvGrpSpPr>
            <a:grpSpLocks/>
          </p:cNvGrpSpPr>
          <p:nvPr/>
        </p:nvGrpSpPr>
        <p:grpSpPr bwMode="auto">
          <a:xfrm>
            <a:off x="5905500" y="4098926"/>
            <a:ext cx="2413000" cy="387350"/>
            <a:chOff x="1216" y="2310"/>
            <a:chExt cx="1520" cy="244"/>
          </a:xfrm>
        </p:grpSpPr>
        <p:sp>
          <p:nvSpPr>
            <p:cNvPr id="97395" name="Rectangle 23"/>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7396" name="Rectangle 24"/>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grpSp>
        <p:nvGrpSpPr>
          <p:cNvPr id="97293" name="Group 25"/>
          <p:cNvGrpSpPr>
            <a:grpSpLocks/>
          </p:cNvGrpSpPr>
          <p:nvPr/>
        </p:nvGrpSpPr>
        <p:grpSpPr bwMode="auto">
          <a:xfrm>
            <a:off x="5905500" y="3654426"/>
            <a:ext cx="2413000" cy="387350"/>
            <a:chOff x="1216" y="2310"/>
            <a:chExt cx="1520" cy="244"/>
          </a:xfrm>
        </p:grpSpPr>
        <p:sp>
          <p:nvSpPr>
            <p:cNvPr id="97393" name="Rectangle 26"/>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7394" name="Rectangle 27"/>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sp>
        <p:nvSpPr>
          <p:cNvPr id="97296" name="Line 30"/>
          <p:cNvSpPr>
            <a:spLocks noChangeShapeType="1"/>
          </p:cNvSpPr>
          <p:nvPr/>
        </p:nvSpPr>
        <p:spPr bwMode="auto">
          <a:xfrm>
            <a:off x="7111999" y="3238500"/>
            <a:ext cx="12687" cy="1104900"/>
          </a:xfrm>
          <a:prstGeom prst="line">
            <a:avLst/>
          </a:prstGeom>
          <a:noFill/>
          <a:ln w="38100">
            <a:solidFill>
              <a:schemeClr val="bg1"/>
            </a:solidFill>
            <a:prstDash val="sysDot"/>
            <a:round/>
            <a:headEnd/>
            <a:tailEnd/>
          </a:ln>
        </p:spPr>
        <p:txBody>
          <a:bodyPr wrap="square">
            <a:spAutoFit/>
          </a:bodyPr>
          <a:lstStyle/>
          <a:p>
            <a:endParaRPr lang="en-US" dirty="0"/>
          </a:p>
        </p:txBody>
      </p:sp>
      <p:grpSp>
        <p:nvGrpSpPr>
          <p:cNvPr id="97297" name="Group 32"/>
          <p:cNvGrpSpPr>
            <a:grpSpLocks/>
          </p:cNvGrpSpPr>
          <p:nvPr/>
        </p:nvGrpSpPr>
        <p:grpSpPr bwMode="auto">
          <a:xfrm>
            <a:off x="406400" y="1625600"/>
            <a:ext cx="1447800" cy="1625600"/>
            <a:chOff x="1248" y="2016"/>
            <a:chExt cx="1104" cy="960"/>
          </a:xfrm>
          <a:effectLst>
            <a:glow rad="139700">
              <a:schemeClr val="accent3">
                <a:satMod val="175000"/>
                <a:alpha val="40000"/>
              </a:schemeClr>
            </a:glow>
          </a:effectLst>
        </p:grpSpPr>
        <p:grpSp>
          <p:nvGrpSpPr>
            <p:cNvPr id="97382" name="Group 33"/>
            <p:cNvGrpSpPr>
              <a:grpSpLocks/>
            </p:cNvGrpSpPr>
            <p:nvPr/>
          </p:nvGrpSpPr>
          <p:grpSpPr bwMode="auto">
            <a:xfrm>
              <a:off x="1248" y="2016"/>
              <a:ext cx="912" cy="816"/>
              <a:chOff x="3168" y="1824"/>
              <a:chExt cx="912" cy="816"/>
            </a:xfrm>
          </p:grpSpPr>
          <p:sp>
            <p:nvSpPr>
              <p:cNvPr id="97384" name="Freeform 34"/>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7385" name="Freeform 35"/>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7386" name="Freeform 36"/>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7387" name="Freeform 37"/>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97388" name="Freeform 38"/>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97389" name="Freeform 39"/>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type="none" w="med" len="med"/>
                <a:tailEnd type="none" w="med" len="med"/>
              </a:ln>
            </p:spPr>
            <p:txBody>
              <a:bodyPr wrap="none" anchor="ctr"/>
              <a:lstStyle/>
              <a:p>
                <a:endParaRPr lang="en-US" dirty="0"/>
              </a:p>
            </p:txBody>
          </p:sp>
          <p:sp>
            <p:nvSpPr>
              <p:cNvPr id="97390" name="Freeform 40"/>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7391" name="Freeform 41"/>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97392" name="Freeform 42"/>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97383" name="Freeform 43"/>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grpSp>
        <p:nvGrpSpPr>
          <p:cNvPr id="97298" name="Group 44"/>
          <p:cNvGrpSpPr>
            <a:grpSpLocks/>
          </p:cNvGrpSpPr>
          <p:nvPr/>
        </p:nvGrpSpPr>
        <p:grpSpPr bwMode="auto">
          <a:xfrm>
            <a:off x="1079500" y="3209926"/>
            <a:ext cx="2413000" cy="396875"/>
            <a:chOff x="744" y="3174"/>
            <a:chExt cx="1520" cy="250"/>
          </a:xfrm>
        </p:grpSpPr>
        <p:sp>
          <p:nvSpPr>
            <p:cNvPr id="97379" name="Rectangle 45"/>
            <p:cNvSpPr>
              <a:spLocks noChangeArrowheads="1"/>
            </p:cNvSpPr>
            <p:nvPr/>
          </p:nvSpPr>
          <p:spPr bwMode="auto">
            <a:xfrm>
              <a:off x="744" y="3174"/>
              <a:ext cx="760" cy="244"/>
            </a:xfrm>
            <a:prstGeom prst="rect">
              <a:avLst/>
            </a:prstGeom>
            <a:solidFill>
              <a:srgbClr val="00FFCC"/>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2:00</a:t>
              </a:r>
            </a:p>
          </p:txBody>
        </p:sp>
        <p:sp>
          <p:nvSpPr>
            <p:cNvPr id="97380" name="Rectangle 46"/>
            <p:cNvSpPr>
              <a:spLocks noChangeArrowheads="1"/>
            </p:cNvSpPr>
            <p:nvPr/>
          </p:nvSpPr>
          <p:spPr bwMode="auto">
            <a:xfrm>
              <a:off x="1504" y="3174"/>
              <a:ext cx="760" cy="244"/>
            </a:xfrm>
            <a:prstGeom prst="rect">
              <a:avLst/>
            </a:prstGeom>
            <a:solidFill>
              <a:srgbClr val="00FFCC"/>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0000"/>
                  </a:solidFill>
                  <a:latin typeface="Arial" pitchFamily="34" charset="0"/>
                  <a:cs typeface="Courier New" pitchFamily="49" charset="0"/>
                </a:rPr>
                <a:t>5678</a:t>
              </a:r>
            </a:p>
          </p:txBody>
        </p:sp>
        <p:sp>
          <p:nvSpPr>
            <p:cNvPr id="97381" name="Line 47"/>
            <p:cNvSpPr>
              <a:spLocks noChangeShapeType="1"/>
            </p:cNvSpPr>
            <p:nvPr/>
          </p:nvSpPr>
          <p:spPr bwMode="auto">
            <a:xfrm>
              <a:off x="1504" y="3176"/>
              <a:ext cx="0" cy="248"/>
            </a:xfrm>
            <a:prstGeom prst="line">
              <a:avLst/>
            </a:prstGeom>
            <a:noFill/>
            <a:ln w="38100">
              <a:solidFill>
                <a:schemeClr val="bg1"/>
              </a:solidFill>
              <a:prstDash val="sysDot"/>
              <a:round/>
              <a:headEnd/>
              <a:tailEnd/>
            </a:ln>
          </p:spPr>
          <p:txBody>
            <a:bodyPr>
              <a:spAutoFit/>
            </a:bodyPr>
            <a:lstStyle/>
            <a:p>
              <a:endParaRPr lang="en-US" dirty="0"/>
            </a:p>
          </p:txBody>
        </p:sp>
      </p:grpSp>
      <p:sp>
        <p:nvSpPr>
          <p:cNvPr id="97299" name="AutoShape 56"/>
          <p:cNvSpPr>
            <a:spLocks noChangeArrowheads="1"/>
          </p:cNvSpPr>
          <p:nvPr/>
        </p:nvSpPr>
        <p:spPr bwMode="auto">
          <a:xfrm flipH="1">
            <a:off x="444500" y="3159367"/>
            <a:ext cx="228600" cy="526566"/>
          </a:xfrm>
          <a:prstGeom prst="downArrow">
            <a:avLst>
              <a:gd name="adj1" fmla="val 50000"/>
              <a:gd name="adj2" fmla="val 123611"/>
            </a:avLst>
          </a:prstGeom>
          <a:solidFill>
            <a:srgbClr val="FF0000"/>
          </a:solidFill>
          <a:ln w="9525" algn="ctr">
            <a:solidFill>
              <a:srgbClr val="FF3300"/>
            </a:solidFill>
            <a:miter lim="800000"/>
            <a:headEnd/>
            <a:tailEnd/>
          </a:ln>
        </p:spPr>
        <p:txBody>
          <a:bodyPr anchor="ctr">
            <a:spAutoFit/>
          </a:bodyPr>
          <a:lstStyle/>
          <a:p>
            <a:pP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grpSp>
        <p:nvGrpSpPr>
          <p:cNvPr id="97300" name="Group 57"/>
          <p:cNvGrpSpPr>
            <a:grpSpLocks/>
          </p:cNvGrpSpPr>
          <p:nvPr/>
        </p:nvGrpSpPr>
        <p:grpSpPr bwMode="auto">
          <a:xfrm>
            <a:off x="5905500" y="3209926"/>
            <a:ext cx="2413000" cy="387350"/>
            <a:chOff x="1216" y="2310"/>
            <a:chExt cx="1520" cy="244"/>
          </a:xfrm>
        </p:grpSpPr>
        <p:sp>
          <p:nvSpPr>
            <p:cNvPr id="97377" name="Rectangle 58"/>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1:45</a:t>
              </a:r>
            </a:p>
          </p:txBody>
        </p:sp>
        <p:sp>
          <p:nvSpPr>
            <p:cNvPr id="97378" name="Rectangle 59"/>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3300"/>
                  </a:solidFill>
                  <a:latin typeface="Arial" pitchFamily="34" charset="0"/>
                  <a:cs typeface="Courier New" pitchFamily="49" charset="0"/>
                </a:rPr>
                <a:t>1234</a:t>
              </a:r>
            </a:p>
          </p:txBody>
        </p:sp>
      </p:grpSp>
      <p:sp>
        <p:nvSpPr>
          <p:cNvPr id="892988" name="Rectangle 60"/>
          <p:cNvSpPr>
            <a:spLocks noChangeArrowheads="1"/>
          </p:cNvSpPr>
          <p:nvPr/>
        </p:nvSpPr>
        <p:spPr bwMode="auto">
          <a:xfrm>
            <a:off x="2513013" y="1814513"/>
            <a:ext cx="4116387" cy="683264"/>
          </a:xfrm>
          <a:prstGeom prst="rect">
            <a:avLst/>
          </a:prstGeom>
          <a:noFill/>
          <a:ln w="9525" algn="ctr">
            <a:noFill/>
            <a:miter lim="800000"/>
            <a:headEnd/>
            <a:tailEnd/>
          </a:ln>
        </p:spPr>
        <p:txBody>
          <a:bodyPr wrap="square">
            <a:spAutoFit/>
          </a:bodyPr>
          <a:lstStyle/>
          <a:p>
            <a:pPr marL="231775" indent="-231775" eaLnBrk="0" hangingPunct="0">
              <a:lnSpc>
                <a:spcPct val="80000"/>
              </a:lnSpc>
              <a:spcBef>
                <a:spcPct val="20000"/>
              </a:spcBef>
            </a:pPr>
            <a:r>
              <a:rPr lang="en-US" sz="2400" dirty="0">
                <a:solidFill>
                  <a:srgbClr val="FFFF00"/>
                </a:solidFill>
                <a:latin typeface="Arial" pitchFamily="34" charset="0"/>
                <a:cs typeface="Courier New" pitchFamily="49" charset="0"/>
              </a:rPr>
              <a:t>  reader writes column to notify others of what it read</a:t>
            </a:r>
          </a:p>
        </p:txBody>
      </p:sp>
      <p:grpSp>
        <p:nvGrpSpPr>
          <p:cNvPr id="97302" name="Group 62"/>
          <p:cNvGrpSpPr>
            <a:grpSpLocks/>
          </p:cNvGrpSpPr>
          <p:nvPr/>
        </p:nvGrpSpPr>
        <p:grpSpPr bwMode="auto">
          <a:xfrm flipH="1">
            <a:off x="7677150" y="1892300"/>
            <a:ext cx="1174750" cy="1090613"/>
            <a:chOff x="3168" y="1824"/>
            <a:chExt cx="912" cy="816"/>
          </a:xfrm>
          <a:effectLst>
            <a:glow rad="139700">
              <a:schemeClr val="accent3">
                <a:satMod val="175000"/>
                <a:alpha val="40000"/>
              </a:schemeClr>
            </a:glow>
          </a:effectLst>
        </p:grpSpPr>
        <p:sp>
          <p:nvSpPr>
            <p:cNvPr id="97368" name="Freeform 63"/>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7369" name="Freeform 64"/>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7370" name="Freeform 65"/>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7371" name="Freeform 66"/>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CCFF"/>
            </a:solidFill>
            <a:ln w="38100">
              <a:solidFill>
                <a:schemeClr val="tx1"/>
              </a:solidFill>
              <a:round/>
              <a:headEnd/>
              <a:tailEnd/>
            </a:ln>
          </p:spPr>
          <p:txBody>
            <a:bodyPr wrap="none" anchor="ctr"/>
            <a:lstStyle/>
            <a:p>
              <a:endParaRPr lang="en-US" dirty="0"/>
            </a:p>
          </p:txBody>
        </p:sp>
        <p:sp>
          <p:nvSpPr>
            <p:cNvPr id="97372" name="Freeform 67"/>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CCFF"/>
            </a:solidFill>
            <a:ln w="38100">
              <a:solidFill>
                <a:schemeClr val="tx1"/>
              </a:solidFill>
              <a:round/>
              <a:headEnd/>
              <a:tailEnd/>
            </a:ln>
          </p:spPr>
          <p:txBody>
            <a:bodyPr wrap="none" anchor="ctr"/>
            <a:lstStyle/>
            <a:p>
              <a:endParaRPr lang="en-US" dirty="0"/>
            </a:p>
          </p:txBody>
        </p:sp>
        <p:sp>
          <p:nvSpPr>
            <p:cNvPr id="97373" name="Freeform 68"/>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97374" name="Freeform 69"/>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97375" name="Freeform 70"/>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97376" name="Freeform 71"/>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97303" name="Text Box 73"/>
          <p:cNvSpPr txBox="1">
            <a:spLocks noChangeArrowheads="1"/>
          </p:cNvSpPr>
          <p:nvPr/>
        </p:nvSpPr>
        <p:spPr bwMode="auto">
          <a:xfrm>
            <a:off x="923925" y="19827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1</a:t>
            </a:r>
          </a:p>
        </p:txBody>
      </p:sp>
      <p:sp>
        <p:nvSpPr>
          <p:cNvPr id="97304" name="Text Box 74"/>
          <p:cNvSpPr txBox="1">
            <a:spLocks noChangeArrowheads="1"/>
          </p:cNvSpPr>
          <p:nvPr/>
        </p:nvSpPr>
        <p:spPr bwMode="auto">
          <a:xfrm>
            <a:off x="2117725" y="27447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latin typeface="Arial" pitchFamily="34" charset="0"/>
                <a:cs typeface="Courier New" pitchFamily="49" charset="0"/>
              </a:rPr>
              <a:t>1</a:t>
            </a:r>
          </a:p>
        </p:txBody>
      </p:sp>
      <p:sp>
        <p:nvSpPr>
          <p:cNvPr id="97305" name="Text Box 75"/>
          <p:cNvSpPr txBox="1">
            <a:spLocks noChangeArrowheads="1"/>
          </p:cNvSpPr>
          <p:nvPr/>
        </p:nvSpPr>
        <p:spPr bwMode="auto">
          <a:xfrm>
            <a:off x="4556125" y="27447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latin typeface="Arial" pitchFamily="34" charset="0"/>
                <a:cs typeface="Courier New" pitchFamily="49" charset="0"/>
              </a:rPr>
              <a:t>2</a:t>
            </a:r>
          </a:p>
        </p:txBody>
      </p:sp>
      <p:sp>
        <p:nvSpPr>
          <p:cNvPr id="97306" name="Text Box 76"/>
          <p:cNvSpPr txBox="1">
            <a:spLocks noChangeArrowheads="1"/>
          </p:cNvSpPr>
          <p:nvPr/>
        </p:nvSpPr>
        <p:spPr bwMode="auto">
          <a:xfrm>
            <a:off x="6969125" y="27447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latin typeface="Arial" pitchFamily="34" charset="0"/>
                <a:cs typeface="Courier New" pitchFamily="49" charset="0"/>
              </a:rPr>
              <a:t>3</a:t>
            </a:r>
          </a:p>
        </p:txBody>
      </p:sp>
      <p:sp>
        <p:nvSpPr>
          <p:cNvPr id="97307" name="Text Box 77"/>
          <p:cNvSpPr txBox="1">
            <a:spLocks noChangeArrowheads="1"/>
          </p:cNvSpPr>
          <p:nvPr/>
        </p:nvSpPr>
        <p:spPr bwMode="auto">
          <a:xfrm>
            <a:off x="8315325" y="32273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latin typeface="Arial" pitchFamily="34" charset="0"/>
                <a:cs typeface="Courier New" pitchFamily="49" charset="0"/>
              </a:rPr>
              <a:t>1</a:t>
            </a:r>
          </a:p>
        </p:txBody>
      </p:sp>
      <p:sp>
        <p:nvSpPr>
          <p:cNvPr id="97308" name="Text Box 78"/>
          <p:cNvSpPr txBox="1">
            <a:spLocks noChangeArrowheads="1"/>
          </p:cNvSpPr>
          <p:nvPr/>
        </p:nvSpPr>
        <p:spPr bwMode="auto">
          <a:xfrm>
            <a:off x="8315325" y="36845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latin typeface="Arial" pitchFamily="34" charset="0"/>
                <a:cs typeface="Courier New" pitchFamily="49" charset="0"/>
              </a:rPr>
              <a:t>2</a:t>
            </a:r>
          </a:p>
        </p:txBody>
      </p:sp>
      <p:sp>
        <p:nvSpPr>
          <p:cNvPr id="97309" name="Text Box 79"/>
          <p:cNvSpPr txBox="1">
            <a:spLocks noChangeArrowheads="1"/>
          </p:cNvSpPr>
          <p:nvPr/>
        </p:nvSpPr>
        <p:spPr bwMode="auto">
          <a:xfrm>
            <a:off x="8315325" y="40909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latin typeface="Arial" pitchFamily="34" charset="0"/>
                <a:cs typeface="Courier New" pitchFamily="49" charset="0"/>
              </a:rPr>
              <a:t>3</a:t>
            </a:r>
          </a:p>
        </p:txBody>
      </p:sp>
      <p:grpSp>
        <p:nvGrpSpPr>
          <p:cNvPr id="15" name="Group 80"/>
          <p:cNvGrpSpPr>
            <a:grpSpLocks/>
          </p:cNvGrpSpPr>
          <p:nvPr/>
        </p:nvGrpSpPr>
        <p:grpSpPr bwMode="auto">
          <a:xfrm>
            <a:off x="5905500" y="3654426"/>
            <a:ext cx="2413000" cy="396875"/>
            <a:chOff x="744" y="3174"/>
            <a:chExt cx="1520" cy="250"/>
          </a:xfrm>
        </p:grpSpPr>
        <p:sp>
          <p:nvSpPr>
            <p:cNvPr id="97365" name="Rectangle 81"/>
            <p:cNvSpPr>
              <a:spLocks noChangeArrowheads="1"/>
            </p:cNvSpPr>
            <p:nvPr/>
          </p:nvSpPr>
          <p:spPr bwMode="auto">
            <a:xfrm>
              <a:off x="744" y="3174"/>
              <a:ext cx="760" cy="244"/>
            </a:xfrm>
            <a:prstGeom prst="rect">
              <a:avLst/>
            </a:prstGeom>
            <a:solidFill>
              <a:schemeClr val="accent2">
                <a:alpha val="43921"/>
              </a:scheme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97366" name="Rectangle 82"/>
            <p:cNvSpPr>
              <a:spLocks noChangeArrowheads="1"/>
            </p:cNvSpPr>
            <p:nvPr/>
          </p:nvSpPr>
          <p:spPr bwMode="auto">
            <a:xfrm>
              <a:off x="1504" y="3174"/>
              <a:ext cx="760" cy="244"/>
            </a:xfrm>
            <a:prstGeom prst="rect">
              <a:avLst/>
            </a:prstGeom>
            <a:solidFill>
              <a:schemeClr val="accent2">
                <a:alpha val="43921"/>
              </a:scheme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FF0000"/>
                </a:solidFill>
                <a:latin typeface="Arial" pitchFamily="34" charset="0"/>
                <a:cs typeface="Courier New" pitchFamily="49" charset="0"/>
              </a:endParaRPr>
            </a:p>
          </p:txBody>
        </p:sp>
        <p:sp>
          <p:nvSpPr>
            <p:cNvPr id="97367" name="Line 83"/>
            <p:cNvSpPr>
              <a:spLocks noChangeShapeType="1"/>
            </p:cNvSpPr>
            <p:nvPr/>
          </p:nvSpPr>
          <p:spPr bwMode="auto">
            <a:xfrm>
              <a:off x="1504" y="3176"/>
              <a:ext cx="0" cy="248"/>
            </a:xfrm>
            <a:prstGeom prst="line">
              <a:avLst/>
            </a:prstGeom>
            <a:noFill/>
            <a:ln w="38100">
              <a:solidFill>
                <a:schemeClr val="bg1"/>
              </a:solidFill>
              <a:prstDash val="sysDot"/>
              <a:round/>
              <a:headEnd/>
              <a:tailEnd/>
            </a:ln>
          </p:spPr>
          <p:txBody>
            <a:bodyPr>
              <a:spAutoFit/>
            </a:bodyPr>
            <a:lstStyle/>
            <a:p>
              <a:endParaRPr lang="en-US" dirty="0"/>
            </a:p>
          </p:txBody>
        </p:sp>
      </p:grpSp>
      <p:grpSp>
        <p:nvGrpSpPr>
          <p:cNvPr id="16" name="Group 84"/>
          <p:cNvGrpSpPr>
            <a:grpSpLocks/>
          </p:cNvGrpSpPr>
          <p:nvPr/>
        </p:nvGrpSpPr>
        <p:grpSpPr bwMode="auto">
          <a:xfrm>
            <a:off x="3492500" y="3641726"/>
            <a:ext cx="2413000" cy="396875"/>
            <a:chOff x="744" y="3174"/>
            <a:chExt cx="1520" cy="250"/>
          </a:xfrm>
        </p:grpSpPr>
        <p:sp>
          <p:nvSpPr>
            <p:cNvPr id="97362" name="Rectangle 85"/>
            <p:cNvSpPr>
              <a:spLocks noChangeArrowheads="1"/>
            </p:cNvSpPr>
            <p:nvPr/>
          </p:nvSpPr>
          <p:spPr bwMode="auto">
            <a:xfrm>
              <a:off x="744" y="3174"/>
              <a:ext cx="760" cy="244"/>
            </a:xfrm>
            <a:prstGeom prst="rect">
              <a:avLst/>
            </a:prstGeom>
            <a:solidFill>
              <a:schemeClr val="accent2">
                <a:alpha val="43921"/>
              </a:scheme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97363" name="Rectangle 86"/>
            <p:cNvSpPr>
              <a:spLocks noChangeArrowheads="1"/>
            </p:cNvSpPr>
            <p:nvPr/>
          </p:nvSpPr>
          <p:spPr bwMode="auto">
            <a:xfrm>
              <a:off x="1504" y="3174"/>
              <a:ext cx="760" cy="244"/>
            </a:xfrm>
            <a:prstGeom prst="rect">
              <a:avLst/>
            </a:prstGeom>
            <a:solidFill>
              <a:schemeClr val="accent2">
                <a:alpha val="43921"/>
              </a:scheme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FF0000"/>
                </a:solidFill>
                <a:latin typeface="Arial" pitchFamily="34" charset="0"/>
                <a:cs typeface="Courier New" pitchFamily="49" charset="0"/>
              </a:endParaRPr>
            </a:p>
          </p:txBody>
        </p:sp>
        <p:sp>
          <p:nvSpPr>
            <p:cNvPr id="97364" name="Line 87"/>
            <p:cNvSpPr>
              <a:spLocks noChangeShapeType="1"/>
            </p:cNvSpPr>
            <p:nvPr/>
          </p:nvSpPr>
          <p:spPr bwMode="auto">
            <a:xfrm>
              <a:off x="1504" y="3176"/>
              <a:ext cx="0" cy="248"/>
            </a:xfrm>
            <a:prstGeom prst="line">
              <a:avLst/>
            </a:prstGeom>
            <a:noFill/>
            <a:ln w="38100">
              <a:solidFill>
                <a:schemeClr val="bg1"/>
              </a:solidFill>
              <a:prstDash val="sysDot"/>
              <a:round/>
              <a:headEnd/>
              <a:tailEnd/>
            </a:ln>
          </p:spPr>
          <p:txBody>
            <a:bodyPr>
              <a:spAutoFit/>
            </a:bodyPr>
            <a:lstStyle/>
            <a:p>
              <a:endParaRPr lang="en-US" dirty="0"/>
            </a:p>
          </p:txBody>
        </p:sp>
      </p:grpSp>
      <p:sp>
        <p:nvSpPr>
          <p:cNvPr id="893020" name="Text Box 92"/>
          <p:cNvSpPr txBox="1">
            <a:spLocks noChangeArrowheads="1"/>
          </p:cNvSpPr>
          <p:nvPr/>
        </p:nvSpPr>
        <p:spPr bwMode="auto">
          <a:xfrm>
            <a:off x="7959725" y="2160588"/>
            <a:ext cx="369888"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2</a:t>
            </a:r>
          </a:p>
        </p:txBody>
      </p:sp>
      <p:grpSp>
        <p:nvGrpSpPr>
          <p:cNvPr id="17" name="Group 105"/>
          <p:cNvGrpSpPr>
            <a:grpSpLocks/>
          </p:cNvGrpSpPr>
          <p:nvPr/>
        </p:nvGrpSpPr>
        <p:grpSpPr bwMode="auto">
          <a:xfrm>
            <a:off x="3492500" y="3222626"/>
            <a:ext cx="2413000" cy="396875"/>
            <a:chOff x="744" y="3174"/>
            <a:chExt cx="1520" cy="250"/>
          </a:xfrm>
        </p:grpSpPr>
        <p:sp>
          <p:nvSpPr>
            <p:cNvPr id="97359" name="Rectangle 106"/>
            <p:cNvSpPr>
              <a:spLocks noChangeArrowheads="1"/>
            </p:cNvSpPr>
            <p:nvPr/>
          </p:nvSpPr>
          <p:spPr bwMode="auto">
            <a:xfrm>
              <a:off x="744" y="3174"/>
              <a:ext cx="760" cy="244"/>
            </a:xfrm>
            <a:prstGeom prst="rect">
              <a:avLst/>
            </a:prstGeom>
            <a:solidFill>
              <a:srgbClr val="00FFCC"/>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2:00</a:t>
              </a:r>
            </a:p>
          </p:txBody>
        </p:sp>
        <p:sp>
          <p:nvSpPr>
            <p:cNvPr id="97360" name="Rectangle 107"/>
            <p:cNvSpPr>
              <a:spLocks noChangeArrowheads="1"/>
            </p:cNvSpPr>
            <p:nvPr/>
          </p:nvSpPr>
          <p:spPr bwMode="auto">
            <a:xfrm>
              <a:off x="1504" y="3174"/>
              <a:ext cx="760" cy="244"/>
            </a:xfrm>
            <a:prstGeom prst="rect">
              <a:avLst/>
            </a:prstGeom>
            <a:solidFill>
              <a:srgbClr val="00FFCC"/>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0000"/>
                  </a:solidFill>
                  <a:latin typeface="Arial" pitchFamily="34" charset="0"/>
                  <a:cs typeface="Courier New" pitchFamily="49" charset="0"/>
                </a:rPr>
                <a:t>5678</a:t>
              </a:r>
            </a:p>
          </p:txBody>
        </p:sp>
        <p:sp>
          <p:nvSpPr>
            <p:cNvPr id="97361" name="Line 108"/>
            <p:cNvSpPr>
              <a:spLocks noChangeShapeType="1"/>
            </p:cNvSpPr>
            <p:nvPr/>
          </p:nvSpPr>
          <p:spPr bwMode="auto">
            <a:xfrm>
              <a:off x="1504" y="3176"/>
              <a:ext cx="0" cy="248"/>
            </a:xfrm>
            <a:prstGeom prst="line">
              <a:avLst/>
            </a:prstGeom>
            <a:noFill/>
            <a:ln w="38100">
              <a:solidFill>
                <a:schemeClr val="bg1"/>
              </a:solidFill>
              <a:prstDash val="sysDot"/>
              <a:round/>
              <a:headEnd/>
              <a:tailEnd/>
            </a:ln>
          </p:spPr>
          <p:txBody>
            <a:bodyPr>
              <a:spAutoFit/>
            </a:bodyPr>
            <a:lstStyle/>
            <a:p>
              <a:endParaRPr lang="en-US" dirty="0"/>
            </a:p>
          </p:txBody>
        </p:sp>
      </p:grpSp>
      <p:grpSp>
        <p:nvGrpSpPr>
          <p:cNvPr id="18" name="Group 109"/>
          <p:cNvGrpSpPr>
            <a:grpSpLocks/>
          </p:cNvGrpSpPr>
          <p:nvPr/>
        </p:nvGrpSpPr>
        <p:grpSpPr bwMode="auto">
          <a:xfrm>
            <a:off x="3492500" y="3667126"/>
            <a:ext cx="2413000" cy="396875"/>
            <a:chOff x="744" y="3174"/>
            <a:chExt cx="1520" cy="250"/>
          </a:xfrm>
        </p:grpSpPr>
        <p:sp>
          <p:nvSpPr>
            <p:cNvPr id="97356" name="Rectangle 110"/>
            <p:cNvSpPr>
              <a:spLocks noChangeArrowheads="1"/>
            </p:cNvSpPr>
            <p:nvPr/>
          </p:nvSpPr>
          <p:spPr bwMode="auto">
            <a:xfrm>
              <a:off x="744" y="3174"/>
              <a:ext cx="760" cy="244"/>
            </a:xfrm>
            <a:prstGeom prst="rect">
              <a:avLst/>
            </a:prstGeom>
            <a:solidFill>
              <a:srgbClr val="00FFCC"/>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2:00</a:t>
              </a:r>
            </a:p>
          </p:txBody>
        </p:sp>
        <p:sp>
          <p:nvSpPr>
            <p:cNvPr id="97357" name="Rectangle 111"/>
            <p:cNvSpPr>
              <a:spLocks noChangeArrowheads="1"/>
            </p:cNvSpPr>
            <p:nvPr/>
          </p:nvSpPr>
          <p:spPr bwMode="auto">
            <a:xfrm>
              <a:off x="1504" y="3174"/>
              <a:ext cx="760" cy="244"/>
            </a:xfrm>
            <a:prstGeom prst="rect">
              <a:avLst/>
            </a:prstGeom>
            <a:solidFill>
              <a:srgbClr val="00FFCC"/>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0000"/>
                  </a:solidFill>
                  <a:latin typeface="Arial" pitchFamily="34" charset="0"/>
                  <a:cs typeface="Courier New" pitchFamily="49" charset="0"/>
                </a:rPr>
                <a:t>5678</a:t>
              </a:r>
            </a:p>
          </p:txBody>
        </p:sp>
        <p:sp>
          <p:nvSpPr>
            <p:cNvPr id="97358" name="Line 112"/>
            <p:cNvSpPr>
              <a:spLocks noChangeShapeType="1"/>
            </p:cNvSpPr>
            <p:nvPr/>
          </p:nvSpPr>
          <p:spPr bwMode="auto">
            <a:xfrm>
              <a:off x="1504" y="3176"/>
              <a:ext cx="0" cy="248"/>
            </a:xfrm>
            <a:prstGeom prst="line">
              <a:avLst/>
            </a:prstGeom>
            <a:noFill/>
            <a:ln w="38100">
              <a:solidFill>
                <a:schemeClr val="bg1"/>
              </a:solidFill>
              <a:prstDash val="sysDot"/>
              <a:round/>
              <a:headEnd/>
              <a:tailEnd/>
            </a:ln>
          </p:spPr>
          <p:txBody>
            <a:bodyPr>
              <a:spAutoFit/>
            </a:bodyPr>
            <a:lstStyle/>
            <a:p>
              <a:endParaRPr lang="en-US" dirty="0"/>
            </a:p>
          </p:txBody>
        </p:sp>
      </p:grpSp>
      <p:grpSp>
        <p:nvGrpSpPr>
          <p:cNvPr id="19" name="Group 113"/>
          <p:cNvGrpSpPr>
            <a:grpSpLocks/>
          </p:cNvGrpSpPr>
          <p:nvPr/>
        </p:nvGrpSpPr>
        <p:grpSpPr bwMode="auto">
          <a:xfrm>
            <a:off x="3492500" y="4086226"/>
            <a:ext cx="2413000" cy="396875"/>
            <a:chOff x="744" y="3174"/>
            <a:chExt cx="1520" cy="250"/>
          </a:xfrm>
        </p:grpSpPr>
        <p:sp>
          <p:nvSpPr>
            <p:cNvPr id="97353" name="Rectangle 114"/>
            <p:cNvSpPr>
              <a:spLocks noChangeArrowheads="1"/>
            </p:cNvSpPr>
            <p:nvPr/>
          </p:nvSpPr>
          <p:spPr bwMode="auto">
            <a:xfrm>
              <a:off x="744" y="3174"/>
              <a:ext cx="760" cy="244"/>
            </a:xfrm>
            <a:prstGeom prst="rect">
              <a:avLst/>
            </a:prstGeom>
            <a:solidFill>
              <a:srgbClr val="00FFCC"/>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2:00</a:t>
              </a:r>
            </a:p>
          </p:txBody>
        </p:sp>
        <p:sp>
          <p:nvSpPr>
            <p:cNvPr id="97354" name="Rectangle 115"/>
            <p:cNvSpPr>
              <a:spLocks noChangeArrowheads="1"/>
            </p:cNvSpPr>
            <p:nvPr/>
          </p:nvSpPr>
          <p:spPr bwMode="auto">
            <a:xfrm>
              <a:off x="1504" y="3174"/>
              <a:ext cx="760" cy="244"/>
            </a:xfrm>
            <a:prstGeom prst="rect">
              <a:avLst/>
            </a:prstGeom>
            <a:solidFill>
              <a:srgbClr val="00FFCC"/>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0000"/>
                  </a:solidFill>
                  <a:latin typeface="Arial" pitchFamily="34" charset="0"/>
                  <a:cs typeface="Courier New" pitchFamily="49" charset="0"/>
                </a:rPr>
                <a:t>5678</a:t>
              </a:r>
            </a:p>
          </p:txBody>
        </p:sp>
        <p:sp>
          <p:nvSpPr>
            <p:cNvPr id="97355" name="Line 116"/>
            <p:cNvSpPr>
              <a:spLocks noChangeShapeType="1"/>
            </p:cNvSpPr>
            <p:nvPr/>
          </p:nvSpPr>
          <p:spPr bwMode="auto">
            <a:xfrm>
              <a:off x="1504" y="3176"/>
              <a:ext cx="0" cy="248"/>
            </a:xfrm>
            <a:prstGeom prst="line">
              <a:avLst/>
            </a:prstGeom>
            <a:noFill/>
            <a:ln w="38100">
              <a:solidFill>
                <a:schemeClr val="bg1"/>
              </a:solidFill>
              <a:prstDash val="sysDot"/>
              <a:round/>
              <a:headEnd/>
              <a:tailEnd/>
            </a:ln>
          </p:spPr>
          <p:txBody>
            <a:bodyPr>
              <a:spAutoFit/>
            </a:bodyPr>
            <a:lstStyle/>
            <a:p>
              <a:endParaRPr lang="en-US" dirty="0"/>
            </a:p>
          </p:txBody>
        </p:sp>
      </p:grpSp>
      <p:grpSp>
        <p:nvGrpSpPr>
          <p:cNvPr id="97316" name="Group 121"/>
          <p:cNvGrpSpPr>
            <a:grpSpLocks/>
          </p:cNvGrpSpPr>
          <p:nvPr/>
        </p:nvGrpSpPr>
        <p:grpSpPr bwMode="auto">
          <a:xfrm>
            <a:off x="1079500" y="3654426"/>
            <a:ext cx="2413000" cy="396875"/>
            <a:chOff x="744" y="3174"/>
            <a:chExt cx="1520" cy="250"/>
          </a:xfrm>
        </p:grpSpPr>
        <p:sp>
          <p:nvSpPr>
            <p:cNvPr id="97350" name="Rectangle 122"/>
            <p:cNvSpPr>
              <a:spLocks noChangeArrowheads="1"/>
            </p:cNvSpPr>
            <p:nvPr/>
          </p:nvSpPr>
          <p:spPr bwMode="auto">
            <a:xfrm>
              <a:off x="744" y="3174"/>
              <a:ext cx="760" cy="244"/>
            </a:xfrm>
            <a:prstGeom prst="rect">
              <a:avLst/>
            </a:prstGeom>
            <a:solidFill>
              <a:srgbClr val="00FFCC"/>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2:00</a:t>
              </a:r>
            </a:p>
          </p:txBody>
        </p:sp>
        <p:sp>
          <p:nvSpPr>
            <p:cNvPr id="97351" name="Rectangle 123"/>
            <p:cNvSpPr>
              <a:spLocks noChangeArrowheads="1"/>
            </p:cNvSpPr>
            <p:nvPr/>
          </p:nvSpPr>
          <p:spPr bwMode="auto">
            <a:xfrm>
              <a:off x="1504" y="3174"/>
              <a:ext cx="760" cy="244"/>
            </a:xfrm>
            <a:prstGeom prst="rect">
              <a:avLst/>
            </a:prstGeom>
            <a:solidFill>
              <a:srgbClr val="00FFCC"/>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0000"/>
                  </a:solidFill>
                  <a:latin typeface="Arial" pitchFamily="34" charset="0"/>
                  <a:cs typeface="Courier New" pitchFamily="49" charset="0"/>
                </a:rPr>
                <a:t>5678</a:t>
              </a:r>
            </a:p>
          </p:txBody>
        </p:sp>
        <p:sp>
          <p:nvSpPr>
            <p:cNvPr id="97352" name="Line 124"/>
            <p:cNvSpPr>
              <a:spLocks noChangeShapeType="1"/>
            </p:cNvSpPr>
            <p:nvPr/>
          </p:nvSpPr>
          <p:spPr bwMode="auto">
            <a:xfrm>
              <a:off x="1504" y="3176"/>
              <a:ext cx="0" cy="248"/>
            </a:xfrm>
            <a:prstGeom prst="line">
              <a:avLst/>
            </a:prstGeom>
            <a:noFill/>
            <a:ln w="38100">
              <a:solidFill>
                <a:schemeClr val="bg1"/>
              </a:solidFill>
              <a:prstDash val="sysDot"/>
              <a:round/>
              <a:headEnd/>
              <a:tailEnd/>
            </a:ln>
          </p:spPr>
          <p:txBody>
            <a:bodyPr>
              <a:spAutoFit/>
            </a:bodyPr>
            <a:lstStyle/>
            <a:p>
              <a:endParaRPr lang="en-US" dirty="0"/>
            </a:p>
          </p:txBody>
        </p:sp>
      </p:grpSp>
      <p:grpSp>
        <p:nvGrpSpPr>
          <p:cNvPr id="21" name="Group 117"/>
          <p:cNvGrpSpPr>
            <a:grpSpLocks/>
          </p:cNvGrpSpPr>
          <p:nvPr/>
        </p:nvGrpSpPr>
        <p:grpSpPr bwMode="auto">
          <a:xfrm>
            <a:off x="1079500" y="3654426"/>
            <a:ext cx="2413000" cy="396875"/>
            <a:chOff x="744" y="3174"/>
            <a:chExt cx="1520" cy="250"/>
          </a:xfrm>
        </p:grpSpPr>
        <p:sp>
          <p:nvSpPr>
            <p:cNvPr id="97347" name="Rectangle 118"/>
            <p:cNvSpPr>
              <a:spLocks noChangeArrowheads="1"/>
            </p:cNvSpPr>
            <p:nvPr/>
          </p:nvSpPr>
          <p:spPr bwMode="auto">
            <a:xfrm>
              <a:off x="744" y="3174"/>
              <a:ext cx="760" cy="244"/>
            </a:xfrm>
            <a:prstGeom prst="rect">
              <a:avLst/>
            </a:prstGeom>
            <a:solidFill>
              <a:schemeClr val="accent2">
                <a:alpha val="43921"/>
              </a:scheme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97348" name="Rectangle 119"/>
            <p:cNvSpPr>
              <a:spLocks noChangeArrowheads="1"/>
            </p:cNvSpPr>
            <p:nvPr/>
          </p:nvSpPr>
          <p:spPr bwMode="auto">
            <a:xfrm>
              <a:off x="1504" y="3174"/>
              <a:ext cx="760" cy="244"/>
            </a:xfrm>
            <a:prstGeom prst="rect">
              <a:avLst/>
            </a:prstGeom>
            <a:solidFill>
              <a:schemeClr val="accent2">
                <a:alpha val="43921"/>
              </a:scheme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FF0000"/>
                </a:solidFill>
                <a:latin typeface="Arial" pitchFamily="34" charset="0"/>
                <a:cs typeface="Courier New" pitchFamily="49" charset="0"/>
              </a:endParaRPr>
            </a:p>
          </p:txBody>
        </p:sp>
        <p:sp>
          <p:nvSpPr>
            <p:cNvPr id="97349" name="Line 120"/>
            <p:cNvSpPr>
              <a:spLocks noChangeShapeType="1"/>
            </p:cNvSpPr>
            <p:nvPr/>
          </p:nvSpPr>
          <p:spPr bwMode="auto">
            <a:xfrm>
              <a:off x="1504" y="3176"/>
              <a:ext cx="0" cy="248"/>
            </a:xfrm>
            <a:prstGeom prst="line">
              <a:avLst/>
            </a:prstGeom>
            <a:noFill/>
            <a:ln w="38100">
              <a:solidFill>
                <a:schemeClr val="bg1"/>
              </a:solidFill>
              <a:prstDash val="sysDot"/>
              <a:round/>
              <a:headEnd/>
              <a:tailEnd/>
            </a:ln>
          </p:spPr>
          <p:txBody>
            <a:bodyPr>
              <a:spAutoFit/>
            </a:bodyPr>
            <a:lstStyle/>
            <a:p>
              <a:endParaRPr lang="en-US" dirty="0"/>
            </a:p>
          </p:txBody>
        </p:sp>
      </p:grpSp>
      <p:sp>
        <p:nvSpPr>
          <p:cNvPr id="97318" name="AutoShape 125"/>
          <p:cNvSpPr>
            <a:spLocks noChangeArrowheads="1"/>
          </p:cNvSpPr>
          <p:nvPr/>
        </p:nvSpPr>
        <p:spPr bwMode="auto">
          <a:xfrm>
            <a:off x="1130300" y="901700"/>
            <a:ext cx="2819400" cy="825500"/>
          </a:xfrm>
          <a:prstGeom prst="wedgeRoundRectCallout">
            <a:avLst>
              <a:gd name="adj1" fmla="val -37218"/>
              <a:gd name="adj2" fmla="val 72694"/>
              <a:gd name="adj3" fmla="val 16667"/>
            </a:avLst>
          </a:prstGeom>
          <a:solidFill>
            <a:schemeClr val="tx1"/>
          </a:solidFill>
          <a:ln w="38100" algn="ctr">
            <a:solidFill>
              <a:srgbClr val="FF0000"/>
            </a:solidFill>
            <a:miter lim="800000"/>
            <a:headEnd/>
            <a:tailEnd/>
          </a:ln>
        </p:spPr>
        <p:txBody>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zzz…after second write</a:t>
            </a:r>
          </a:p>
        </p:txBody>
      </p:sp>
      <p:sp>
        <p:nvSpPr>
          <p:cNvPr id="893054" name="AutoShape 126"/>
          <p:cNvSpPr>
            <a:spLocks noChangeArrowheads="1"/>
          </p:cNvSpPr>
          <p:nvPr/>
        </p:nvSpPr>
        <p:spPr bwMode="auto">
          <a:xfrm>
            <a:off x="5778500" y="393700"/>
            <a:ext cx="2959100" cy="546100"/>
          </a:xfrm>
          <a:prstGeom prst="cloudCallout">
            <a:avLst>
              <a:gd name="adj1" fmla="val 30634"/>
              <a:gd name="adj2" fmla="val 206685"/>
            </a:avLst>
          </a:prstGeom>
          <a:solidFill>
            <a:schemeClr val="tx1"/>
          </a:solidFill>
          <a:ln w="38100">
            <a:solidFill>
              <a:srgbClr val="33CCFF"/>
            </a:solidFill>
            <a:round/>
            <a:headEnd/>
            <a:tailEnd/>
          </a:ln>
        </p:spPr>
        <p:txBody>
          <a:bodyPr/>
          <a:lstStyle/>
          <a:p>
            <a:pPr marL="231775" indent="-231775" algn="ctr" eaLnBrk="0" hangingPunct="0">
              <a:lnSpc>
                <a:spcPct val="80000"/>
              </a:lnSpc>
              <a:spcBef>
                <a:spcPct val="20000"/>
              </a:spcBef>
            </a:pPr>
            <a:r>
              <a:rPr lang="en-US" sz="2400" b="1" dirty="0">
                <a:solidFill>
                  <a:srgbClr val="009900"/>
                </a:solidFill>
                <a:latin typeface="Arial" pitchFamily="34" charset="0"/>
                <a:cs typeface="Courier New" pitchFamily="49" charset="0"/>
              </a:rPr>
              <a:t>2:00, </a:t>
            </a:r>
            <a:r>
              <a:rPr lang="en-US" sz="2400" b="1" dirty="0">
                <a:solidFill>
                  <a:srgbClr val="FF0000"/>
                </a:solidFill>
                <a:latin typeface="Arial" pitchFamily="34" charset="0"/>
                <a:cs typeface="Courier New" pitchFamily="49" charset="0"/>
              </a:rPr>
              <a:t>5678</a:t>
            </a:r>
          </a:p>
        </p:txBody>
      </p:sp>
      <p:sp>
        <p:nvSpPr>
          <p:cNvPr id="893055" name="AutoShape 127"/>
          <p:cNvSpPr>
            <a:spLocks noChangeArrowheads="1"/>
          </p:cNvSpPr>
          <p:nvPr/>
        </p:nvSpPr>
        <p:spPr bwMode="auto">
          <a:xfrm flipH="1">
            <a:off x="4584700" y="2885890"/>
            <a:ext cx="215900" cy="552819"/>
          </a:xfrm>
          <a:prstGeom prst="downArrow">
            <a:avLst>
              <a:gd name="adj1" fmla="val 50000"/>
              <a:gd name="adj2" fmla="val 152941"/>
            </a:avLst>
          </a:prstGeom>
          <a:solidFill>
            <a:srgbClr val="33CCFF"/>
          </a:solidFill>
          <a:ln w="9525" algn="ctr">
            <a:solidFill>
              <a:srgbClr val="33CCFF"/>
            </a:solidFill>
            <a:miter lim="800000"/>
            <a:headEnd/>
            <a:tailEnd/>
          </a:ln>
        </p:spPr>
        <p:txBody>
          <a:bodyPr anchor="ctr">
            <a:spAutoFit/>
          </a:bodyPr>
          <a:lstStyle/>
          <a:p>
            <a:pP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97321" name="Freeform 72"/>
          <p:cNvSpPr>
            <a:spLocks/>
          </p:cNvSpPr>
          <p:nvPr/>
        </p:nvSpPr>
        <p:spPr bwMode="auto">
          <a:xfrm flipH="1">
            <a:off x="5056187" y="2798331"/>
            <a:ext cx="3402013" cy="600075"/>
          </a:xfrm>
          <a:custGeom>
            <a:avLst/>
            <a:gdLst>
              <a:gd name="T0" fmla="*/ 0 w 768"/>
              <a:gd name="T1" fmla="*/ 0 h 192"/>
              <a:gd name="T2" fmla="*/ 2147483647 w 768"/>
              <a:gd name="T3" fmla="*/ 2147483647 h 192"/>
              <a:gd name="T4" fmla="*/ 2147483647 w 768"/>
              <a:gd name="T5" fmla="*/ 2147483647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2"/>
          </a:solidFill>
          <a:ln w="12700">
            <a:solidFill>
              <a:schemeClr val="tx1"/>
            </a:solidFill>
            <a:prstDash val="solid"/>
            <a:round/>
            <a:headEnd type="none" w="med" len="med"/>
            <a:tailEnd type="none" w="med" len="med"/>
          </a:ln>
          <a:effectLst>
            <a:glow rad="139700">
              <a:schemeClr val="accent3">
                <a:satMod val="175000"/>
                <a:alpha val="40000"/>
              </a:schemeClr>
            </a:glow>
          </a:effectLst>
        </p:spPr>
        <p:txBody>
          <a:bodyPr wrap="none" anchor="ctr"/>
          <a:lstStyle/>
          <a:p>
            <a:endParaRPr lang="en-US" dirty="0"/>
          </a:p>
        </p:txBody>
      </p:sp>
      <p:grpSp>
        <p:nvGrpSpPr>
          <p:cNvPr id="22" name="Group 128"/>
          <p:cNvGrpSpPr>
            <a:grpSpLocks/>
          </p:cNvGrpSpPr>
          <p:nvPr/>
        </p:nvGrpSpPr>
        <p:grpSpPr bwMode="auto">
          <a:xfrm>
            <a:off x="7467600" y="5119688"/>
            <a:ext cx="1447800" cy="1295400"/>
            <a:chOff x="3168" y="1824"/>
            <a:chExt cx="912" cy="816"/>
          </a:xfrm>
          <a:effectLst>
            <a:glow rad="139700">
              <a:schemeClr val="accent3">
                <a:satMod val="175000"/>
                <a:alpha val="40000"/>
              </a:schemeClr>
            </a:glow>
          </a:effectLst>
        </p:grpSpPr>
        <p:sp>
          <p:nvSpPr>
            <p:cNvPr id="97338" name="Freeform 129"/>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7339" name="Freeform 130"/>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7340" name="Freeform 131"/>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97341" name="Freeform 132"/>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dirty="0"/>
            </a:p>
          </p:txBody>
        </p:sp>
        <p:sp>
          <p:nvSpPr>
            <p:cNvPr id="97342" name="Freeform 133"/>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dirty="0"/>
            </a:p>
          </p:txBody>
        </p:sp>
        <p:sp>
          <p:nvSpPr>
            <p:cNvPr id="97343" name="Freeform 134"/>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dirty="0"/>
            </a:p>
          </p:txBody>
        </p:sp>
        <p:sp>
          <p:nvSpPr>
            <p:cNvPr id="97344" name="Freeform 135"/>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97345" name="Freeform 136"/>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97346" name="Freeform 137"/>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grpSp>
        <p:nvGrpSpPr>
          <p:cNvPr id="23" name="Group 153"/>
          <p:cNvGrpSpPr>
            <a:grpSpLocks/>
          </p:cNvGrpSpPr>
          <p:nvPr/>
        </p:nvGrpSpPr>
        <p:grpSpPr bwMode="auto">
          <a:xfrm>
            <a:off x="5905500" y="4086226"/>
            <a:ext cx="2413000" cy="396875"/>
            <a:chOff x="744" y="3174"/>
            <a:chExt cx="1520" cy="250"/>
          </a:xfrm>
        </p:grpSpPr>
        <p:sp>
          <p:nvSpPr>
            <p:cNvPr id="97335" name="Rectangle 154"/>
            <p:cNvSpPr>
              <a:spLocks noChangeArrowheads="1"/>
            </p:cNvSpPr>
            <p:nvPr/>
          </p:nvSpPr>
          <p:spPr bwMode="auto">
            <a:xfrm>
              <a:off x="744" y="3174"/>
              <a:ext cx="760" cy="244"/>
            </a:xfrm>
            <a:prstGeom prst="rect">
              <a:avLst/>
            </a:prstGeom>
            <a:solidFill>
              <a:srgbClr val="FFFF00">
                <a:alpha val="43921"/>
              </a:srgb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97336" name="Rectangle 155"/>
            <p:cNvSpPr>
              <a:spLocks noChangeArrowheads="1"/>
            </p:cNvSpPr>
            <p:nvPr/>
          </p:nvSpPr>
          <p:spPr bwMode="auto">
            <a:xfrm>
              <a:off x="1504" y="3174"/>
              <a:ext cx="760" cy="244"/>
            </a:xfrm>
            <a:prstGeom prst="rect">
              <a:avLst/>
            </a:prstGeom>
            <a:solidFill>
              <a:srgbClr val="FFFF00">
                <a:alpha val="43921"/>
              </a:srgb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FF0000"/>
                </a:solidFill>
                <a:latin typeface="Arial" pitchFamily="34" charset="0"/>
                <a:cs typeface="Courier New" pitchFamily="49" charset="0"/>
              </a:endParaRPr>
            </a:p>
          </p:txBody>
        </p:sp>
        <p:sp>
          <p:nvSpPr>
            <p:cNvPr id="97337" name="Line 156"/>
            <p:cNvSpPr>
              <a:spLocks noChangeShapeType="1"/>
            </p:cNvSpPr>
            <p:nvPr/>
          </p:nvSpPr>
          <p:spPr bwMode="auto">
            <a:xfrm>
              <a:off x="1504" y="3176"/>
              <a:ext cx="0" cy="248"/>
            </a:xfrm>
            <a:prstGeom prst="line">
              <a:avLst/>
            </a:prstGeom>
            <a:noFill/>
            <a:ln w="38100">
              <a:solidFill>
                <a:schemeClr val="bg1"/>
              </a:solidFill>
              <a:prstDash val="sysDot"/>
              <a:round/>
              <a:headEnd/>
              <a:tailEnd/>
            </a:ln>
          </p:spPr>
          <p:txBody>
            <a:bodyPr>
              <a:spAutoFit/>
            </a:bodyPr>
            <a:lstStyle/>
            <a:p>
              <a:endParaRPr lang="en-US" dirty="0"/>
            </a:p>
          </p:txBody>
        </p:sp>
      </p:grpSp>
      <p:grpSp>
        <p:nvGrpSpPr>
          <p:cNvPr id="24" name="Group 157"/>
          <p:cNvGrpSpPr>
            <a:grpSpLocks/>
          </p:cNvGrpSpPr>
          <p:nvPr/>
        </p:nvGrpSpPr>
        <p:grpSpPr bwMode="auto">
          <a:xfrm>
            <a:off x="3492500" y="4086226"/>
            <a:ext cx="2413000" cy="396875"/>
            <a:chOff x="744" y="3174"/>
            <a:chExt cx="1520" cy="250"/>
          </a:xfrm>
        </p:grpSpPr>
        <p:sp>
          <p:nvSpPr>
            <p:cNvPr id="97332" name="Rectangle 158"/>
            <p:cNvSpPr>
              <a:spLocks noChangeArrowheads="1"/>
            </p:cNvSpPr>
            <p:nvPr/>
          </p:nvSpPr>
          <p:spPr bwMode="auto">
            <a:xfrm>
              <a:off x="744" y="3174"/>
              <a:ext cx="760" cy="244"/>
            </a:xfrm>
            <a:prstGeom prst="rect">
              <a:avLst/>
            </a:prstGeom>
            <a:solidFill>
              <a:srgbClr val="FFFF00">
                <a:alpha val="43921"/>
              </a:srgb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97333" name="Rectangle 159"/>
            <p:cNvSpPr>
              <a:spLocks noChangeArrowheads="1"/>
            </p:cNvSpPr>
            <p:nvPr/>
          </p:nvSpPr>
          <p:spPr bwMode="auto">
            <a:xfrm>
              <a:off x="1504" y="3174"/>
              <a:ext cx="760" cy="244"/>
            </a:xfrm>
            <a:prstGeom prst="rect">
              <a:avLst/>
            </a:prstGeom>
            <a:solidFill>
              <a:srgbClr val="FFFF00">
                <a:alpha val="43921"/>
              </a:srgb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FF0000"/>
                </a:solidFill>
                <a:latin typeface="Arial" pitchFamily="34" charset="0"/>
                <a:cs typeface="Courier New" pitchFamily="49" charset="0"/>
              </a:endParaRPr>
            </a:p>
          </p:txBody>
        </p:sp>
        <p:sp>
          <p:nvSpPr>
            <p:cNvPr id="97334" name="Line 160"/>
            <p:cNvSpPr>
              <a:spLocks noChangeShapeType="1"/>
            </p:cNvSpPr>
            <p:nvPr/>
          </p:nvSpPr>
          <p:spPr bwMode="auto">
            <a:xfrm>
              <a:off x="1504" y="3176"/>
              <a:ext cx="0" cy="248"/>
            </a:xfrm>
            <a:prstGeom prst="line">
              <a:avLst/>
            </a:prstGeom>
            <a:noFill/>
            <a:ln w="38100">
              <a:solidFill>
                <a:schemeClr val="bg1"/>
              </a:solidFill>
              <a:prstDash val="sysDot"/>
              <a:round/>
              <a:headEnd/>
              <a:tailEnd/>
            </a:ln>
          </p:spPr>
          <p:txBody>
            <a:bodyPr>
              <a:spAutoFit/>
            </a:bodyPr>
            <a:lstStyle/>
            <a:p>
              <a:endParaRPr lang="en-US" dirty="0"/>
            </a:p>
          </p:txBody>
        </p:sp>
      </p:grpSp>
      <p:grpSp>
        <p:nvGrpSpPr>
          <p:cNvPr id="25" name="Group 161"/>
          <p:cNvGrpSpPr>
            <a:grpSpLocks/>
          </p:cNvGrpSpPr>
          <p:nvPr/>
        </p:nvGrpSpPr>
        <p:grpSpPr bwMode="auto">
          <a:xfrm>
            <a:off x="1066800" y="4086226"/>
            <a:ext cx="2413000" cy="396875"/>
            <a:chOff x="744" y="3174"/>
            <a:chExt cx="1520" cy="250"/>
          </a:xfrm>
        </p:grpSpPr>
        <p:sp>
          <p:nvSpPr>
            <p:cNvPr id="97329" name="Rectangle 162"/>
            <p:cNvSpPr>
              <a:spLocks noChangeArrowheads="1"/>
            </p:cNvSpPr>
            <p:nvPr/>
          </p:nvSpPr>
          <p:spPr bwMode="auto">
            <a:xfrm>
              <a:off x="744" y="3174"/>
              <a:ext cx="760" cy="244"/>
            </a:xfrm>
            <a:prstGeom prst="rect">
              <a:avLst/>
            </a:prstGeom>
            <a:solidFill>
              <a:srgbClr val="FFFF00">
                <a:alpha val="43921"/>
              </a:srgb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97330" name="Rectangle 163"/>
            <p:cNvSpPr>
              <a:spLocks noChangeArrowheads="1"/>
            </p:cNvSpPr>
            <p:nvPr/>
          </p:nvSpPr>
          <p:spPr bwMode="auto">
            <a:xfrm>
              <a:off x="1504" y="3174"/>
              <a:ext cx="760" cy="244"/>
            </a:xfrm>
            <a:prstGeom prst="rect">
              <a:avLst/>
            </a:prstGeom>
            <a:solidFill>
              <a:srgbClr val="FFFF00">
                <a:alpha val="43921"/>
              </a:srgb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FF0000"/>
                </a:solidFill>
                <a:latin typeface="Arial" pitchFamily="34" charset="0"/>
                <a:cs typeface="Courier New" pitchFamily="49" charset="0"/>
              </a:endParaRPr>
            </a:p>
          </p:txBody>
        </p:sp>
        <p:sp>
          <p:nvSpPr>
            <p:cNvPr id="97331" name="Line 164"/>
            <p:cNvSpPr>
              <a:spLocks noChangeShapeType="1"/>
            </p:cNvSpPr>
            <p:nvPr/>
          </p:nvSpPr>
          <p:spPr bwMode="auto">
            <a:xfrm>
              <a:off x="1504" y="3176"/>
              <a:ext cx="0" cy="248"/>
            </a:xfrm>
            <a:prstGeom prst="line">
              <a:avLst/>
            </a:prstGeom>
            <a:noFill/>
            <a:ln w="38100">
              <a:solidFill>
                <a:schemeClr val="bg1"/>
              </a:solidFill>
              <a:prstDash val="sysDot"/>
              <a:round/>
              <a:headEnd/>
              <a:tailEnd/>
            </a:ln>
          </p:spPr>
          <p:txBody>
            <a:bodyPr>
              <a:spAutoFit/>
            </a:bodyPr>
            <a:lstStyle/>
            <a:p>
              <a:endParaRPr lang="en-US" dirty="0"/>
            </a:p>
          </p:txBody>
        </p:sp>
      </p:grpSp>
      <p:sp>
        <p:nvSpPr>
          <p:cNvPr id="893067" name="AutoShape 139"/>
          <p:cNvSpPr>
            <a:spLocks noChangeArrowheads="1"/>
          </p:cNvSpPr>
          <p:nvPr/>
        </p:nvSpPr>
        <p:spPr bwMode="auto">
          <a:xfrm>
            <a:off x="3467100" y="4006850"/>
            <a:ext cx="2592388" cy="590324"/>
          </a:xfrm>
          <a:prstGeom prst="cloudCallout">
            <a:avLst>
              <a:gd name="adj1" fmla="val 98375"/>
              <a:gd name="adj2" fmla="val 113681"/>
            </a:avLst>
          </a:prstGeom>
          <a:noFill/>
          <a:ln w="38100">
            <a:solidFill>
              <a:srgbClr val="FFFF00"/>
            </a:solidFill>
            <a:round/>
            <a:headEnd/>
            <a:tailEnd/>
          </a:ln>
        </p:spPr>
        <p:txBody>
          <a:bodyPr>
            <a:spAutoFit/>
          </a:bodyPr>
          <a:lstStyle/>
          <a:p>
            <a:pPr marL="231775" indent="-231775" algn="ctr" eaLnBrk="0" hangingPunct="0">
              <a:lnSpc>
                <a:spcPct val="80000"/>
              </a:lnSpc>
              <a:spcBef>
                <a:spcPct val="20000"/>
              </a:spcBef>
            </a:pPr>
            <a:endParaRPr lang="en-US" sz="2400" b="1" dirty="0">
              <a:solidFill>
                <a:srgbClr val="FF0000"/>
              </a:solidFill>
              <a:latin typeface="Arial" pitchFamily="34" charset="0"/>
              <a:cs typeface="Courier New" pitchFamily="49" charset="0"/>
            </a:endParaRPr>
          </a:p>
        </p:txBody>
      </p:sp>
      <p:sp>
        <p:nvSpPr>
          <p:cNvPr id="893093" name="Rectangle 165"/>
          <p:cNvSpPr>
            <a:spLocks noChangeArrowheads="1"/>
          </p:cNvSpPr>
          <p:nvPr/>
        </p:nvSpPr>
        <p:spPr bwMode="auto">
          <a:xfrm>
            <a:off x="1752605" y="5091113"/>
            <a:ext cx="5638796" cy="683264"/>
          </a:xfrm>
          <a:prstGeom prst="rect">
            <a:avLst/>
          </a:prstGeom>
          <a:solidFill>
            <a:schemeClr val="tx1"/>
          </a:solidFill>
          <a:ln w="38100" algn="ctr">
            <a:solidFill>
              <a:srgbClr val="33CCFF"/>
            </a:solidFill>
            <a:miter lim="800000"/>
            <a:headEnd/>
            <a:tailEnd/>
          </a:ln>
        </p:spPr>
        <p:txBody>
          <a:bodyPr wrap="square">
            <a:spAutoFit/>
          </a:bodyPr>
          <a:lstStyle/>
          <a:p>
            <a:pPr marL="231775" indent="-231775" algn="ctr" eaLnBrk="0" hangingPunct="0">
              <a:lnSpc>
                <a:spcPct val="80000"/>
              </a:lnSpc>
              <a:spcBef>
                <a:spcPct val="20000"/>
              </a:spcBef>
            </a:pPr>
            <a:r>
              <a:rPr lang="en-US" sz="2400" dirty="0">
                <a:solidFill>
                  <a:srgbClr val="FFFF00"/>
                </a:solidFill>
                <a:latin typeface="Arial" pitchFamily="34" charset="0"/>
                <a:cs typeface="Courier New" pitchFamily="49" charset="0"/>
              </a:rPr>
              <a:t>  Yellow will read new value in column written earlier by Blue reader</a:t>
            </a:r>
          </a:p>
        </p:txBody>
      </p:sp>
      <p:sp>
        <p:nvSpPr>
          <p:cNvPr id="129" name="Footer Placeholder 128"/>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89305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9298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9305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par>
                                <p:cTn id="24" presetID="1" presetClass="entr" presetSubtype="0" fill="hold" nodeType="withEffect">
                                  <p:stCondLst>
                                    <p:cond delay="500"/>
                                  </p:stCondLst>
                                  <p:childTnLst>
                                    <p:set>
                                      <p:cBhvr>
                                        <p:cTn id="25" dur="1" fill="hold">
                                          <p:stCondLst>
                                            <p:cond delay="0"/>
                                          </p:stCondLst>
                                        </p:cTn>
                                        <p:tgtEl>
                                          <p:spTgt spid="18"/>
                                        </p:tgtEl>
                                        <p:attrNameLst>
                                          <p:attrName>style.visibility</p:attrName>
                                        </p:attrNameLst>
                                      </p:cBhvr>
                                      <p:to>
                                        <p:strVal val="visible"/>
                                      </p:to>
                                    </p:set>
                                  </p:childTnLst>
                                </p:cTn>
                              </p:par>
                              <p:par>
                                <p:cTn id="26" presetID="1" presetClass="entr" presetSubtype="0" fill="hold" nodeType="withEffect">
                                  <p:stCondLst>
                                    <p:cond delay="1000"/>
                                  </p:stCondLst>
                                  <p:childTnLst>
                                    <p:set>
                                      <p:cBhvr>
                                        <p:cTn id="27" dur="1" fill="hold">
                                          <p:stCondLst>
                                            <p:cond delay="0"/>
                                          </p:stCondLst>
                                        </p:cTn>
                                        <p:tgtEl>
                                          <p:spTgt spid="1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93066"/>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par>
                                <p:cTn id="38" presetID="1" presetClass="entr" presetSubtype="0" fill="hold" nodeType="withEffect">
                                  <p:stCondLst>
                                    <p:cond delay="500"/>
                                  </p:stCondLst>
                                  <p:childTnLst>
                                    <p:set>
                                      <p:cBhvr>
                                        <p:cTn id="39" dur="1" fill="hold">
                                          <p:stCondLst>
                                            <p:cond delay="0"/>
                                          </p:stCondLst>
                                        </p:cTn>
                                        <p:tgtEl>
                                          <p:spTgt spid="24"/>
                                        </p:tgtEl>
                                        <p:attrNameLst>
                                          <p:attrName>style.visibility</p:attrName>
                                        </p:attrNameLst>
                                      </p:cBhvr>
                                      <p:to>
                                        <p:strVal val="visible"/>
                                      </p:to>
                                    </p:set>
                                  </p:childTnLst>
                                </p:cTn>
                              </p:par>
                              <p:par>
                                <p:cTn id="40" presetID="1" presetClass="entr" presetSubtype="0" fill="hold" nodeType="withEffect">
                                  <p:stCondLst>
                                    <p:cond delay="1000"/>
                                  </p:stCondLst>
                                  <p:childTnLst>
                                    <p:set>
                                      <p:cBhvr>
                                        <p:cTn id="41" dur="1" fill="hold">
                                          <p:stCondLst>
                                            <p:cond delay="0"/>
                                          </p:stCondLst>
                                        </p:cTn>
                                        <p:tgtEl>
                                          <p:spTgt spid="25"/>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893067"/>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8930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3066" grpId="0" animBg="1"/>
      <p:bldP spid="892988" grpId="0"/>
      <p:bldP spid="893054" grpId="0" animBg="1"/>
      <p:bldP spid="893055" grpId="0" animBg="1"/>
      <p:bldP spid="893067" grpId="0" animBg="1"/>
      <p:bldP spid="893093"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E9B1BE6A-6665-4D8F-9963-58875D320DEF}" type="slidenum">
              <a:rPr lang="x-none" sz="1400">
                <a:solidFill>
                  <a:srgbClr val="FFFF00"/>
                </a:solidFill>
                <a:latin typeface="Arial" pitchFamily="34" charset="0"/>
                <a:cs typeface="Arial" charset="0"/>
              </a:rPr>
              <a:pPr algn="r" eaLnBrk="0" hangingPunct="0"/>
              <a:t>87</a:t>
            </a:fld>
            <a:endParaRPr lang="en-US" sz="1400" dirty="0">
              <a:solidFill>
                <a:srgbClr val="FFFF00"/>
              </a:solidFill>
              <a:latin typeface="Arial" pitchFamily="34" charset="0"/>
              <a:cs typeface="Arial" charset="0"/>
            </a:endParaRPr>
          </a:p>
        </p:txBody>
      </p:sp>
      <p:sp>
        <p:nvSpPr>
          <p:cNvPr id="98308" name="Rectangle 2"/>
          <p:cNvSpPr>
            <a:spLocks noGrp="1" noChangeArrowheads="1"/>
          </p:cNvSpPr>
          <p:nvPr>
            <p:ph type="title" idx="4294967295"/>
          </p:nvPr>
        </p:nvSpPr>
        <p:spPr/>
        <p:txBody>
          <a:bodyPr/>
          <a:lstStyle/>
          <a:p>
            <a:pPr eaLnBrk="1" hangingPunct="1"/>
            <a:r>
              <a:rPr lang="en-US" sz="4000" dirty="0">
                <a:cs typeface="Arial" charset="0"/>
              </a:rPr>
              <a:t>Can Yellow Miss Blue’s Update? … Only if Readers Overlap…</a:t>
            </a:r>
          </a:p>
        </p:txBody>
      </p:sp>
      <p:sp>
        <p:nvSpPr>
          <p:cNvPr id="98309" name="AutoShape 4"/>
          <p:cNvSpPr>
            <a:spLocks noChangeArrowheads="1"/>
          </p:cNvSpPr>
          <p:nvPr/>
        </p:nvSpPr>
        <p:spPr bwMode="auto">
          <a:xfrm>
            <a:off x="889000" y="52197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time</a:t>
            </a:r>
          </a:p>
        </p:txBody>
      </p:sp>
      <p:sp>
        <p:nvSpPr>
          <p:cNvPr id="98310" name="AutoShape 5"/>
          <p:cNvSpPr>
            <a:spLocks noChangeArrowheads="1"/>
          </p:cNvSpPr>
          <p:nvPr/>
        </p:nvSpPr>
        <p:spPr bwMode="auto">
          <a:xfrm>
            <a:off x="2505075" y="3200400"/>
            <a:ext cx="3163888" cy="509588"/>
          </a:xfrm>
          <a:prstGeom prst="leftRightArrow">
            <a:avLst>
              <a:gd name="adj1" fmla="val 50000"/>
              <a:gd name="adj2" fmla="val 124174"/>
            </a:avLst>
          </a:prstGeom>
          <a:solidFill>
            <a:srgbClr val="FF3300"/>
          </a:solidFill>
          <a:ln w="38100">
            <a:solidFill>
              <a:schemeClr val="tx1"/>
            </a:solidFill>
            <a:miter lim="800000"/>
            <a:headEnd/>
            <a:tailEnd/>
          </a:ln>
        </p:spPr>
        <p:txBody>
          <a:bodyPr wrap="none" anchor="ctr"/>
          <a:lstStyle/>
          <a:p>
            <a:pPr algn="ctr" eaLnBrk="0" hangingPunct="0"/>
            <a:r>
              <a:rPr lang="en-US" b="1" dirty="0">
                <a:solidFill>
                  <a:schemeClr val="tx2"/>
                </a:solidFill>
                <a:latin typeface="Arial" pitchFamily="34" charset="0"/>
                <a:cs typeface="Courier New" pitchFamily="49" charset="0"/>
              </a:rPr>
              <a:t>write(2:00 5678</a:t>
            </a:r>
            <a:r>
              <a:rPr lang="en-US" b="1" dirty="0">
                <a:latin typeface="Arial" pitchFamily="34" charset="0"/>
                <a:cs typeface="Courier New" pitchFamily="49" charset="0"/>
              </a:rPr>
              <a:t>)</a:t>
            </a:r>
          </a:p>
        </p:txBody>
      </p:sp>
      <p:sp>
        <p:nvSpPr>
          <p:cNvPr id="98311" name="AutoShape 6"/>
          <p:cNvSpPr>
            <a:spLocks noChangeArrowheads="1"/>
          </p:cNvSpPr>
          <p:nvPr/>
        </p:nvSpPr>
        <p:spPr bwMode="auto">
          <a:xfrm>
            <a:off x="2919413" y="4621213"/>
            <a:ext cx="2376487" cy="509587"/>
          </a:xfrm>
          <a:prstGeom prst="leftRightArrow">
            <a:avLst>
              <a:gd name="adj1" fmla="val 50000"/>
              <a:gd name="adj2" fmla="val 93271"/>
            </a:avLst>
          </a:prstGeom>
          <a:solidFill>
            <a:srgbClr val="FFFF00"/>
          </a:solidFill>
          <a:ln w="38100">
            <a:solidFill>
              <a:schemeClr val="tx1"/>
            </a:solidFill>
            <a:miter lim="800000"/>
            <a:headEnd/>
            <a:tailEnd/>
          </a:ln>
        </p:spPr>
        <p:txBody>
          <a:bodyPr wrap="none" anchor="ctr"/>
          <a:lstStyle/>
          <a:p>
            <a:pPr algn="ctr" eaLnBrk="0" hangingPunct="0"/>
            <a:r>
              <a:rPr lang="en-US" b="1" dirty="0">
                <a:solidFill>
                  <a:schemeClr val="tx2"/>
                </a:solidFill>
                <a:latin typeface="Arial" pitchFamily="34" charset="0"/>
                <a:cs typeface="Courier New" pitchFamily="49" charset="0"/>
              </a:rPr>
              <a:t>read(1:45 1234)</a:t>
            </a:r>
          </a:p>
        </p:txBody>
      </p:sp>
      <p:sp>
        <p:nvSpPr>
          <p:cNvPr id="98312" name="Text Box 7"/>
          <p:cNvSpPr txBox="1">
            <a:spLocks noChangeArrowheads="1"/>
          </p:cNvSpPr>
          <p:nvPr/>
        </p:nvSpPr>
        <p:spPr bwMode="auto">
          <a:xfrm>
            <a:off x="466725" y="3036888"/>
            <a:ext cx="886781" cy="757130"/>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1:45 </a:t>
            </a:r>
          </a:p>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1234</a:t>
            </a:r>
          </a:p>
        </p:txBody>
      </p:sp>
      <p:sp>
        <p:nvSpPr>
          <p:cNvPr id="98313" name="AutoShape 8"/>
          <p:cNvSpPr>
            <a:spLocks noChangeArrowheads="1"/>
          </p:cNvSpPr>
          <p:nvPr/>
        </p:nvSpPr>
        <p:spPr bwMode="auto">
          <a:xfrm>
            <a:off x="1916113" y="3935413"/>
            <a:ext cx="2376487" cy="509587"/>
          </a:xfrm>
          <a:prstGeom prst="leftRightArrow">
            <a:avLst>
              <a:gd name="adj1" fmla="val 50000"/>
              <a:gd name="adj2" fmla="val 93271"/>
            </a:avLst>
          </a:prstGeom>
          <a:solidFill>
            <a:srgbClr val="00FFFF"/>
          </a:solidFill>
          <a:ln w="38100">
            <a:solidFill>
              <a:schemeClr val="tx1"/>
            </a:solidFill>
            <a:miter lim="800000"/>
            <a:headEnd/>
            <a:tailEnd/>
          </a:ln>
        </p:spPr>
        <p:txBody>
          <a:bodyPr wrap="none" anchor="ctr"/>
          <a:lstStyle/>
          <a:p>
            <a:pPr algn="ctr" eaLnBrk="0" hangingPunct="0"/>
            <a:r>
              <a:rPr lang="en-US" b="1" dirty="0">
                <a:latin typeface="Arial" pitchFamily="34" charset="0"/>
                <a:cs typeface="Courier New" pitchFamily="49" charset="0"/>
              </a:rPr>
              <a:t>read(2:00 5678)</a:t>
            </a:r>
          </a:p>
        </p:txBody>
      </p:sp>
      <p:sp>
        <p:nvSpPr>
          <p:cNvPr id="98314" name="Text Box 11"/>
          <p:cNvSpPr txBox="1">
            <a:spLocks noChangeArrowheads="1"/>
          </p:cNvSpPr>
          <p:nvPr/>
        </p:nvSpPr>
        <p:spPr bwMode="auto">
          <a:xfrm>
            <a:off x="4860925" y="5284788"/>
            <a:ext cx="184150"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927758" name="Line 14"/>
          <p:cNvSpPr>
            <a:spLocks noChangeShapeType="1"/>
          </p:cNvSpPr>
          <p:nvPr/>
        </p:nvSpPr>
        <p:spPr bwMode="auto">
          <a:xfrm>
            <a:off x="3570288" y="4757738"/>
            <a:ext cx="0" cy="665162"/>
          </a:xfrm>
          <a:prstGeom prst="line">
            <a:avLst/>
          </a:prstGeom>
          <a:noFill/>
          <a:ln w="76200">
            <a:solidFill>
              <a:srgbClr val="FFFF00"/>
            </a:solidFill>
            <a:prstDash val="sysDot"/>
            <a:round/>
            <a:headEnd/>
            <a:tailEnd/>
          </a:ln>
        </p:spPr>
        <p:txBody>
          <a:bodyPr wrap="none" anchor="ctr"/>
          <a:lstStyle/>
          <a:p>
            <a:endParaRPr lang="en-US" dirty="0"/>
          </a:p>
        </p:txBody>
      </p:sp>
      <p:sp>
        <p:nvSpPr>
          <p:cNvPr id="927759" name="AutoShape 15"/>
          <p:cNvSpPr>
            <a:spLocks noChangeArrowheads="1"/>
          </p:cNvSpPr>
          <p:nvPr/>
        </p:nvSpPr>
        <p:spPr bwMode="auto">
          <a:xfrm>
            <a:off x="793750" y="5202238"/>
            <a:ext cx="2389188" cy="923925"/>
          </a:xfrm>
          <a:prstGeom prst="wedgeRoundRectCallout">
            <a:avLst>
              <a:gd name="adj1" fmla="val 65546"/>
              <a:gd name="adj2" fmla="val -27833"/>
              <a:gd name="adj3" fmla="val 16667"/>
            </a:avLst>
          </a:prstGeom>
          <a:solidFill>
            <a:schemeClr val="tx1"/>
          </a:solidFill>
          <a:ln w="38100">
            <a:solidFill>
              <a:srgbClr val="FFFF00"/>
            </a:solidFill>
            <a:miter lim="800000"/>
            <a:headEnd/>
            <a:tailEnd/>
          </a:ln>
        </p:spPr>
        <p:txBody>
          <a:bodyPr anchor="ctr"/>
          <a:lstStyle/>
          <a:p>
            <a:pPr algn="ctr" eaLnBrk="0" hangingPunct="0"/>
            <a:r>
              <a:rPr lang="en-US" sz="2000" b="1" dirty="0">
                <a:solidFill>
                  <a:srgbClr val="FFFF00"/>
                </a:solidFill>
                <a:latin typeface="Arial" pitchFamily="34" charset="0"/>
                <a:cs typeface="Courier New" pitchFamily="49" charset="0"/>
              </a:rPr>
              <a:t>In which case it’s OK to read 1234</a:t>
            </a:r>
          </a:p>
        </p:txBody>
      </p:sp>
      <p:sp>
        <p:nvSpPr>
          <p:cNvPr id="927760" name="Line 16"/>
          <p:cNvSpPr>
            <a:spLocks noChangeShapeType="1"/>
          </p:cNvSpPr>
          <p:nvPr/>
        </p:nvSpPr>
        <p:spPr bwMode="auto">
          <a:xfrm>
            <a:off x="3786188" y="4338638"/>
            <a:ext cx="0" cy="1096962"/>
          </a:xfrm>
          <a:prstGeom prst="line">
            <a:avLst/>
          </a:prstGeom>
          <a:noFill/>
          <a:ln w="76200">
            <a:solidFill>
              <a:srgbClr val="00FFFF"/>
            </a:solidFill>
            <a:prstDash val="sysDot"/>
            <a:round/>
            <a:headEnd/>
            <a:tailEnd/>
          </a:ln>
        </p:spPr>
        <p:txBody>
          <a:bodyPr wrap="none" anchor="ctr"/>
          <a:lstStyle/>
          <a:p>
            <a:endParaRPr lang="en-US" dirty="0"/>
          </a:p>
        </p:txBody>
      </p:sp>
      <p:sp>
        <p:nvSpPr>
          <p:cNvPr id="14" name="Footer Placeholder 13"/>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77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775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277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9277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7758" grpId="0" animBg="1"/>
      <p:bldP spid="927759" grpId="0" animBg="1"/>
      <p:bldP spid="927759" grpId="1" animBg="1"/>
      <p:bldP spid="927760"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34327C78-571D-4DC3-BD6B-66E4E5081AD1}" type="slidenum">
              <a:rPr lang="x-none" sz="1400">
                <a:latin typeface="Arial" pitchFamily="34" charset="0"/>
                <a:cs typeface="Arial" charset="0"/>
              </a:rPr>
              <a:pPr algn="r" eaLnBrk="0" hangingPunct="0"/>
              <a:t>88</a:t>
            </a:fld>
            <a:endParaRPr lang="en-US" sz="1400" dirty="0">
              <a:latin typeface="Arial" pitchFamily="34" charset="0"/>
              <a:cs typeface="Arial" charset="0"/>
            </a:endParaRPr>
          </a:p>
        </p:txBody>
      </p:sp>
      <p:sp>
        <p:nvSpPr>
          <p:cNvPr id="99332" name="Rectangle 2"/>
          <p:cNvSpPr>
            <a:spLocks noGrp="1" noChangeArrowheads="1"/>
          </p:cNvSpPr>
          <p:nvPr>
            <p:ph type="title" idx="4294967295"/>
          </p:nvPr>
        </p:nvSpPr>
        <p:spPr/>
        <p:txBody>
          <a:bodyPr/>
          <a:lstStyle/>
          <a:p>
            <a:pPr eaLnBrk="1" hangingPunct="1"/>
            <a:r>
              <a:rPr lang="en-US" sz="4000" dirty="0">
                <a:latin typeface="Arial" charset="0"/>
                <a:cs typeface="Arial" charset="0"/>
              </a:rPr>
              <a:t>Bad Case Only When Readers </a:t>
            </a:r>
            <a:br>
              <a:rPr lang="en-US" sz="4000" dirty="0">
                <a:latin typeface="Arial" charset="0"/>
                <a:cs typeface="Arial" charset="0"/>
              </a:rPr>
            </a:br>
            <a:r>
              <a:rPr lang="en-US" sz="4000" dirty="0">
                <a:latin typeface="Arial" charset="0"/>
                <a:cs typeface="Arial" charset="0"/>
              </a:rPr>
              <a:t>Don’t Overlap </a:t>
            </a:r>
          </a:p>
        </p:txBody>
      </p:sp>
      <p:sp>
        <p:nvSpPr>
          <p:cNvPr id="99333" name="AutoShape 3"/>
          <p:cNvSpPr>
            <a:spLocks noChangeArrowheads="1"/>
          </p:cNvSpPr>
          <p:nvPr/>
        </p:nvSpPr>
        <p:spPr bwMode="auto">
          <a:xfrm>
            <a:off x="863600" y="50419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time</a:t>
            </a:r>
          </a:p>
        </p:txBody>
      </p:sp>
      <p:sp>
        <p:nvSpPr>
          <p:cNvPr id="99334" name="AutoShape 4"/>
          <p:cNvSpPr>
            <a:spLocks noChangeArrowheads="1"/>
          </p:cNvSpPr>
          <p:nvPr/>
        </p:nvSpPr>
        <p:spPr bwMode="auto">
          <a:xfrm>
            <a:off x="2505075" y="2603500"/>
            <a:ext cx="3163888" cy="509588"/>
          </a:xfrm>
          <a:prstGeom prst="leftRightArrow">
            <a:avLst>
              <a:gd name="adj1" fmla="val 50000"/>
              <a:gd name="adj2" fmla="val 124174"/>
            </a:avLst>
          </a:prstGeom>
          <a:solidFill>
            <a:srgbClr val="FF3300"/>
          </a:solidFill>
          <a:ln w="38100">
            <a:solidFill>
              <a:schemeClr val="tx1"/>
            </a:solidFill>
            <a:miter lim="800000"/>
            <a:headEnd/>
            <a:tailEnd/>
          </a:ln>
        </p:spPr>
        <p:txBody>
          <a:bodyPr wrap="none" anchor="ctr"/>
          <a:lstStyle/>
          <a:p>
            <a:pPr algn="ctr" eaLnBrk="0" hangingPunct="0"/>
            <a:r>
              <a:rPr lang="en-US" b="1" dirty="0">
                <a:solidFill>
                  <a:schemeClr val="tx2"/>
                </a:solidFill>
                <a:latin typeface="Arial" pitchFamily="34" charset="0"/>
                <a:cs typeface="Courier New" pitchFamily="49" charset="0"/>
              </a:rPr>
              <a:t>write(2:00 5678</a:t>
            </a:r>
            <a:r>
              <a:rPr lang="en-US" b="1" dirty="0">
                <a:latin typeface="Arial" pitchFamily="34" charset="0"/>
                <a:cs typeface="Courier New" pitchFamily="49" charset="0"/>
              </a:rPr>
              <a:t>)</a:t>
            </a:r>
          </a:p>
        </p:txBody>
      </p:sp>
      <p:sp>
        <p:nvSpPr>
          <p:cNvPr id="99335" name="AutoShape 5"/>
          <p:cNvSpPr>
            <a:spLocks noChangeArrowheads="1"/>
          </p:cNvSpPr>
          <p:nvPr/>
        </p:nvSpPr>
        <p:spPr bwMode="auto">
          <a:xfrm>
            <a:off x="4456113" y="3986213"/>
            <a:ext cx="2376487" cy="509587"/>
          </a:xfrm>
          <a:prstGeom prst="leftRightArrow">
            <a:avLst>
              <a:gd name="adj1" fmla="val 50000"/>
              <a:gd name="adj2" fmla="val 93271"/>
            </a:avLst>
          </a:prstGeom>
          <a:solidFill>
            <a:srgbClr val="FFFF00"/>
          </a:solidFill>
          <a:ln w="38100">
            <a:solidFill>
              <a:schemeClr val="tx1"/>
            </a:solidFill>
            <a:miter lim="800000"/>
            <a:headEnd/>
            <a:tailEnd/>
          </a:ln>
        </p:spPr>
        <p:txBody>
          <a:bodyPr wrap="none" anchor="ctr"/>
          <a:lstStyle/>
          <a:p>
            <a:pPr algn="ctr" eaLnBrk="0" hangingPunct="0"/>
            <a:r>
              <a:rPr lang="en-US" b="1" dirty="0">
                <a:solidFill>
                  <a:schemeClr val="tx2"/>
                </a:solidFill>
                <a:latin typeface="Arial" pitchFamily="34" charset="0"/>
                <a:cs typeface="Courier New" pitchFamily="49" charset="0"/>
              </a:rPr>
              <a:t>read(2:00 5678)</a:t>
            </a:r>
          </a:p>
        </p:txBody>
      </p:sp>
      <p:sp>
        <p:nvSpPr>
          <p:cNvPr id="99336" name="Text Box 6"/>
          <p:cNvSpPr txBox="1">
            <a:spLocks noChangeArrowheads="1"/>
          </p:cNvSpPr>
          <p:nvPr/>
        </p:nvSpPr>
        <p:spPr bwMode="auto">
          <a:xfrm>
            <a:off x="466725" y="2439988"/>
            <a:ext cx="886781" cy="757130"/>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1:45 </a:t>
            </a:r>
          </a:p>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1234</a:t>
            </a:r>
          </a:p>
        </p:txBody>
      </p:sp>
      <p:sp>
        <p:nvSpPr>
          <p:cNvPr id="99337" name="AutoShape 7"/>
          <p:cNvSpPr>
            <a:spLocks noChangeArrowheads="1"/>
          </p:cNvSpPr>
          <p:nvPr/>
        </p:nvSpPr>
        <p:spPr bwMode="auto">
          <a:xfrm>
            <a:off x="1916113" y="3338513"/>
            <a:ext cx="2376487" cy="509587"/>
          </a:xfrm>
          <a:prstGeom prst="leftRightArrow">
            <a:avLst>
              <a:gd name="adj1" fmla="val 50000"/>
              <a:gd name="adj2" fmla="val 93271"/>
            </a:avLst>
          </a:prstGeom>
          <a:solidFill>
            <a:srgbClr val="00FFFF"/>
          </a:solidFill>
          <a:ln w="38100">
            <a:solidFill>
              <a:schemeClr val="tx1"/>
            </a:solidFill>
            <a:miter lim="800000"/>
            <a:headEnd/>
            <a:tailEnd/>
          </a:ln>
        </p:spPr>
        <p:txBody>
          <a:bodyPr wrap="none" anchor="ctr"/>
          <a:lstStyle/>
          <a:p>
            <a:pPr algn="ctr" eaLnBrk="0" hangingPunct="0"/>
            <a:r>
              <a:rPr lang="en-US" b="1" dirty="0">
                <a:solidFill>
                  <a:schemeClr val="tx2"/>
                </a:solidFill>
                <a:latin typeface="Arial" pitchFamily="34" charset="0"/>
                <a:cs typeface="Courier New" pitchFamily="49" charset="0"/>
              </a:rPr>
              <a:t>read(2:00 5678)</a:t>
            </a:r>
          </a:p>
        </p:txBody>
      </p:sp>
      <p:sp>
        <p:nvSpPr>
          <p:cNvPr id="99338" name="Text Box 8"/>
          <p:cNvSpPr txBox="1">
            <a:spLocks noChangeArrowheads="1"/>
          </p:cNvSpPr>
          <p:nvPr/>
        </p:nvSpPr>
        <p:spPr bwMode="auto">
          <a:xfrm>
            <a:off x="4860925" y="4687888"/>
            <a:ext cx="184150"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929801" name="Line 9"/>
          <p:cNvSpPr>
            <a:spLocks noChangeShapeType="1"/>
          </p:cNvSpPr>
          <p:nvPr/>
        </p:nvSpPr>
        <p:spPr bwMode="auto">
          <a:xfrm>
            <a:off x="4535488" y="4249738"/>
            <a:ext cx="12700" cy="957262"/>
          </a:xfrm>
          <a:prstGeom prst="line">
            <a:avLst/>
          </a:prstGeom>
          <a:noFill/>
          <a:ln w="76200">
            <a:solidFill>
              <a:srgbClr val="FFFF00"/>
            </a:solidFill>
            <a:prstDash val="sysDot"/>
            <a:round/>
            <a:headEnd/>
            <a:tailEnd/>
          </a:ln>
        </p:spPr>
        <p:txBody>
          <a:bodyPr wrap="none" anchor="ctr"/>
          <a:lstStyle/>
          <a:p>
            <a:endParaRPr lang="en-US" dirty="0"/>
          </a:p>
        </p:txBody>
      </p:sp>
      <p:sp>
        <p:nvSpPr>
          <p:cNvPr id="929802" name="AutoShape 10"/>
          <p:cNvSpPr>
            <a:spLocks noChangeArrowheads="1"/>
          </p:cNvSpPr>
          <p:nvPr/>
        </p:nvSpPr>
        <p:spPr bwMode="auto">
          <a:xfrm>
            <a:off x="400050" y="4135438"/>
            <a:ext cx="3100388" cy="1304925"/>
          </a:xfrm>
          <a:prstGeom prst="wedgeRoundRectCallout">
            <a:avLst>
              <a:gd name="adj1" fmla="val 73042"/>
              <a:gd name="adj2" fmla="val 27981"/>
              <a:gd name="adj3" fmla="val 16667"/>
            </a:avLst>
          </a:prstGeom>
          <a:solidFill>
            <a:schemeClr val="tx1"/>
          </a:solidFill>
          <a:ln w="38100">
            <a:solidFill>
              <a:srgbClr val="00FFFF"/>
            </a:solidFill>
            <a:miter lim="800000"/>
            <a:headEnd/>
            <a:tailEnd/>
          </a:ln>
        </p:spPr>
        <p:txBody>
          <a:bodyPr anchor="ctr"/>
          <a:lstStyle/>
          <a:p>
            <a:pPr algn="ctr" eaLnBrk="0" hangingPunct="0"/>
            <a:r>
              <a:rPr lang="en-US" sz="2000" b="1" dirty="0">
                <a:solidFill>
                  <a:srgbClr val="FFFF00"/>
                </a:solidFill>
                <a:latin typeface="Arial" pitchFamily="34" charset="0"/>
                <a:cs typeface="Courier New" pitchFamily="49" charset="0"/>
              </a:rPr>
              <a:t>In which case Blue will complete writing 2:00 5678 to its </a:t>
            </a:r>
          </a:p>
          <a:p>
            <a:pPr algn="ctr" eaLnBrk="0" hangingPunct="0"/>
            <a:r>
              <a:rPr lang="en-US" sz="2000" b="1" dirty="0">
                <a:solidFill>
                  <a:srgbClr val="FFFF00"/>
                </a:solidFill>
                <a:latin typeface="Arial" pitchFamily="34" charset="0"/>
                <a:cs typeface="Courier New" pitchFamily="49" charset="0"/>
              </a:rPr>
              <a:t>column</a:t>
            </a:r>
          </a:p>
        </p:txBody>
      </p:sp>
      <p:sp>
        <p:nvSpPr>
          <p:cNvPr id="929803" name="Line 11"/>
          <p:cNvSpPr>
            <a:spLocks noChangeShapeType="1"/>
          </p:cNvSpPr>
          <p:nvPr/>
        </p:nvSpPr>
        <p:spPr bwMode="auto">
          <a:xfrm>
            <a:off x="4294188" y="3716338"/>
            <a:ext cx="0" cy="1477962"/>
          </a:xfrm>
          <a:prstGeom prst="line">
            <a:avLst/>
          </a:prstGeom>
          <a:noFill/>
          <a:ln w="76200">
            <a:solidFill>
              <a:srgbClr val="00FFFF"/>
            </a:solidFill>
            <a:prstDash val="sysDot"/>
            <a:round/>
            <a:headEnd/>
            <a:tailEnd/>
          </a:ln>
        </p:spPr>
        <p:txBody>
          <a:bodyPr wrap="none" anchor="ctr"/>
          <a:lstStyle/>
          <a:p>
            <a:endParaRPr lang="en-US" dirty="0"/>
          </a:p>
        </p:txBody>
      </p:sp>
      <p:sp>
        <p:nvSpPr>
          <p:cNvPr id="14" name="Footer Placeholder 13"/>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980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980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298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9801" grpId="0" animBg="1"/>
      <p:bldP spid="929802" grpId="0" animBg="1"/>
      <p:bldP spid="929803"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7458B75F-6ED3-419F-BC8B-2674CE831852}" type="slidenum">
              <a:rPr lang="x-none" sz="1400">
                <a:latin typeface="Arial" pitchFamily="34" charset="0"/>
                <a:cs typeface="Arial" charset="0"/>
              </a:rPr>
              <a:pPr algn="r" eaLnBrk="0" hangingPunct="0"/>
              <a:t>89</a:t>
            </a:fld>
            <a:endParaRPr lang="en-US" sz="1400" dirty="0">
              <a:latin typeface="Arial" pitchFamily="34" charset="0"/>
              <a:cs typeface="Arial" charset="0"/>
            </a:endParaRPr>
          </a:p>
        </p:txBody>
      </p:sp>
      <p:sp>
        <p:nvSpPr>
          <p:cNvPr id="100356" name="Rectangle 2"/>
          <p:cNvSpPr>
            <a:spLocks noGrp="1" noChangeArrowheads="1"/>
          </p:cNvSpPr>
          <p:nvPr>
            <p:ph type="title" idx="4294967295"/>
          </p:nvPr>
        </p:nvSpPr>
        <p:spPr/>
        <p:txBody>
          <a:bodyPr/>
          <a:lstStyle/>
          <a:p>
            <a:pPr eaLnBrk="1" hangingPunct="1"/>
            <a:r>
              <a:rPr lang="en-US" dirty="0">
                <a:latin typeface="Arial" charset="0"/>
                <a:cs typeface="Arial" charset="0"/>
              </a:rPr>
              <a:t>Road Map</a:t>
            </a:r>
          </a:p>
        </p:txBody>
      </p:sp>
      <p:sp>
        <p:nvSpPr>
          <p:cNvPr id="100357" name="Rectangle 3"/>
          <p:cNvSpPr>
            <a:spLocks noGrp="1" noChangeArrowheads="1"/>
          </p:cNvSpPr>
          <p:nvPr>
            <p:ph type="body" idx="4294967295"/>
          </p:nvPr>
        </p:nvSpPr>
        <p:spPr/>
        <p:txBody>
          <a:bodyPr/>
          <a:lstStyle/>
          <a:p>
            <a:pPr eaLnBrk="1" hangingPunct="1"/>
            <a:r>
              <a:rPr lang="en-US" dirty="0"/>
              <a:t>SRSW safe Boolean</a:t>
            </a:r>
          </a:p>
          <a:p>
            <a:pPr eaLnBrk="1" hangingPunct="1"/>
            <a:r>
              <a:rPr lang="en-US" dirty="0"/>
              <a:t>MRSW safe Boolean</a:t>
            </a:r>
          </a:p>
          <a:p>
            <a:pPr eaLnBrk="1" hangingPunct="1"/>
            <a:r>
              <a:rPr lang="en-US" dirty="0"/>
              <a:t>MRSW regular Boolean</a:t>
            </a:r>
          </a:p>
          <a:p>
            <a:pPr eaLnBrk="1" hangingPunct="1"/>
            <a:r>
              <a:rPr lang="en-US" dirty="0"/>
              <a:t>MRSW regular</a:t>
            </a:r>
          </a:p>
          <a:p>
            <a:pPr eaLnBrk="1" hangingPunct="1"/>
            <a:r>
              <a:rPr lang="en-US" dirty="0"/>
              <a:t>MRSW atomic</a:t>
            </a:r>
          </a:p>
          <a:p>
            <a:pPr eaLnBrk="1" hangingPunct="1"/>
            <a:r>
              <a:rPr lang="en-US" dirty="0"/>
              <a:t>MRMW atomic</a:t>
            </a:r>
          </a:p>
          <a:p>
            <a:pPr eaLnBrk="1" hangingPunct="1"/>
            <a:r>
              <a:rPr lang="en-US" dirty="0">
                <a:solidFill>
                  <a:schemeClr val="folHlink"/>
                </a:solidFill>
              </a:rPr>
              <a:t>Atomic snapshot</a:t>
            </a:r>
          </a:p>
        </p:txBody>
      </p:sp>
      <p:sp>
        <p:nvSpPr>
          <p:cNvPr id="100358" name="Text Box 6"/>
          <p:cNvSpPr txBox="1">
            <a:spLocks noChangeArrowheads="1"/>
          </p:cNvSpPr>
          <p:nvPr/>
        </p:nvSpPr>
        <p:spPr bwMode="auto">
          <a:xfrm>
            <a:off x="4216400" y="4267200"/>
            <a:ext cx="1841500" cy="519113"/>
          </a:xfrm>
          <a:prstGeom prst="rect">
            <a:avLst/>
          </a:prstGeom>
          <a:noFill/>
          <a:ln w="9525">
            <a:noFill/>
            <a:miter lim="800000"/>
            <a:headEnd/>
            <a:tailEnd/>
          </a:ln>
        </p:spPr>
        <p:txBody>
          <a:bodyPr>
            <a:spAutoFit/>
          </a:bodyPr>
          <a:lstStyle/>
          <a:p>
            <a:pPr algn="ctr" eaLnBrk="0" hangingPunct="0">
              <a:spcBef>
                <a:spcPct val="20000"/>
              </a:spcBef>
            </a:pPr>
            <a:r>
              <a:rPr lang="en-US" sz="2800" dirty="0">
                <a:solidFill>
                  <a:srgbClr val="FF3300"/>
                </a:solidFill>
                <a:latin typeface="Arial" pitchFamily="34" charset="0"/>
                <a:cs typeface="Courier New" pitchFamily="49" charset="0"/>
              </a:rPr>
              <a:t>Next</a:t>
            </a:r>
          </a:p>
        </p:txBody>
      </p:sp>
      <p:sp>
        <p:nvSpPr>
          <p:cNvPr id="100359" name="AutoShape 7"/>
          <p:cNvSpPr>
            <a:spLocks noChangeArrowheads="1"/>
          </p:cNvSpPr>
          <p:nvPr/>
        </p:nvSpPr>
        <p:spPr bwMode="auto">
          <a:xfrm>
            <a:off x="4038600" y="4191000"/>
            <a:ext cx="444500" cy="800100"/>
          </a:xfrm>
          <a:prstGeom prst="curvedLeftArrow">
            <a:avLst>
              <a:gd name="adj1" fmla="val 36000"/>
              <a:gd name="adj2" fmla="val 72000"/>
              <a:gd name="adj3" fmla="val 33333"/>
            </a:avLst>
          </a:prstGeom>
          <a:solidFill>
            <a:srgbClr val="FF3300"/>
          </a:solidFill>
          <a:ln w="9525">
            <a:noFill/>
            <a:miter lim="800000"/>
            <a:headEnd/>
            <a:tailEnd/>
          </a:ln>
        </p:spPr>
        <p:txBody>
          <a:bodyPr wrap="none" anchor="ctr"/>
          <a:lstStyle/>
          <a:p>
            <a:pPr marL="231775" indent="-231775" algn="ctr" eaLnBrk="0" hangingPunct="0">
              <a:lnSpc>
                <a:spcPct val="80000"/>
              </a:lnSpc>
              <a:spcBef>
                <a:spcPct val="20000"/>
              </a:spcBef>
            </a:pPr>
            <a:endParaRPr lang="en-US" sz="2400" b="1" dirty="0">
              <a:solidFill>
                <a:srgbClr val="3366FF"/>
              </a:solidFill>
              <a:latin typeface="Courier New" pitchFamily="49"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6B9BB19E-288E-4BC9-BFFF-5F89047DAB6B}" type="slidenum">
              <a:rPr lang="x-none" sz="1400">
                <a:latin typeface="Arial" pitchFamily="34" charset="0"/>
                <a:cs typeface="Arial" charset="0"/>
              </a:rPr>
              <a:pPr algn="r" eaLnBrk="0" hangingPunct="0"/>
              <a:t>90</a:t>
            </a:fld>
            <a:endParaRPr lang="en-US" sz="1400" dirty="0">
              <a:latin typeface="Arial" pitchFamily="34" charset="0"/>
              <a:cs typeface="Arial" charset="0"/>
            </a:endParaRPr>
          </a:p>
        </p:txBody>
      </p:sp>
      <p:sp>
        <p:nvSpPr>
          <p:cNvPr id="101381" name="Rectangle 3"/>
          <p:cNvSpPr>
            <a:spLocks noGrp="1" noChangeArrowheads="1"/>
          </p:cNvSpPr>
          <p:nvPr>
            <p:ph type="title" idx="4294967295"/>
          </p:nvPr>
        </p:nvSpPr>
        <p:spPr/>
        <p:txBody>
          <a:bodyPr/>
          <a:lstStyle/>
          <a:p>
            <a:pPr eaLnBrk="1" hangingPunct="1"/>
            <a:r>
              <a:rPr lang="en-US" sz="4000" dirty="0">
                <a:latin typeface="Arial" charset="0"/>
                <a:cs typeface="Arial" charset="0"/>
              </a:rPr>
              <a:t>Multi-Writer Atomic From Multi-Reader Atomic</a:t>
            </a:r>
          </a:p>
        </p:txBody>
      </p:sp>
      <p:grpSp>
        <p:nvGrpSpPr>
          <p:cNvPr id="101382" name="Group 4"/>
          <p:cNvGrpSpPr>
            <a:grpSpLocks/>
          </p:cNvGrpSpPr>
          <p:nvPr/>
        </p:nvGrpSpPr>
        <p:grpSpPr bwMode="auto">
          <a:xfrm>
            <a:off x="2451100" y="3756026"/>
            <a:ext cx="2413000" cy="387350"/>
            <a:chOff x="1216" y="2310"/>
            <a:chExt cx="1520" cy="244"/>
          </a:xfrm>
        </p:grpSpPr>
        <p:sp>
          <p:nvSpPr>
            <p:cNvPr id="101449" name="Rectangle 5"/>
            <p:cNvSpPr>
              <a:spLocks noChangeArrowheads="1"/>
            </p:cNvSpPr>
            <p:nvPr/>
          </p:nvSpPr>
          <p:spPr bwMode="auto">
            <a:xfrm>
              <a:off x="121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1:45</a:t>
              </a:r>
            </a:p>
          </p:txBody>
        </p:sp>
        <p:sp>
          <p:nvSpPr>
            <p:cNvPr id="101450" name="Rectangle 6"/>
            <p:cNvSpPr>
              <a:spLocks noChangeArrowheads="1"/>
            </p:cNvSpPr>
            <p:nvPr/>
          </p:nvSpPr>
          <p:spPr bwMode="auto">
            <a:xfrm>
              <a:off x="1976" y="2310"/>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1234</a:t>
              </a:r>
            </a:p>
          </p:txBody>
        </p:sp>
      </p:grpSp>
      <p:sp>
        <p:nvSpPr>
          <p:cNvPr id="101383" name="Rectangle 7"/>
          <p:cNvSpPr>
            <a:spLocks noChangeArrowheads="1"/>
          </p:cNvSpPr>
          <p:nvPr/>
        </p:nvSpPr>
        <p:spPr bwMode="auto">
          <a:xfrm>
            <a:off x="2451100" y="3349401"/>
            <a:ext cx="1206500" cy="387798"/>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1:45</a:t>
            </a:r>
          </a:p>
        </p:txBody>
      </p:sp>
      <p:sp>
        <p:nvSpPr>
          <p:cNvPr id="101384" name="Rectangle 8"/>
          <p:cNvSpPr>
            <a:spLocks noChangeArrowheads="1"/>
          </p:cNvSpPr>
          <p:nvPr/>
        </p:nvSpPr>
        <p:spPr bwMode="auto">
          <a:xfrm>
            <a:off x="3657600" y="3349401"/>
            <a:ext cx="1206500" cy="387798"/>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1234</a:t>
            </a:r>
          </a:p>
        </p:txBody>
      </p:sp>
      <p:grpSp>
        <p:nvGrpSpPr>
          <p:cNvPr id="101385" name="Group 9"/>
          <p:cNvGrpSpPr>
            <a:grpSpLocks/>
          </p:cNvGrpSpPr>
          <p:nvPr/>
        </p:nvGrpSpPr>
        <p:grpSpPr bwMode="auto">
          <a:xfrm>
            <a:off x="2451100" y="4606926"/>
            <a:ext cx="2413000" cy="387350"/>
            <a:chOff x="1456" y="3206"/>
            <a:chExt cx="1520" cy="244"/>
          </a:xfrm>
        </p:grpSpPr>
        <p:sp>
          <p:nvSpPr>
            <p:cNvPr id="101447" name="Rectangle 10"/>
            <p:cNvSpPr>
              <a:spLocks noChangeArrowheads="1"/>
            </p:cNvSpPr>
            <p:nvPr/>
          </p:nvSpPr>
          <p:spPr bwMode="auto">
            <a:xfrm>
              <a:off x="1456" y="3206"/>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1:45</a:t>
              </a:r>
            </a:p>
          </p:txBody>
        </p:sp>
        <p:sp>
          <p:nvSpPr>
            <p:cNvPr id="101448" name="Rectangle 11"/>
            <p:cNvSpPr>
              <a:spLocks noChangeArrowheads="1"/>
            </p:cNvSpPr>
            <p:nvPr/>
          </p:nvSpPr>
          <p:spPr bwMode="auto">
            <a:xfrm>
              <a:off x="2216" y="3206"/>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1234</a:t>
              </a:r>
            </a:p>
          </p:txBody>
        </p:sp>
      </p:grpSp>
      <p:grpSp>
        <p:nvGrpSpPr>
          <p:cNvPr id="101386" name="Group 12"/>
          <p:cNvGrpSpPr>
            <a:grpSpLocks/>
          </p:cNvGrpSpPr>
          <p:nvPr/>
        </p:nvGrpSpPr>
        <p:grpSpPr bwMode="auto">
          <a:xfrm>
            <a:off x="2451100" y="4175126"/>
            <a:ext cx="2413000" cy="387350"/>
            <a:chOff x="3376" y="3358"/>
            <a:chExt cx="1520" cy="244"/>
          </a:xfrm>
        </p:grpSpPr>
        <p:sp>
          <p:nvSpPr>
            <p:cNvPr id="101445" name="Rectangle 13"/>
            <p:cNvSpPr>
              <a:spLocks noChangeArrowheads="1"/>
            </p:cNvSpPr>
            <p:nvPr/>
          </p:nvSpPr>
          <p:spPr bwMode="auto">
            <a:xfrm>
              <a:off x="3376" y="3358"/>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1:45</a:t>
              </a:r>
            </a:p>
          </p:txBody>
        </p:sp>
        <p:sp>
          <p:nvSpPr>
            <p:cNvPr id="101446" name="Rectangle 14"/>
            <p:cNvSpPr>
              <a:spLocks noChangeArrowheads="1"/>
            </p:cNvSpPr>
            <p:nvPr/>
          </p:nvSpPr>
          <p:spPr bwMode="auto">
            <a:xfrm>
              <a:off x="4136" y="3358"/>
              <a:ext cx="760" cy="244"/>
            </a:xfrm>
            <a:prstGeom prst="rect">
              <a:avLst/>
            </a:prstGeom>
            <a:solidFill>
              <a:schemeClr val="accent1"/>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1234</a:t>
              </a:r>
            </a:p>
          </p:txBody>
        </p:sp>
      </p:grpSp>
      <p:sp>
        <p:nvSpPr>
          <p:cNvPr id="101387" name="Rectangle 15"/>
          <p:cNvSpPr>
            <a:spLocks noChangeArrowheads="1"/>
          </p:cNvSpPr>
          <p:nvPr/>
        </p:nvSpPr>
        <p:spPr bwMode="auto">
          <a:xfrm>
            <a:off x="2573338" y="2779713"/>
            <a:ext cx="1091966"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stamp</a:t>
            </a:r>
          </a:p>
        </p:txBody>
      </p:sp>
      <p:sp>
        <p:nvSpPr>
          <p:cNvPr id="101388" name="Rectangle 16"/>
          <p:cNvSpPr>
            <a:spLocks noChangeArrowheads="1"/>
          </p:cNvSpPr>
          <p:nvPr/>
        </p:nvSpPr>
        <p:spPr bwMode="auto">
          <a:xfrm>
            <a:off x="3829050" y="2779713"/>
            <a:ext cx="971741"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value</a:t>
            </a:r>
          </a:p>
        </p:txBody>
      </p:sp>
      <p:sp>
        <p:nvSpPr>
          <p:cNvPr id="101390" name="Text Box 18"/>
          <p:cNvSpPr txBox="1">
            <a:spLocks noChangeArrowheads="1"/>
          </p:cNvSpPr>
          <p:nvPr/>
        </p:nvSpPr>
        <p:spPr bwMode="auto">
          <a:xfrm>
            <a:off x="6181725" y="3519488"/>
            <a:ext cx="2234907" cy="1261884"/>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000" b="1" dirty="0">
                <a:solidFill>
                  <a:srgbClr val="FFFF00"/>
                </a:solidFill>
                <a:latin typeface="Arial" pitchFamily="34" charset="0"/>
                <a:cs typeface="Courier New" pitchFamily="49" charset="0"/>
              </a:rPr>
              <a:t>Readers read all </a:t>
            </a:r>
          </a:p>
          <a:p>
            <a:pPr marL="231775" indent="-231775" eaLnBrk="0" hangingPunct="0">
              <a:lnSpc>
                <a:spcPct val="80000"/>
              </a:lnSpc>
              <a:spcBef>
                <a:spcPct val="20000"/>
              </a:spcBef>
            </a:pPr>
            <a:r>
              <a:rPr lang="en-US" sz="2000" b="1" dirty="0">
                <a:solidFill>
                  <a:srgbClr val="FFFF00"/>
                </a:solidFill>
                <a:latin typeface="Arial" pitchFamily="34" charset="0"/>
                <a:cs typeface="Courier New" pitchFamily="49" charset="0"/>
              </a:rPr>
              <a:t>and take max</a:t>
            </a:r>
          </a:p>
          <a:p>
            <a:pPr marL="231775" indent="-231775" eaLnBrk="0" hangingPunct="0">
              <a:lnSpc>
                <a:spcPct val="80000"/>
              </a:lnSpc>
              <a:spcBef>
                <a:spcPct val="20000"/>
              </a:spcBef>
            </a:pPr>
            <a:r>
              <a:rPr lang="en-US" sz="2000" b="1" dirty="0">
                <a:solidFill>
                  <a:srgbClr val="FFFF00"/>
                </a:solidFill>
                <a:latin typeface="Arial" pitchFamily="34" charset="0"/>
                <a:cs typeface="Courier New" pitchFamily="49" charset="0"/>
              </a:rPr>
              <a:t>(Lexicographic </a:t>
            </a:r>
          </a:p>
          <a:p>
            <a:pPr marL="231775" indent="-231775" eaLnBrk="0" hangingPunct="0">
              <a:lnSpc>
                <a:spcPct val="80000"/>
              </a:lnSpc>
              <a:spcBef>
                <a:spcPct val="20000"/>
              </a:spcBef>
            </a:pPr>
            <a:r>
              <a:rPr lang="en-US" sz="2000" b="1" dirty="0">
                <a:solidFill>
                  <a:srgbClr val="FFFF00"/>
                </a:solidFill>
                <a:latin typeface="Arial" pitchFamily="34" charset="0"/>
                <a:cs typeface="Courier New" pitchFamily="49" charset="0"/>
              </a:rPr>
              <a:t>like Bakery)</a:t>
            </a:r>
          </a:p>
        </p:txBody>
      </p:sp>
      <p:sp>
        <p:nvSpPr>
          <p:cNvPr id="101391" name="Line 19"/>
          <p:cNvSpPr>
            <a:spLocks noChangeShapeType="1"/>
          </p:cNvSpPr>
          <p:nvPr/>
        </p:nvSpPr>
        <p:spPr bwMode="auto">
          <a:xfrm>
            <a:off x="3657600" y="3302000"/>
            <a:ext cx="0" cy="1714500"/>
          </a:xfrm>
          <a:prstGeom prst="line">
            <a:avLst/>
          </a:prstGeom>
          <a:noFill/>
          <a:ln w="38100">
            <a:solidFill>
              <a:schemeClr val="bg1"/>
            </a:solidFill>
            <a:prstDash val="sysDot"/>
            <a:round/>
            <a:headEnd/>
            <a:tailEnd/>
          </a:ln>
        </p:spPr>
        <p:txBody>
          <a:bodyPr wrap="none">
            <a:spAutoFit/>
          </a:bodyPr>
          <a:lstStyle/>
          <a:p>
            <a:endParaRPr lang="en-US" dirty="0">
              <a:solidFill>
                <a:srgbClr val="FFFF00"/>
              </a:solidFill>
            </a:endParaRPr>
          </a:p>
        </p:txBody>
      </p:sp>
      <p:grpSp>
        <p:nvGrpSpPr>
          <p:cNvPr id="5" name="Group 20"/>
          <p:cNvGrpSpPr>
            <a:grpSpLocks/>
          </p:cNvGrpSpPr>
          <p:nvPr/>
        </p:nvGrpSpPr>
        <p:grpSpPr bwMode="auto">
          <a:xfrm flipH="1">
            <a:off x="4978400" y="2184400"/>
            <a:ext cx="1905000" cy="1270000"/>
            <a:chOff x="1248" y="2016"/>
            <a:chExt cx="1104" cy="960"/>
          </a:xfrm>
          <a:effectLst>
            <a:glow rad="139700">
              <a:schemeClr val="accent3">
                <a:satMod val="175000"/>
                <a:alpha val="40000"/>
              </a:schemeClr>
            </a:glow>
          </a:effectLst>
        </p:grpSpPr>
        <p:grpSp>
          <p:nvGrpSpPr>
            <p:cNvPr id="101434" name="Group 21"/>
            <p:cNvGrpSpPr>
              <a:grpSpLocks/>
            </p:cNvGrpSpPr>
            <p:nvPr/>
          </p:nvGrpSpPr>
          <p:grpSpPr bwMode="auto">
            <a:xfrm>
              <a:off x="1248" y="2016"/>
              <a:ext cx="912" cy="816"/>
              <a:chOff x="3168" y="1824"/>
              <a:chExt cx="912" cy="816"/>
            </a:xfrm>
          </p:grpSpPr>
          <p:sp>
            <p:nvSpPr>
              <p:cNvPr id="101436" name="Freeform 22"/>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101437" name="Freeform 23"/>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101438" name="Freeform 24"/>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101439" name="Freeform 25"/>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p>
            </p:txBody>
          </p:sp>
          <p:sp>
            <p:nvSpPr>
              <p:cNvPr id="101440" name="Freeform 26"/>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p>
            </p:txBody>
          </p:sp>
          <p:sp>
            <p:nvSpPr>
              <p:cNvPr id="101441" name="Freeform 27"/>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CCFF"/>
              </a:solidFill>
              <a:ln w="38100">
                <a:solidFill>
                  <a:schemeClr val="tx1"/>
                </a:solidFill>
                <a:round/>
                <a:headEnd type="none" w="med" len="med"/>
                <a:tailEnd type="none" w="med" len="med"/>
              </a:ln>
            </p:spPr>
            <p:txBody>
              <a:bodyPr wrap="none" anchor="ctr"/>
              <a:lstStyle/>
              <a:p>
                <a:endParaRPr lang="en-US" dirty="0"/>
              </a:p>
            </p:txBody>
          </p:sp>
          <p:sp>
            <p:nvSpPr>
              <p:cNvPr id="101442" name="Freeform 28"/>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101443" name="Freeform 29"/>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sp>
            <p:nvSpPr>
              <p:cNvPr id="101444" name="Freeform 30"/>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sp>
          <p:nvSpPr>
            <p:cNvPr id="101435" name="Freeform 31"/>
            <p:cNvSpPr>
              <a:spLocks/>
            </p:cNvSpPr>
            <p:nvPr/>
          </p:nvSpPr>
          <p:spPr bwMode="auto">
            <a:xfrm>
              <a:off x="1584" y="2784"/>
              <a:ext cx="768" cy="192"/>
            </a:xfrm>
            <a:custGeom>
              <a:avLst/>
              <a:gdLst>
                <a:gd name="T0" fmla="*/ 0 w 768"/>
                <a:gd name="T1" fmla="*/ 0 h 192"/>
                <a:gd name="T2" fmla="*/ 768 w 768"/>
                <a:gd name="T3" fmla="*/ 192 h 192"/>
                <a:gd name="T4" fmla="*/ 48 w 768"/>
                <a:gd name="T5" fmla="*/ 48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p:spPr>
          <p:txBody>
            <a:bodyPr wrap="none" anchor="ctr"/>
            <a:lstStyle/>
            <a:p>
              <a:endParaRPr lang="en-US" dirty="0"/>
            </a:p>
          </p:txBody>
        </p:sp>
      </p:grpSp>
      <p:grpSp>
        <p:nvGrpSpPr>
          <p:cNvPr id="101393" name="Group 33"/>
          <p:cNvGrpSpPr>
            <a:grpSpLocks/>
          </p:cNvGrpSpPr>
          <p:nvPr/>
        </p:nvGrpSpPr>
        <p:grpSpPr bwMode="auto">
          <a:xfrm>
            <a:off x="901700" y="2222500"/>
            <a:ext cx="1436688" cy="1155700"/>
            <a:chOff x="3168" y="1824"/>
            <a:chExt cx="912" cy="816"/>
          </a:xfrm>
          <a:effectLst>
            <a:glow rad="139700">
              <a:schemeClr val="accent3">
                <a:satMod val="175000"/>
                <a:alpha val="40000"/>
              </a:schemeClr>
            </a:glow>
          </a:effectLst>
        </p:grpSpPr>
        <p:sp>
          <p:nvSpPr>
            <p:cNvPr id="101425" name="Freeform 34"/>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01426" name="Freeform 35"/>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01427" name="Freeform 36"/>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01428" name="Freeform 37"/>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101429" name="Freeform 38"/>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101430" name="Freeform 39"/>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101431" name="Freeform 40"/>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01432" name="Freeform 41"/>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01433" name="Freeform 42"/>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101394" name="Freeform 43"/>
          <p:cNvSpPr>
            <a:spLocks/>
          </p:cNvSpPr>
          <p:nvPr/>
        </p:nvSpPr>
        <p:spPr bwMode="auto">
          <a:xfrm>
            <a:off x="1431925" y="3170238"/>
            <a:ext cx="1146175" cy="792162"/>
          </a:xfrm>
          <a:custGeom>
            <a:avLst/>
            <a:gdLst>
              <a:gd name="T0" fmla="*/ 0 w 768"/>
              <a:gd name="T1" fmla="*/ 0 h 192"/>
              <a:gd name="T2" fmla="*/ 2147483647 w 768"/>
              <a:gd name="T3" fmla="*/ 2147483647 h 192"/>
              <a:gd name="T4" fmla="*/ 2147483647 w 768"/>
              <a:gd name="T5" fmla="*/ 2147483647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a:effectLst>
            <a:glow rad="139700">
              <a:schemeClr val="accent3">
                <a:satMod val="175000"/>
                <a:alpha val="40000"/>
              </a:schemeClr>
            </a:glow>
          </a:effectLst>
        </p:spPr>
        <p:txBody>
          <a:bodyPr wrap="none" anchor="ctr"/>
          <a:lstStyle/>
          <a:p>
            <a:endParaRPr lang="en-US" dirty="0"/>
          </a:p>
        </p:txBody>
      </p:sp>
      <p:sp>
        <p:nvSpPr>
          <p:cNvPr id="101396" name="Text Box 45"/>
          <p:cNvSpPr txBox="1">
            <a:spLocks noChangeArrowheads="1"/>
          </p:cNvSpPr>
          <p:nvPr/>
        </p:nvSpPr>
        <p:spPr bwMode="auto">
          <a:xfrm>
            <a:off x="161925" y="3468688"/>
            <a:ext cx="1805302" cy="1569660"/>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000" b="1" dirty="0">
                <a:solidFill>
                  <a:srgbClr val="FFFF00"/>
                </a:solidFill>
                <a:latin typeface="Arial" pitchFamily="34" charset="0"/>
                <a:cs typeface="Courier New" pitchFamily="49" charset="0"/>
              </a:rPr>
              <a:t>Each writer </a:t>
            </a:r>
          </a:p>
          <a:p>
            <a:pPr marL="231775" indent="-231775" eaLnBrk="0" hangingPunct="0">
              <a:lnSpc>
                <a:spcPct val="80000"/>
              </a:lnSpc>
              <a:spcBef>
                <a:spcPct val="20000"/>
              </a:spcBef>
            </a:pPr>
            <a:r>
              <a:rPr lang="en-US" sz="2000" b="1" dirty="0">
                <a:solidFill>
                  <a:srgbClr val="FFFF00"/>
                </a:solidFill>
                <a:latin typeface="Arial" pitchFamily="34" charset="0"/>
                <a:cs typeface="Courier New" pitchFamily="49" charset="0"/>
              </a:rPr>
              <a:t>reads all </a:t>
            </a:r>
          </a:p>
          <a:p>
            <a:pPr marL="231775" indent="-231775" eaLnBrk="0" hangingPunct="0">
              <a:lnSpc>
                <a:spcPct val="80000"/>
              </a:lnSpc>
              <a:spcBef>
                <a:spcPct val="20000"/>
              </a:spcBef>
            </a:pPr>
            <a:r>
              <a:rPr lang="en-US" sz="2000" b="1" dirty="0">
                <a:solidFill>
                  <a:srgbClr val="FFFF00"/>
                </a:solidFill>
                <a:latin typeface="Arial" pitchFamily="34" charset="0"/>
                <a:cs typeface="Courier New" pitchFamily="49" charset="0"/>
              </a:rPr>
              <a:t>then writes </a:t>
            </a:r>
          </a:p>
          <a:p>
            <a:pPr marL="231775" indent="-231775" eaLnBrk="0" hangingPunct="0">
              <a:lnSpc>
                <a:spcPct val="80000"/>
              </a:lnSpc>
              <a:spcBef>
                <a:spcPct val="20000"/>
              </a:spcBef>
            </a:pPr>
            <a:r>
              <a:rPr lang="en-US" sz="2000" b="1" dirty="0">
                <a:solidFill>
                  <a:srgbClr val="FFFF00"/>
                </a:solidFill>
                <a:latin typeface="Arial" pitchFamily="34" charset="0"/>
                <a:cs typeface="Courier New" pitchFamily="49" charset="0"/>
              </a:rPr>
              <a:t>Max+1 </a:t>
            </a:r>
          </a:p>
          <a:p>
            <a:pPr marL="231775" indent="-231775" eaLnBrk="0" hangingPunct="0">
              <a:lnSpc>
                <a:spcPct val="80000"/>
              </a:lnSpc>
              <a:spcBef>
                <a:spcPct val="20000"/>
              </a:spcBef>
            </a:pPr>
            <a:r>
              <a:rPr lang="en-US" sz="2000" b="1" dirty="0">
                <a:solidFill>
                  <a:srgbClr val="FFFF00"/>
                </a:solidFill>
                <a:latin typeface="Arial" pitchFamily="34" charset="0"/>
                <a:cs typeface="Courier New" pitchFamily="49" charset="0"/>
              </a:rPr>
              <a:t>to its register</a:t>
            </a:r>
          </a:p>
        </p:txBody>
      </p:sp>
      <p:grpSp>
        <p:nvGrpSpPr>
          <p:cNvPr id="101397" name="Group 47"/>
          <p:cNvGrpSpPr>
            <a:grpSpLocks/>
          </p:cNvGrpSpPr>
          <p:nvPr/>
        </p:nvGrpSpPr>
        <p:grpSpPr bwMode="auto">
          <a:xfrm>
            <a:off x="457200" y="5092700"/>
            <a:ext cx="1458913" cy="1079500"/>
            <a:chOff x="3168" y="1824"/>
            <a:chExt cx="912" cy="816"/>
          </a:xfrm>
          <a:effectLst>
            <a:glow rad="139700">
              <a:schemeClr val="accent3">
                <a:satMod val="175000"/>
                <a:alpha val="40000"/>
              </a:schemeClr>
            </a:glow>
          </a:effectLst>
        </p:grpSpPr>
        <p:sp>
          <p:nvSpPr>
            <p:cNvPr id="101416" name="Freeform 4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01417" name="Freeform 4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01418" name="Freeform 50"/>
            <p:cNvSpPr>
              <a:spLocks/>
            </p:cNvSpPr>
            <p:nvPr/>
          </p:nvSpPr>
          <p:spPr bwMode="auto">
            <a:xfrm>
              <a:off x="3504" y="1824"/>
              <a:ext cx="144" cy="288"/>
            </a:xfrm>
            <a:custGeom>
              <a:avLst/>
              <a:gdLst>
                <a:gd name="T0" fmla="*/ 0 w 144"/>
                <a:gd name="T1" fmla="*/ 7 h 336"/>
                <a:gd name="T2" fmla="*/ 96 w 144"/>
                <a:gd name="T3" fmla="*/ 0 h 336"/>
                <a:gd name="T4" fmla="*/ 144 w 144"/>
                <a:gd name="T5" fmla="*/ 7 h 336"/>
                <a:gd name="T6" fmla="*/ 144 w 144"/>
                <a:gd name="T7" fmla="*/ 46 h 336"/>
                <a:gd name="T8" fmla="*/ 96 w 144"/>
                <a:gd name="T9" fmla="*/ 39 h 336"/>
                <a:gd name="T10" fmla="*/ 96 w 144"/>
                <a:gd name="T11" fmla="*/ 13 h 336"/>
                <a:gd name="T12" fmla="*/ 0 w 144"/>
                <a:gd name="T13" fmla="*/ 20 h 336"/>
                <a:gd name="T14" fmla="*/ 0 w 144"/>
                <a:gd name="T15" fmla="*/ 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01419" name="Freeform 5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dirty="0"/>
            </a:p>
          </p:txBody>
        </p:sp>
        <p:sp>
          <p:nvSpPr>
            <p:cNvPr id="101420" name="Freeform 5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dirty="0"/>
            </a:p>
          </p:txBody>
        </p:sp>
        <p:sp>
          <p:nvSpPr>
            <p:cNvPr id="101421" name="Freeform 5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dirty="0"/>
            </a:p>
          </p:txBody>
        </p:sp>
        <p:sp>
          <p:nvSpPr>
            <p:cNvPr id="101422" name="Freeform 54"/>
            <p:cNvSpPr>
              <a:spLocks/>
            </p:cNvSpPr>
            <p:nvPr/>
          </p:nvSpPr>
          <p:spPr bwMode="auto">
            <a:xfrm>
              <a:off x="3504" y="2304"/>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01423" name="Freeform 55"/>
            <p:cNvSpPr>
              <a:spLocks/>
            </p:cNvSpPr>
            <p:nvPr/>
          </p:nvSpPr>
          <p:spPr bwMode="auto">
            <a:xfrm>
              <a:off x="3312" y="2160"/>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01424" name="Freeform 56"/>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101398" name="Freeform 57"/>
          <p:cNvSpPr>
            <a:spLocks/>
          </p:cNvSpPr>
          <p:nvPr/>
        </p:nvSpPr>
        <p:spPr bwMode="auto">
          <a:xfrm rot="-3520279">
            <a:off x="1596232" y="5207794"/>
            <a:ext cx="1354137" cy="314325"/>
          </a:xfrm>
          <a:custGeom>
            <a:avLst/>
            <a:gdLst>
              <a:gd name="T0" fmla="*/ 0 w 768"/>
              <a:gd name="T1" fmla="*/ 0 h 192"/>
              <a:gd name="T2" fmla="*/ 2147483647 w 768"/>
              <a:gd name="T3" fmla="*/ 2147483647 h 192"/>
              <a:gd name="T4" fmla="*/ 2147483647 w 768"/>
              <a:gd name="T5" fmla="*/ 2147483647 h 192"/>
              <a:gd name="T6" fmla="*/ 0 60000 65536"/>
              <a:gd name="T7" fmla="*/ 0 60000 65536"/>
              <a:gd name="T8" fmla="*/ 0 60000 65536"/>
              <a:gd name="T9" fmla="*/ 0 w 768"/>
              <a:gd name="T10" fmla="*/ 0 h 192"/>
              <a:gd name="T11" fmla="*/ 768 w 768"/>
              <a:gd name="T12" fmla="*/ 192 h 192"/>
            </a:gdLst>
            <a:ahLst/>
            <a:cxnLst>
              <a:cxn ang="T6">
                <a:pos x="T0" y="T1"/>
              </a:cxn>
              <a:cxn ang="T7">
                <a:pos x="T2" y="T3"/>
              </a:cxn>
              <a:cxn ang="T8">
                <a:pos x="T4" y="T5"/>
              </a:cxn>
            </a:cxnLst>
            <a:rect l="T9" t="T10" r="T11" b="T12"/>
            <a:pathLst>
              <a:path w="768" h="192">
                <a:moveTo>
                  <a:pt x="0" y="0"/>
                </a:moveTo>
                <a:lnTo>
                  <a:pt x="768" y="192"/>
                </a:lnTo>
                <a:lnTo>
                  <a:pt x="48" y="48"/>
                </a:lnTo>
              </a:path>
            </a:pathLst>
          </a:custGeom>
          <a:solidFill>
            <a:schemeClr val="tx1"/>
          </a:solidFill>
          <a:ln w="9525">
            <a:solidFill>
              <a:schemeClr val="tx1"/>
            </a:solidFill>
            <a:round/>
            <a:headEnd type="none" w="med" len="med"/>
            <a:tailEnd type="none" w="med" len="med"/>
          </a:ln>
          <a:effectLst>
            <a:glow rad="139700">
              <a:schemeClr val="accent3">
                <a:satMod val="175000"/>
                <a:alpha val="40000"/>
              </a:schemeClr>
            </a:glow>
          </a:effectLst>
        </p:spPr>
        <p:txBody>
          <a:bodyPr wrap="none" anchor="ctr"/>
          <a:lstStyle/>
          <a:p>
            <a:endParaRPr lang="en-US" dirty="0"/>
          </a:p>
        </p:txBody>
      </p:sp>
      <p:sp>
        <p:nvSpPr>
          <p:cNvPr id="895034" name="Rectangle 58"/>
          <p:cNvSpPr>
            <a:spLocks noChangeArrowheads="1"/>
          </p:cNvSpPr>
          <p:nvPr/>
        </p:nvSpPr>
        <p:spPr bwMode="auto">
          <a:xfrm>
            <a:off x="2451100" y="3768501"/>
            <a:ext cx="1206500" cy="387798"/>
          </a:xfrm>
          <a:prstGeom prst="rect">
            <a:avLst/>
          </a:prstGeom>
          <a:solidFill>
            <a:srgbClr val="00FFCC"/>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2:00</a:t>
            </a:r>
          </a:p>
        </p:txBody>
      </p:sp>
      <p:sp>
        <p:nvSpPr>
          <p:cNvPr id="895035" name="Rectangle 59"/>
          <p:cNvSpPr>
            <a:spLocks noChangeArrowheads="1"/>
          </p:cNvSpPr>
          <p:nvPr/>
        </p:nvSpPr>
        <p:spPr bwMode="auto">
          <a:xfrm>
            <a:off x="3670300" y="3768501"/>
            <a:ext cx="1206500" cy="387798"/>
          </a:xfrm>
          <a:prstGeom prst="rect">
            <a:avLst/>
          </a:prstGeom>
          <a:solidFill>
            <a:srgbClr val="00FFCC"/>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5678</a:t>
            </a:r>
          </a:p>
        </p:txBody>
      </p:sp>
      <p:sp>
        <p:nvSpPr>
          <p:cNvPr id="895036" name="Rectangle 60"/>
          <p:cNvSpPr>
            <a:spLocks noChangeArrowheads="1"/>
          </p:cNvSpPr>
          <p:nvPr/>
        </p:nvSpPr>
        <p:spPr bwMode="auto">
          <a:xfrm>
            <a:off x="2463800" y="4594001"/>
            <a:ext cx="1206500" cy="387798"/>
          </a:xfrm>
          <a:prstGeom prst="rect">
            <a:avLst/>
          </a:prstGeom>
          <a:solidFill>
            <a:srgbClr val="00FFCC"/>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2:15</a:t>
            </a:r>
          </a:p>
        </p:txBody>
      </p:sp>
      <p:sp>
        <p:nvSpPr>
          <p:cNvPr id="895037" name="Rectangle 61"/>
          <p:cNvSpPr>
            <a:spLocks noChangeArrowheads="1"/>
          </p:cNvSpPr>
          <p:nvPr/>
        </p:nvSpPr>
        <p:spPr bwMode="auto">
          <a:xfrm>
            <a:off x="3670300" y="4594001"/>
            <a:ext cx="1206500" cy="387798"/>
          </a:xfrm>
          <a:prstGeom prst="rect">
            <a:avLst/>
          </a:prstGeom>
          <a:solidFill>
            <a:srgbClr val="00FFCC"/>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XYZW</a:t>
            </a:r>
          </a:p>
        </p:txBody>
      </p:sp>
      <p:sp>
        <p:nvSpPr>
          <p:cNvPr id="895039" name="AutoShape 63"/>
          <p:cNvSpPr>
            <a:spLocks noChangeArrowheads="1"/>
          </p:cNvSpPr>
          <p:nvPr/>
        </p:nvSpPr>
        <p:spPr bwMode="auto">
          <a:xfrm>
            <a:off x="4724400" y="5105400"/>
            <a:ext cx="3654425" cy="1040094"/>
          </a:xfrm>
          <a:prstGeom prst="cloudCallout">
            <a:avLst>
              <a:gd name="adj1" fmla="val -21162"/>
              <a:gd name="adj2" fmla="val -69671"/>
            </a:avLst>
          </a:prstGeom>
          <a:solidFill>
            <a:schemeClr val="tx1"/>
          </a:solidFill>
          <a:ln w="38100">
            <a:solidFill>
              <a:srgbClr val="33CCFF"/>
            </a:solidFill>
            <a:round/>
            <a:headEnd/>
            <a:tailEnd/>
          </a:ln>
        </p:spPr>
        <p:txBody>
          <a:bodyPr>
            <a:spAutoFit/>
          </a:bodyPr>
          <a:lstStyle/>
          <a:p>
            <a:pPr marL="231775" indent="-231775" algn="ctr" eaLnBrk="0" hangingPunct="0">
              <a:lnSpc>
                <a:spcPct val="80000"/>
              </a:lnSpc>
              <a:spcBef>
                <a:spcPct val="20000"/>
              </a:spcBef>
            </a:pPr>
            <a:r>
              <a:rPr lang="en-US" sz="2400" b="1" dirty="0">
                <a:solidFill>
                  <a:srgbClr val="FFFF00"/>
                </a:solidFill>
                <a:latin typeface="Arial" pitchFamily="34" charset="0"/>
                <a:cs typeface="Courier New" pitchFamily="49" charset="0"/>
              </a:rPr>
              <a:t>Max is 2:15, return XYZW</a:t>
            </a:r>
          </a:p>
        </p:txBody>
      </p:sp>
      <p:grpSp>
        <p:nvGrpSpPr>
          <p:cNvPr id="9" name="Group 67"/>
          <p:cNvGrpSpPr>
            <a:grpSpLocks/>
          </p:cNvGrpSpPr>
          <p:nvPr/>
        </p:nvGrpSpPr>
        <p:grpSpPr bwMode="auto">
          <a:xfrm>
            <a:off x="2451100" y="3362326"/>
            <a:ext cx="2413000" cy="387350"/>
            <a:chOff x="1648" y="1278"/>
            <a:chExt cx="1520" cy="244"/>
          </a:xfrm>
        </p:grpSpPr>
        <p:sp>
          <p:nvSpPr>
            <p:cNvPr id="101414" name="Rectangle 65"/>
            <p:cNvSpPr>
              <a:spLocks noChangeArrowheads="1"/>
            </p:cNvSpPr>
            <p:nvPr/>
          </p:nvSpPr>
          <p:spPr bwMode="auto">
            <a:xfrm>
              <a:off x="1648" y="1278"/>
              <a:ext cx="760" cy="244"/>
            </a:xfrm>
            <a:prstGeom prst="rect">
              <a:avLst/>
            </a:prstGeom>
            <a:solidFill>
              <a:srgbClr val="0000FF">
                <a:alpha val="50195"/>
              </a:srgb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FFFF00"/>
                </a:solidFill>
                <a:latin typeface="Arial" pitchFamily="34" charset="0"/>
                <a:cs typeface="Courier New" pitchFamily="49" charset="0"/>
              </a:endParaRPr>
            </a:p>
          </p:txBody>
        </p:sp>
        <p:sp>
          <p:nvSpPr>
            <p:cNvPr id="101415" name="Rectangle 66"/>
            <p:cNvSpPr>
              <a:spLocks noChangeArrowheads="1"/>
            </p:cNvSpPr>
            <p:nvPr/>
          </p:nvSpPr>
          <p:spPr bwMode="auto">
            <a:xfrm>
              <a:off x="2408" y="1278"/>
              <a:ext cx="760" cy="244"/>
            </a:xfrm>
            <a:prstGeom prst="rect">
              <a:avLst/>
            </a:prstGeom>
            <a:solidFill>
              <a:srgbClr val="0000FF">
                <a:alpha val="50195"/>
              </a:srgb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FFFF00"/>
                </a:solidFill>
                <a:latin typeface="Arial" pitchFamily="34" charset="0"/>
                <a:cs typeface="Courier New" pitchFamily="49" charset="0"/>
              </a:endParaRPr>
            </a:p>
          </p:txBody>
        </p:sp>
      </p:grpSp>
      <p:grpSp>
        <p:nvGrpSpPr>
          <p:cNvPr id="10" name="Group 68"/>
          <p:cNvGrpSpPr>
            <a:grpSpLocks/>
          </p:cNvGrpSpPr>
          <p:nvPr/>
        </p:nvGrpSpPr>
        <p:grpSpPr bwMode="auto">
          <a:xfrm>
            <a:off x="2451100" y="3768726"/>
            <a:ext cx="2413000" cy="387350"/>
            <a:chOff x="1648" y="1278"/>
            <a:chExt cx="1520" cy="244"/>
          </a:xfrm>
        </p:grpSpPr>
        <p:sp>
          <p:nvSpPr>
            <p:cNvPr id="101412" name="Rectangle 69"/>
            <p:cNvSpPr>
              <a:spLocks noChangeArrowheads="1"/>
            </p:cNvSpPr>
            <p:nvPr/>
          </p:nvSpPr>
          <p:spPr bwMode="auto">
            <a:xfrm>
              <a:off x="1648" y="1278"/>
              <a:ext cx="760" cy="244"/>
            </a:xfrm>
            <a:prstGeom prst="rect">
              <a:avLst/>
            </a:prstGeom>
            <a:solidFill>
              <a:srgbClr val="0000FF">
                <a:alpha val="50195"/>
              </a:srgb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FFFF00"/>
                </a:solidFill>
                <a:latin typeface="Arial" pitchFamily="34" charset="0"/>
                <a:cs typeface="Courier New" pitchFamily="49" charset="0"/>
              </a:endParaRPr>
            </a:p>
          </p:txBody>
        </p:sp>
        <p:sp>
          <p:nvSpPr>
            <p:cNvPr id="101413" name="Rectangle 70"/>
            <p:cNvSpPr>
              <a:spLocks noChangeArrowheads="1"/>
            </p:cNvSpPr>
            <p:nvPr/>
          </p:nvSpPr>
          <p:spPr bwMode="auto">
            <a:xfrm>
              <a:off x="2408" y="1278"/>
              <a:ext cx="760" cy="244"/>
            </a:xfrm>
            <a:prstGeom prst="rect">
              <a:avLst/>
            </a:prstGeom>
            <a:solidFill>
              <a:srgbClr val="0000FF">
                <a:alpha val="50195"/>
              </a:srgb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FFFF00"/>
                </a:solidFill>
                <a:latin typeface="Arial" pitchFamily="34" charset="0"/>
                <a:cs typeface="Courier New" pitchFamily="49" charset="0"/>
              </a:endParaRPr>
            </a:p>
          </p:txBody>
        </p:sp>
      </p:grpSp>
      <p:grpSp>
        <p:nvGrpSpPr>
          <p:cNvPr id="11" name="Group 71"/>
          <p:cNvGrpSpPr>
            <a:grpSpLocks/>
          </p:cNvGrpSpPr>
          <p:nvPr/>
        </p:nvGrpSpPr>
        <p:grpSpPr bwMode="auto">
          <a:xfrm>
            <a:off x="2451100" y="4162426"/>
            <a:ext cx="2413000" cy="387350"/>
            <a:chOff x="1648" y="1278"/>
            <a:chExt cx="1520" cy="244"/>
          </a:xfrm>
        </p:grpSpPr>
        <p:sp>
          <p:nvSpPr>
            <p:cNvPr id="101410" name="Rectangle 72"/>
            <p:cNvSpPr>
              <a:spLocks noChangeArrowheads="1"/>
            </p:cNvSpPr>
            <p:nvPr/>
          </p:nvSpPr>
          <p:spPr bwMode="auto">
            <a:xfrm>
              <a:off x="1648" y="1278"/>
              <a:ext cx="760" cy="244"/>
            </a:xfrm>
            <a:prstGeom prst="rect">
              <a:avLst/>
            </a:prstGeom>
            <a:solidFill>
              <a:srgbClr val="0000FF">
                <a:alpha val="50195"/>
              </a:srgb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FFFF00"/>
                </a:solidFill>
                <a:latin typeface="Arial" pitchFamily="34" charset="0"/>
                <a:cs typeface="Courier New" pitchFamily="49" charset="0"/>
              </a:endParaRPr>
            </a:p>
          </p:txBody>
        </p:sp>
        <p:sp>
          <p:nvSpPr>
            <p:cNvPr id="101411" name="Rectangle 73"/>
            <p:cNvSpPr>
              <a:spLocks noChangeArrowheads="1"/>
            </p:cNvSpPr>
            <p:nvPr/>
          </p:nvSpPr>
          <p:spPr bwMode="auto">
            <a:xfrm>
              <a:off x="2408" y="1278"/>
              <a:ext cx="760" cy="244"/>
            </a:xfrm>
            <a:prstGeom prst="rect">
              <a:avLst/>
            </a:prstGeom>
            <a:solidFill>
              <a:srgbClr val="0000FF">
                <a:alpha val="50195"/>
              </a:srgb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FFFF00"/>
                </a:solidFill>
                <a:latin typeface="Arial" pitchFamily="34" charset="0"/>
                <a:cs typeface="Courier New" pitchFamily="49" charset="0"/>
              </a:endParaRPr>
            </a:p>
          </p:txBody>
        </p:sp>
      </p:grpSp>
      <p:grpSp>
        <p:nvGrpSpPr>
          <p:cNvPr id="12" name="Group 74"/>
          <p:cNvGrpSpPr>
            <a:grpSpLocks/>
          </p:cNvGrpSpPr>
          <p:nvPr/>
        </p:nvGrpSpPr>
        <p:grpSpPr bwMode="auto">
          <a:xfrm>
            <a:off x="2451100" y="4594226"/>
            <a:ext cx="2413000" cy="387350"/>
            <a:chOff x="1648" y="1278"/>
            <a:chExt cx="1520" cy="244"/>
          </a:xfrm>
        </p:grpSpPr>
        <p:sp>
          <p:nvSpPr>
            <p:cNvPr id="101408" name="Rectangle 75"/>
            <p:cNvSpPr>
              <a:spLocks noChangeArrowheads="1"/>
            </p:cNvSpPr>
            <p:nvPr/>
          </p:nvSpPr>
          <p:spPr bwMode="auto">
            <a:xfrm>
              <a:off x="1648" y="1278"/>
              <a:ext cx="760" cy="244"/>
            </a:xfrm>
            <a:prstGeom prst="rect">
              <a:avLst/>
            </a:prstGeom>
            <a:solidFill>
              <a:srgbClr val="0000FF">
                <a:alpha val="50195"/>
              </a:srgb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FFFF00"/>
                </a:solidFill>
                <a:latin typeface="Arial" pitchFamily="34" charset="0"/>
                <a:cs typeface="Courier New" pitchFamily="49" charset="0"/>
              </a:endParaRPr>
            </a:p>
          </p:txBody>
        </p:sp>
        <p:sp>
          <p:nvSpPr>
            <p:cNvPr id="101409" name="Rectangle 76"/>
            <p:cNvSpPr>
              <a:spLocks noChangeArrowheads="1"/>
            </p:cNvSpPr>
            <p:nvPr/>
          </p:nvSpPr>
          <p:spPr bwMode="auto">
            <a:xfrm>
              <a:off x="2408" y="1278"/>
              <a:ext cx="760" cy="244"/>
            </a:xfrm>
            <a:prstGeom prst="rect">
              <a:avLst/>
            </a:prstGeom>
            <a:solidFill>
              <a:srgbClr val="0000FF">
                <a:alpha val="50195"/>
              </a:srgbClr>
            </a:solidFill>
            <a:ln w="38100" algn="ctr">
              <a:solidFill>
                <a:schemeClr val="tx1"/>
              </a:solidFill>
              <a:miter lim="800000"/>
              <a:headEnd/>
              <a:tailEnd/>
            </a:ln>
          </p:spPr>
          <p:txBody>
            <a:bodyPr anchor="ctr">
              <a:spAutoFit/>
            </a:bodyPr>
            <a:lstStyle/>
            <a:p>
              <a:pPr marL="231775" indent="-231775" algn="ctr" eaLnBrk="0" hangingPunct="0">
                <a:lnSpc>
                  <a:spcPct val="80000"/>
                </a:lnSpc>
                <a:spcBef>
                  <a:spcPct val="20000"/>
                </a:spcBef>
              </a:pPr>
              <a:endParaRPr lang="en-US" sz="2400" b="1" dirty="0">
                <a:solidFill>
                  <a:srgbClr val="FFFF00"/>
                </a:solidFill>
                <a:latin typeface="Arial" pitchFamily="34" charset="0"/>
                <a:cs typeface="Courier New" pitchFamily="49" charset="0"/>
              </a:endParaRPr>
            </a:p>
          </p:txBody>
        </p:sp>
      </p:grpSp>
      <p:sp>
        <p:nvSpPr>
          <p:cNvPr id="75" name="Footer Placeholder 74"/>
          <p:cNvSpPr>
            <a:spLocks noGrp="1"/>
          </p:cNvSpPr>
          <p:nvPr>
            <p:ph type="ftr" sz="quarter" idx="10"/>
          </p:nvPr>
        </p:nvSpPr>
        <p:spPr/>
        <p:txBody>
          <a:bodyPr/>
          <a:lstStyle/>
          <a:p>
            <a:pPr>
              <a:defRPr/>
            </a:pPr>
            <a:r>
              <a:rPr lang="en-US" dirty="0"/>
              <a:t>Art of Multiprocessor Programming</a:t>
            </a:r>
          </a:p>
        </p:txBody>
      </p:sp>
      <p:sp>
        <p:nvSpPr>
          <p:cNvPr id="77" name="AutoShape 17"/>
          <p:cNvSpPr>
            <a:spLocks/>
          </p:cNvSpPr>
          <p:nvPr/>
        </p:nvSpPr>
        <p:spPr bwMode="auto">
          <a:xfrm>
            <a:off x="5207000" y="3454400"/>
            <a:ext cx="393700" cy="1527176"/>
          </a:xfrm>
          <a:prstGeom prst="rightBrace">
            <a:avLst>
              <a:gd name="adj1" fmla="val 33065"/>
              <a:gd name="adj2" fmla="val 50000"/>
            </a:avLst>
          </a:prstGeom>
          <a:noFill/>
          <a:ln w="38100">
            <a:solidFill>
              <a:srgbClr val="FFFF00"/>
            </a:solidFill>
            <a:round/>
            <a:headEnd/>
            <a:tailEnd/>
          </a:ln>
        </p:spPr>
        <p:txBody>
          <a:bodyPr anchor="ctr">
            <a:noAutofit/>
          </a:bodyPr>
          <a:lstStyle/>
          <a:p>
            <a:pPr eaLnBrk="0" hangingPunct="0">
              <a:lnSpc>
                <a:spcPct val="80000"/>
              </a:lnSpc>
              <a:spcBef>
                <a:spcPct val="20000"/>
              </a:spcBef>
            </a:pPr>
            <a:endParaRPr lang="en-US" sz="2400" b="1" dirty="0">
              <a:solidFill>
                <a:srgbClr val="009900"/>
              </a:solidFill>
              <a:latin typeface="Arial" panose="020B0604020202020204" pitchFamily="34" charset="0"/>
              <a:cs typeface="Courier New" pitchFamily="49" charset="0"/>
            </a:endParaRPr>
          </a:p>
        </p:txBody>
      </p:sp>
      <p:sp>
        <p:nvSpPr>
          <p:cNvPr id="78" name="AutoShape 44"/>
          <p:cNvSpPr>
            <a:spLocks/>
          </p:cNvSpPr>
          <p:nvPr/>
        </p:nvSpPr>
        <p:spPr bwMode="auto">
          <a:xfrm rot="10800000">
            <a:off x="1943100" y="3416300"/>
            <a:ext cx="393700" cy="1527176"/>
          </a:xfrm>
          <a:prstGeom prst="rightBrace">
            <a:avLst>
              <a:gd name="adj1" fmla="val 33065"/>
              <a:gd name="adj2" fmla="val 50000"/>
            </a:avLst>
          </a:prstGeom>
          <a:noFill/>
          <a:ln w="38100">
            <a:solidFill>
              <a:srgbClr val="FFFF00"/>
            </a:solidFill>
            <a:round/>
            <a:headEnd/>
            <a:tailEnd/>
          </a:ln>
        </p:spPr>
        <p:txBody>
          <a:bodyPr anchor="ctr">
            <a:noAutofit/>
          </a:bodyPr>
          <a:lstStyle/>
          <a:p>
            <a:pPr eaLnBrk="0" hangingPunct="0">
              <a:lnSpc>
                <a:spcPct val="80000"/>
              </a:lnSpc>
              <a:spcBef>
                <a:spcPct val="20000"/>
              </a:spcBef>
            </a:pPr>
            <a:endParaRPr lang="en-US" sz="2400" b="1" dirty="0">
              <a:solidFill>
                <a:srgbClr val="009900"/>
              </a:solidFill>
              <a:latin typeface="Arial" panose="020B0604020202020204" pitchFamily="34" charset="0"/>
              <a:cs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50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9503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950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950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1.11111E-6 -1.11111E-6 L -1.11111E-6 0.20185 " pathEditMode="relative" rAng="0" ptsTypes="AA">
                                      <p:cBhvr>
                                        <p:cTn id="18" dur="3000" fill="hold"/>
                                        <p:tgtEl>
                                          <p:spTgt spid="5"/>
                                        </p:tgtEl>
                                        <p:attrNameLst>
                                          <p:attrName>ppt_x</p:attrName>
                                          <p:attrName>ppt_y</p:attrName>
                                        </p:attrNameLst>
                                      </p:cBhvr>
                                      <p:rCtr x="0" y="101"/>
                                    </p:animMotion>
                                  </p:childTnLst>
                                </p:cTn>
                              </p:par>
                              <p:par>
                                <p:cTn id="19" presetID="1" presetClass="entr" presetSubtype="0" fill="hold" nodeType="withEffect">
                                  <p:stCondLst>
                                    <p:cond delay="50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150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200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3000"/>
                                  </p:stCondLst>
                                  <p:childTnLst>
                                    <p:set>
                                      <p:cBhvr>
                                        <p:cTn id="28" dur="1" fill="hold">
                                          <p:stCondLst>
                                            <p:cond delay="0"/>
                                          </p:stCondLst>
                                        </p:cTn>
                                        <p:tgtEl>
                                          <p:spTgt spid="8950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5034" grpId="0" animBg="1"/>
      <p:bldP spid="895035" grpId="0" animBg="1"/>
      <p:bldP spid="895036" grpId="0" animBg="1"/>
      <p:bldP spid="895037" grpId="0" animBg="1"/>
      <p:bldP spid="895039"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D6307054-B39E-4687-A5FF-48A4DCFFC645}" type="slidenum">
              <a:rPr lang="x-none" sz="1400">
                <a:solidFill>
                  <a:srgbClr val="FFFF00"/>
                </a:solidFill>
                <a:latin typeface="Arial" pitchFamily="34" charset="0"/>
                <a:cs typeface="Arial" charset="0"/>
              </a:rPr>
              <a:pPr algn="r" eaLnBrk="0" hangingPunct="0"/>
              <a:t>91</a:t>
            </a:fld>
            <a:endParaRPr lang="en-US" sz="1400" dirty="0">
              <a:solidFill>
                <a:srgbClr val="FFFF00"/>
              </a:solidFill>
              <a:latin typeface="Arial" pitchFamily="34" charset="0"/>
              <a:cs typeface="Arial" charset="0"/>
            </a:endParaRPr>
          </a:p>
        </p:txBody>
      </p:sp>
      <p:sp>
        <p:nvSpPr>
          <p:cNvPr id="102404" name="Rectangle 2"/>
          <p:cNvSpPr>
            <a:spLocks noGrp="1" noChangeArrowheads="1"/>
          </p:cNvSpPr>
          <p:nvPr>
            <p:ph type="title" idx="4294967295"/>
          </p:nvPr>
        </p:nvSpPr>
        <p:spPr/>
        <p:txBody>
          <a:bodyPr/>
          <a:lstStyle/>
          <a:p>
            <a:pPr eaLnBrk="1" hangingPunct="1"/>
            <a:r>
              <a:rPr lang="en-US" sz="4000" dirty="0">
                <a:latin typeface="Arial" charset="0"/>
                <a:cs typeface="Arial" charset="0"/>
              </a:rPr>
              <a:t>Atomic Execution </a:t>
            </a:r>
            <a:br>
              <a:rPr lang="en-US" sz="4000" dirty="0">
                <a:latin typeface="Arial" charset="0"/>
                <a:cs typeface="Arial" charset="0"/>
              </a:rPr>
            </a:br>
            <a:r>
              <a:rPr lang="en-US" sz="4000" dirty="0">
                <a:latin typeface="Arial" charset="0"/>
                <a:cs typeface="Arial" charset="0"/>
              </a:rPr>
              <a:t>Means it is Linearizable</a:t>
            </a:r>
          </a:p>
        </p:txBody>
      </p:sp>
      <p:sp>
        <p:nvSpPr>
          <p:cNvPr id="102406" name="AutoShape 6"/>
          <p:cNvSpPr>
            <a:spLocks noChangeArrowheads="1"/>
          </p:cNvSpPr>
          <p:nvPr/>
        </p:nvSpPr>
        <p:spPr bwMode="auto">
          <a:xfrm>
            <a:off x="914400" y="38100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write(1)</a:t>
            </a:r>
          </a:p>
        </p:txBody>
      </p:sp>
      <p:sp>
        <p:nvSpPr>
          <p:cNvPr id="102407" name="AutoShape 9"/>
          <p:cNvSpPr>
            <a:spLocks noChangeArrowheads="1"/>
          </p:cNvSpPr>
          <p:nvPr/>
        </p:nvSpPr>
        <p:spPr bwMode="auto">
          <a:xfrm>
            <a:off x="812800" y="54864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lnSpc>
                <a:spcPct val="80000"/>
              </a:lnSpc>
              <a:spcBef>
                <a:spcPct val="20000"/>
              </a:spcBef>
            </a:pPr>
            <a:r>
              <a:rPr lang="en-US" sz="2400" b="1" dirty="0">
                <a:latin typeface="Arial" pitchFamily="34" charset="0"/>
                <a:cs typeface="Courier New" pitchFamily="49" charset="0"/>
              </a:rPr>
              <a:t>time</a:t>
            </a:r>
          </a:p>
        </p:txBody>
      </p:sp>
      <p:sp>
        <p:nvSpPr>
          <p:cNvPr id="102409" name="AutoShape 15"/>
          <p:cNvSpPr>
            <a:spLocks noChangeArrowheads="1"/>
          </p:cNvSpPr>
          <p:nvPr/>
        </p:nvSpPr>
        <p:spPr bwMode="auto">
          <a:xfrm>
            <a:off x="2946400" y="38227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Read(max= 2)</a:t>
            </a:r>
          </a:p>
        </p:txBody>
      </p:sp>
      <p:sp>
        <p:nvSpPr>
          <p:cNvPr id="102410" name="AutoShape 16"/>
          <p:cNvSpPr>
            <a:spLocks noChangeArrowheads="1"/>
          </p:cNvSpPr>
          <p:nvPr/>
        </p:nvSpPr>
        <p:spPr bwMode="auto">
          <a:xfrm>
            <a:off x="4965700" y="38227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write(4)</a:t>
            </a:r>
          </a:p>
        </p:txBody>
      </p:sp>
      <p:sp>
        <p:nvSpPr>
          <p:cNvPr id="102411" name="AutoShape 17"/>
          <p:cNvSpPr>
            <a:spLocks noChangeArrowheads="1"/>
          </p:cNvSpPr>
          <p:nvPr/>
        </p:nvSpPr>
        <p:spPr bwMode="auto">
          <a:xfrm>
            <a:off x="1409700" y="43434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write(2)</a:t>
            </a:r>
          </a:p>
        </p:txBody>
      </p:sp>
      <p:sp>
        <p:nvSpPr>
          <p:cNvPr id="102412" name="AutoShape 18"/>
          <p:cNvSpPr>
            <a:spLocks noChangeArrowheads="1"/>
          </p:cNvSpPr>
          <p:nvPr/>
        </p:nvSpPr>
        <p:spPr bwMode="auto">
          <a:xfrm>
            <a:off x="3441700" y="43561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write(3)</a:t>
            </a:r>
          </a:p>
        </p:txBody>
      </p:sp>
      <p:sp>
        <p:nvSpPr>
          <p:cNvPr id="102413" name="AutoShape 19"/>
          <p:cNvSpPr>
            <a:spLocks noChangeArrowheads="1"/>
          </p:cNvSpPr>
          <p:nvPr/>
        </p:nvSpPr>
        <p:spPr bwMode="auto">
          <a:xfrm>
            <a:off x="5461000" y="43561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Read(max = 3)</a:t>
            </a:r>
          </a:p>
        </p:txBody>
      </p:sp>
      <p:sp>
        <p:nvSpPr>
          <p:cNvPr id="102414" name="AutoShape 20"/>
          <p:cNvSpPr>
            <a:spLocks noChangeArrowheads="1"/>
          </p:cNvSpPr>
          <p:nvPr/>
        </p:nvSpPr>
        <p:spPr bwMode="auto">
          <a:xfrm>
            <a:off x="711200" y="48895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Read (max = 1)</a:t>
            </a:r>
          </a:p>
        </p:txBody>
      </p:sp>
      <p:sp>
        <p:nvSpPr>
          <p:cNvPr id="102415" name="AutoShape 21"/>
          <p:cNvSpPr>
            <a:spLocks noChangeArrowheads="1"/>
          </p:cNvSpPr>
          <p:nvPr/>
        </p:nvSpPr>
        <p:spPr bwMode="auto">
          <a:xfrm>
            <a:off x="2743200" y="49022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write(2)</a:t>
            </a:r>
          </a:p>
        </p:txBody>
      </p:sp>
      <p:sp>
        <p:nvSpPr>
          <p:cNvPr id="102416" name="AutoShape 22"/>
          <p:cNvSpPr>
            <a:spLocks noChangeArrowheads="1"/>
          </p:cNvSpPr>
          <p:nvPr/>
        </p:nvSpPr>
        <p:spPr bwMode="auto">
          <a:xfrm>
            <a:off x="4762500" y="49022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Read(max = 4)</a:t>
            </a:r>
          </a:p>
        </p:txBody>
      </p:sp>
      <p:sp>
        <p:nvSpPr>
          <p:cNvPr id="17" name="Footer Placeholder 16"/>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E152CD19-078D-40B0-B491-FBC4E9FFFE5B}" type="slidenum">
              <a:rPr lang="x-none" sz="1400">
                <a:solidFill>
                  <a:srgbClr val="FFFF00"/>
                </a:solidFill>
                <a:latin typeface="Arial" pitchFamily="34" charset="0"/>
                <a:cs typeface="Arial" charset="0"/>
              </a:rPr>
              <a:pPr algn="r" eaLnBrk="0" hangingPunct="0"/>
              <a:t>92</a:t>
            </a:fld>
            <a:endParaRPr lang="en-US" sz="1400" dirty="0">
              <a:solidFill>
                <a:srgbClr val="FFFF00"/>
              </a:solidFill>
              <a:latin typeface="Arial" pitchFamily="34" charset="0"/>
              <a:cs typeface="Arial" charset="0"/>
            </a:endParaRPr>
          </a:p>
        </p:txBody>
      </p:sp>
      <p:sp>
        <p:nvSpPr>
          <p:cNvPr id="103428" name="Rectangle 2"/>
          <p:cNvSpPr>
            <a:spLocks noGrp="1" noChangeArrowheads="1"/>
          </p:cNvSpPr>
          <p:nvPr>
            <p:ph type="title" idx="4294967295"/>
          </p:nvPr>
        </p:nvSpPr>
        <p:spPr/>
        <p:txBody>
          <a:bodyPr/>
          <a:lstStyle/>
          <a:p>
            <a:pPr eaLnBrk="1" hangingPunct="1"/>
            <a:r>
              <a:rPr lang="en-US" dirty="0">
                <a:latin typeface="Arial" charset="0"/>
                <a:cs typeface="Arial" charset="0"/>
              </a:rPr>
              <a:t>Linearization Points</a:t>
            </a:r>
          </a:p>
        </p:txBody>
      </p:sp>
      <p:sp>
        <p:nvSpPr>
          <p:cNvPr id="103430" name="AutoShape 4"/>
          <p:cNvSpPr>
            <a:spLocks noChangeArrowheads="1"/>
          </p:cNvSpPr>
          <p:nvPr/>
        </p:nvSpPr>
        <p:spPr bwMode="auto">
          <a:xfrm>
            <a:off x="914400" y="38100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write(1)</a:t>
            </a:r>
          </a:p>
        </p:txBody>
      </p:sp>
      <p:sp>
        <p:nvSpPr>
          <p:cNvPr id="103433" name="AutoShape 8"/>
          <p:cNvSpPr>
            <a:spLocks noChangeArrowheads="1"/>
          </p:cNvSpPr>
          <p:nvPr/>
        </p:nvSpPr>
        <p:spPr bwMode="auto">
          <a:xfrm>
            <a:off x="2946400" y="38227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Read(max= 2)</a:t>
            </a:r>
          </a:p>
        </p:txBody>
      </p:sp>
      <p:sp>
        <p:nvSpPr>
          <p:cNvPr id="103434" name="AutoShape 9"/>
          <p:cNvSpPr>
            <a:spLocks noChangeArrowheads="1"/>
          </p:cNvSpPr>
          <p:nvPr/>
        </p:nvSpPr>
        <p:spPr bwMode="auto">
          <a:xfrm>
            <a:off x="4965700" y="38227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write(4)</a:t>
            </a:r>
          </a:p>
        </p:txBody>
      </p:sp>
      <p:sp>
        <p:nvSpPr>
          <p:cNvPr id="103435" name="AutoShape 10"/>
          <p:cNvSpPr>
            <a:spLocks noChangeArrowheads="1"/>
          </p:cNvSpPr>
          <p:nvPr/>
        </p:nvSpPr>
        <p:spPr bwMode="auto">
          <a:xfrm>
            <a:off x="1409700" y="43434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write(2)</a:t>
            </a:r>
          </a:p>
        </p:txBody>
      </p:sp>
      <p:sp>
        <p:nvSpPr>
          <p:cNvPr id="103436" name="AutoShape 11"/>
          <p:cNvSpPr>
            <a:spLocks noChangeArrowheads="1"/>
          </p:cNvSpPr>
          <p:nvPr/>
        </p:nvSpPr>
        <p:spPr bwMode="auto">
          <a:xfrm>
            <a:off x="3441700" y="43561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write(3)</a:t>
            </a:r>
          </a:p>
        </p:txBody>
      </p:sp>
      <p:sp>
        <p:nvSpPr>
          <p:cNvPr id="103437" name="AutoShape 12"/>
          <p:cNvSpPr>
            <a:spLocks noChangeArrowheads="1"/>
          </p:cNvSpPr>
          <p:nvPr/>
        </p:nvSpPr>
        <p:spPr bwMode="auto">
          <a:xfrm>
            <a:off x="5461000" y="43561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Read(max = 3)</a:t>
            </a:r>
          </a:p>
        </p:txBody>
      </p:sp>
      <p:sp>
        <p:nvSpPr>
          <p:cNvPr id="103438" name="AutoShape 13"/>
          <p:cNvSpPr>
            <a:spLocks noChangeArrowheads="1"/>
          </p:cNvSpPr>
          <p:nvPr/>
        </p:nvSpPr>
        <p:spPr bwMode="auto">
          <a:xfrm>
            <a:off x="711200" y="48895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Read (max = 1)</a:t>
            </a:r>
          </a:p>
        </p:txBody>
      </p:sp>
      <p:sp>
        <p:nvSpPr>
          <p:cNvPr id="103439" name="AutoShape 14"/>
          <p:cNvSpPr>
            <a:spLocks noChangeArrowheads="1"/>
          </p:cNvSpPr>
          <p:nvPr/>
        </p:nvSpPr>
        <p:spPr bwMode="auto">
          <a:xfrm>
            <a:off x="2743200" y="49022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write(2)</a:t>
            </a:r>
          </a:p>
        </p:txBody>
      </p:sp>
      <p:sp>
        <p:nvSpPr>
          <p:cNvPr id="103440" name="AutoShape 15"/>
          <p:cNvSpPr>
            <a:spLocks noChangeArrowheads="1"/>
          </p:cNvSpPr>
          <p:nvPr/>
        </p:nvSpPr>
        <p:spPr bwMode="auto">
          <a:xfrm>
            <a:off x="4762500" y="49022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Read(max = 4)</a:t>
            </a:r>
          </a:p>
        </p:txBody>
      </p:sp>
      <p:sp>
        <p:nvSpPr>
          <p:cNvPr id="17" name="Footer Placeholder 16"/>
          <p:cNvSpPr>
            <a:spLocks noGrp="1"/>
          </p:cNvSpPr>
          <p:nvPr>
            <p:ph type="ftr" sz="quarter" idx="10"/>
          </p:nvPr>
        </p:nvSpPr>
        <p:spPr/>
        <p:txBody>
          <a:bodyPr/>
          <a:lstStyle/>
          <a:p>
            <a:pPr>
              <a:defRPr/>
            </a:pPr>
            <a:r>
              <a:rPr lang="en-US" dirty="0"/>
              <a:t>Art of Multiprocessor Programming</a:t>
            </a:r>
          </a:p>
        </p:txBody>
      </p:sp>
      <p:sp>
        <p:nvSpPr>
          <p:cNvPr id="3" name="AutoShape 9">
            <a:extLst>
              <a:ext uri="{FF2B5EF4-FFF2-40B4-BE49-F238E27FC236}">
                <a16:creationId xmlns:a16="http://schemas.microsoft.com/office/drawing/2014/main" id="{E76E5A8A-9B04-A255-722B-C46AACE3148A}"/>
              </a:ext>
            </a:extLst>
          </p:cNvPr>
          <p:cNvSpPr>
            <a:spLocks noChangeArrowheads="1"/>
          </p:cNvSpPr>
          <p:nvPr/>
        </p:nvSpPr>
        <p:spPr bwMode="auto">
          <a:xfrm>
            <a:off x="812800" y="54864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lnSpc>
                <a:spcPct val="80000"/>
              </a:lnSpc>
              <a:spcBef>
                <a:spcPct val="20000"/>
              </a:spcBef>
            </a:pPr>
            <a:r>
              <a:rPr lang="en-US" sz="2400" b="1" dirty="0">
                <a:latin typeface="Arial" pitchFamily="34" charset="0"/>
                <a:cs typeface="Courier New" pitchFamily="49" charset="0"/>
              </a:rPr>
              <a:t>time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C410B5BB-FFA8-4C90-A041-E4A221B76477}" type="slidenum">
              <a:rPr lang="x-none" sz="1400">
                <a:solidFill>
                  <a:srgbClr val="FFFF00"/>
                </a:solidFill>
                <a:latin typeface="Arial" pitchFamily="34" charset="0"/>
                <a:cs typeface="Arial" charset="0"/>
              </a:rPr>
              <a:pPr algn="r" eaLnBrk="0" hangingPunct="0"/>
              <a:t>93</a:t>
            </a:fld>
            <a:endParaRPr lang="en-US" sz="1400" dirty="0">
              <a:solidFill>
                <a:srgbClr val="FFFF00"/>
              </a:solidFill>
              <a:latin typeface="Arial" pitchFamily="34" charset="0"/>
              <a:cs typeface="Arial" charset="0"/>
            </a:endParaRPr>
          </a:p>
        </p:txBody>
      </p:sp>
      <p:sp>
        <p:nvSpPr>
          <p:cNvPr id="104452" name="Rectangle 2"/>
          <p:cNvSpPr>
            <a:spLocks noGrp="1" noChangeArrowheads="1"/>
          </p:cNvSpPr>
          <p:nvPr>
            <p:ph type="title" idx="4294967295"/>
          </p:nvPr>
        </p:nvSpPr>
        <p:spPr/>
        <p:txBody>
          <a:bodyPr/>
          <a:lstStyle/>
          <a:p>
            <a:pPr eaLnBrk="1" hangingPunct="1"/>
            <a:r>
              <a:rPr lang="en-US" dirty="0">
                <a:latin typeface="Arial" charset="0"/>
                <a:cs typeface="Arial" charset="0"/>
              </a:rPr>
              <a:t>Linearization Points</a:t>
            </a:r>
          </a:p>
        </p:txBody>
      </p:sp>
      <p:sp>
        <p:nvSpPr>
          <p:cNvPr id="104454" name="AutoShape 4"/>
          <p:cNvSpPr>
            <a:spLocks noChangeArrowheads="1"/>
          </p:cNvSpPr>
          <p:nvPr/>
        </p:nvSpPr>
        <p:spPr bwMode="auto">
          <a:xfrm>
            <a:off x="914400" y="38100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write(1)</a:t>
            </a:r>
          </a:p>
        </p:txBody>
      </p:sp>
      <p:sp>
        <p:nvSpPr>
          <p:cNvPr id="104457" name="AutoShape 7"/>
          <p:cNvSpPr>
            <a:spLocks noChangeArrowheads="1"/>
          </p:cNvSpPr>
          <p:nvPr/>
        </p:nvSpPr>
        <p:spPr bwMode="auto">
          <a:xfrm>
            <a:off x="742950" y="1955800"/>
            <a:ext cx="3430588" cy="817563"/>
          </a:xfrm>
          <a:prstGeom prst="wedgeRoundRectCallout">
            <a:avLst>
              <a:gd name="adj1" fmla="val -12843"/>
              <a:gd name="adj2" fmla="val 146583"/>
              <a:gd name="adj3" fmla="val 16667"/>
            </a:avLst>
          </a:prstGeom>
          <a:solidFill>
            <a:schemeClr val="tx1"/>
          </a:solidFill>
          <a:ln w="38100">
            <a:solidFill>
              <a:srgbClr val="00FFFF"/>
            </a:solidFill>
            <a:miter lim="800000"/>
            <a:headEnd/>
            <a:tailEnd/>
          </a:ln>
        </p:spPr>
        <p:txBody>
          <a:bodyPr anchor="ctr"/>
          <a:lstStyle/>
          <a:p>
            <a:pPr algn="ctr" eaLnBrk="0" hangingPunct="0"/>
            <a:r>
              <a:rPr lang="en-US" sz="2800" dirty="0">
                <a:solidFill>
                  <a:srgbClr val="FFFF00"/>
                </a:solidFill>
                <a:latin typeface="Arial" pitchFamily="34" charset="0"/>
                <a:cs typeface="Courier New" pitchFamily="49" charset="0"/>
              </a:rPr>
              <a:t>Look at Writes First</a:t>
            </a:r>
          </a:p>
        </p:txBody>
      </p:sp>
      <p:sp>
        <p:nvSpPr>
          <p:cNvPr id="104458" name="AutoShape 10"/>
          <p:cNvSpPr>
            <a:spLocks noChangeArrowheads="1"/>
          </p:cNvSpPr>
          <p:nvPr/>
        </p:nvSpPr>
        <p:spPr bwMode="auto">
          <a:xfrm>
            <a:off x="4965700" y="38227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write(4)</a:t>
            </a:r>
          </a:p>
        </p:txBody>
      </p:sp>
      <p:sp>
        <p:nvSpPr>
          <p:cNvPr id="104459" name="AutoShape 11"/>
          <p:cNvSpPr>
            <a:spLocks noChangeArrowheads="1"/>
          </p:cNvSpPr>
          <p:nvPr/>
        </p:nvSpPr>
        <p:spPr bwMode="auto">
          <a:xfrm>
            <a:off x="1409700" y="43434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write(2)</a:t>
            </a:r>
          </a:p>
        </p:txBody>
      </p:sp>
      <p:sp>
        <p:nvSpPr>
          <p:cNvPr id="104460" name="AutoShape 12"/>
          <p:cNvSpPr>
            <a:spLocks noChangeArrowheads="1"/>
          </p:cNvSpPr>
          <p:nvPr/>
        </p:nvSpPr>
        <p:spPr bwMode="auto">
          <a:xfrm>
            <a:off x="3441700" y="43561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write(3)</a:t>
            </a:r>
          </a:p>
        </p:txBody>
      </p:sp>
      <p:sp>
        <p:nvSpPr>
          <p:cNvPr id="104461" name="AutoShape 15"/>
          <p:cNvSpPr>
            <a:spLocks noChangeArrowheads="1"/>
          </p:cNvSpPr>
          <p:nvPr/>
        </p:nvSpPr>
        <p:spPr bwMode="auto">
          <a:xfrm>
            <a:off x="2743200" y="49022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write(2)</a:t>
            </a:r>
          </a:p>
        </p:txBody>
      </p:sp>
      <p:sp>
        <p:nvSpPr>
          <p:cNvPr id="14" name="Footer Placeholder 13"/>
          <p:cNvSpPr>
            <a:spLocks noGrp="1"/>
          </p:cNvSpPr>
          <p:nvPr>
            <p:ph type="ftr" sz="quarter" idx="10"/>
          </p:nvPr>
        </p:nvSpPr>
        <p:spPr/>
        <p:txBody>
          <a:bodyPr/>
          <a:lstStyle/>
          <a:p>
            <a:pPr>
              <a:defRPr/>
            </a:pPr>
            <a:r>
              <a:rPr lang="en-US" dirty="0"/>
              <a:t>Art of Multiprocessor Programming</a:t>
            </a:r>
          </a:p>
        </p:txBody>
      </p:sp>
      <p:sp>
        <p:nvSpPr>
          <p:cNvPr id="3" name="AutoShape 9">
            <a:extLst>
              <a:ext uri="{FF2B5EF4-FFF2-40B4-BE49-F238E27FC236}">
                <a16:creationId xmlns:a16="http://schemas.microsoft.com/office/drawing/2014/main" id="{42256C3C-17E3-1D5D-2316-832E2FF0DF60}"/>
              </a:ext>
            </a:extLst>
          </p:cNvPr>
          <p:cNvSpPr>
            <a:spLocks noChangeArrowheads="1"/>
          </p:cNvSpPr>
          <p:nvPr/>
        </p:nvSpPr>
        <p:spPr bwMode="auto">
          <a:xfrm>
            <a:off x="812800" y="54864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lnSpc>
                <a:spcPct val="80000"/>
              </a:lnSpc>
              <a:spcBef>
                <a:spcPct val="20000"/>
              </a:spcBef>
            </a:pPr>
            <a:r>
              <a:rPr lang="en-US" sz="2400" b="1" dirty="0">
                <a:latin typeface="Arial" pitchFamily="34" charset="0"/>
                <a:cs typeface="Courier New" pitchFamily="49" charset="0"/>
              </a:rPr>
              <a:t>time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9">
            <a:extLst>
              <a:ext uri="{FF2B5EF4-FFF2-40B4-BE49-F238E27FC236}">
                <a16:creationId xmlns:a16="http://schemas.microsoft.com/office/drawing/2014/main" id="{12FEDD50-6B5E-AE0B-9C72-B689DBB63CDC}"/>
              </a:ext>
            </a:extLst>
          </p:cNvPr>
          <p:cNvSpPr>
            <a:spLocks noChangeArrowheads="1"/>
          </p:cNvSpPr>
          <p:nvPr/>
        </p:nvSpPr>
        <p:spPr bwMode="auto">
          <a:xfrm>
            <a:off x="812800" y="54864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lnSpc>
                <a:spcPct val="80000"/>
              </a:lnSpc>
              <a:spcBef>
                <a:spcPct val="20000"/>
              </a:spcBef>
            </a:pPr>
            <a:r>
              <a:rPr lang="en-US" sz="2400" b="1" dirty="0">
                <a:latin typeface="Arial" pitchFamily="34" charset="0"/>
                <a:cs typeface="Courier New" pitchFamily="49" charset="0"/>
              </a:rPr>
              <a:t>time</a:t>
            </a:r>
          </a:p>
        </p:txBody>
      </p:sp>
      <p:sp>
        <p:nvSpPr>
          <p:cNvPr id="10547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817AE813-7C49-411C-B789-DFFA4986FA1D}" type="slidenum">
              <a:rPr lang="x-none" sz="1400">
                <a:solidFill>
                  <a:srgbClr val="FFFF00"/>
                </a:solidFill>
                <a:latin typeface="Arial" pitchFamily="34" charset="0"/>
                <a:cs typeface="Arial" charset="0"/>
              </a:rPr>
              <a:pPr algn="r" eaLnBrk="0" hangingPunct="0"/>
              <a:t>94</a:t>
            </a:fld>
            <a:endParaRPr lang="en-US" sz="1400" dirty="0">
              <a:solidFill>
                <a:srgbClr val="FFFF00"/>
              </a:solidFill>
              <a:latin typeface="Arial" pitchFamily="34" charset="0"/>
              <a:cs typeface="Arial" charset="0"/>
            </a:endParaRPr>
          </a:p>
        </p:txBody>
      </p:sp>
      <p:sp>
        <p:nvSpPr>
          <p:cNvPr id="105476" name="Rectangle 2"/>
          <p:cNvSpPr>
            <a:spLocks noGrp="1" noChangeArrowheads="1"/>
          </p:cNvSpPr>
          <p:nvPr>
            <p:ph type="title" idx="4294967295"/>
          </p:nvPr>
        </p:nvSpPr>
        <p:spPr/>
        <p:txBody>
          <a:bodyPr/>
          <a:lstStyle/>
          <a:p>
            <a:pPr eaLnBrk="1" hangingPunct="1"/>
            <a:r>
              <a:rPr lang="en-US" dirty="0">
                <a:latin typeface="Arial" charset="0"/>
                <a:cs typeface="Arial" charset="0"/>
              </a:rPr>
              <a:t>Linearization Points</a:t>
            </a:r>
          </a:p>
        </p:txBody>
      </p:sp>
      <p:sp>
        <p:nvSpPr>
          <p:cNvPr id="105478" name="AutoShape 4"/>
          <p:cNvSpPr>
            <a:spLocks noChangeArrowheads="1"/>
          </p:cNvSpPr>
          <p:nvPr/>
        </p:nvSpPr>
        <p:spPr bwMode="auto">
          <a:xfrm>
            <a:off x="914400" y="38100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write(1)</a:t>
            </a:r>
          </a:p>
        </p:txBody>
      </p:sp>
      <p:sp>
        <p:nvSpPr>
          <p:cNvPr id="105481" name="AutoShape 11"/>
          <p:cNvSpPr>
            <a:spLocks noChangeArrowheads="1"/>
          </p:cNvSpPr>
          <p:nvPr/>
        </p:nvSpPr>
        <p:spPr bwMode="auto">
          <a:xfrm>
            <a:off x="4965700" y="38227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write(4)</a:t>
            </a:r>
          </a:p>
        </p:txBody>
      </p:sp>
      <p:sp>
        <p:nvSpPr>
          <p:cNvPr id="105482" name="AutoShape 12"/>
          <p:cNvSpPr>
            <a:spLocks noChangeArrowheads="1"/>
          </p:cNvSpPr>
          <p:nvPr/>
        </p:nvSpPr>
        <p:spPr bwMode="auto">
          <a:xfrm>
            <a:off x="1409700" y="43434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write(2)</a:t>
            </a:r>
          </a:p>
        </p:txBody>
      </p:sp>
      <p:sp>
        <p:nvSpPr>
          <p:cNvPr id="105483" name="AutoShape 13"/>
          <p:cNvSpPr>
            <a:spLocks noChangeArrowheads="1"/>
          </p:cNvSpPr>
          <p:nvPr/>
        </p:nvSpPr>
        <p:spPr bwMode="auto">
          <a:xfrm>
            <a:off x="3441700" y="43561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write(3)</a:t>
            </a:r>
          </a:p>
        </p:txBody>
      </p:sp>
      <p:sp>
        <p:nvSpPr>
          <p:cNvPr id="105484" name="AutoShape 16"/>
          <p:cNvSpPr>
            <a:spLocks noChangeArrowheads="1"/>
          </p:cNvSpPr>
          <p:nvPr/>
        </p:nvSpPr>
        <p:spPr bwMode="auto">
          <a:xfrm>
            <a:off x="2743200" y="49022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write(2)</a:t>
            </a:r>
          </a:p>
        </p:txBody>
      </p:sp>
      <p:sp>
        <p:nvSpPr>
          <p:cNvPr id="105485" name="Line 19"/>
          <p:cNvSpPr>
            <a:spLocks noChangeShapeType="1"/>
          </p:cNvSpPr>
          <p:nvPr/>
        </p:nvSpPr>
        <p:spPr bwMode="auto">
          <a:xfrm>
            <a:off x="2082800" y="3924300"/>
            <a:ext cx="0" cy="1714500"/>
          </a:xfrm>
          <a:prstGeom prst="line">
            <a:avLst/>
          </a:prstGeom>
          <a:noFill/>
          <a:ln w="57150">
            <a:solidFill>
              <a:srgbClr val="FF3300"/>
            </a:solidFill>
            <a:prstDash val="sysDot"/>
            <a:round/>
            <a:headEnd/>
            <a:tailEnd/>
          </a:ln>
        </p:spPr>
        <p:txBody>
          <a:bodyPr wrap="none">
            <a:spAutoFit/>
          </a:bodyPr>
          <a:lstStyle/>
          <a:p>
            <a:endParaRPr lang="en-US" dirty="0"/>
          </a:p>
        </p:txBody>
      </p:sp>
      <p:sp>
        <p:nvSpPr>
          <p:cNvPr id="105486" name="Line 20"/>
          <p:cNvSpPr>
            <a:spLocks noChangeShapeType="1"/>
          </p:cNvSpPr>
          <p:nvPr/>
        </p:nvSpPr>
        <p:spPr bwMode="auto">
          <a:xfrm>
            <a:off x="2070100" y="5664200"/>
            <a:ext cx="0" cy="406400"/>
          </a:xfrm>
          <a:prstGeom prst="line">
            <a:avLst/>
          </a:prstGeom>
          <a:noFill/>
          <a:ln w="76200">
            <a:solidFill>
              <a:srgbClr val="FF3300"/>
            </a:solidFill>
            <a:round/>
            <a:headEnd/>
            <a:tailEnd/>
          </a:ln>
        </p:spPr>
        <p:txBody>
          <a:bodyPr>
            <a:spAutoFit/>
          </a:bodyPr>
          <a:lstStyle/>
          <a:p>
            <a:endParaRPr lang="en-US" dirty="0"/>
          </a:p>
        </p:txBody>
      </p:sp>
      <p:sp>
        <p:nvSpPr>
          <p:cNvPr id="105487" name="Line 27"/>
          <p:cNvSpPr>
            <a:spLocks noChangeShapeType="1"/>
          </p:cNvSpPr>
          <p:nvPr/>
        </p:nvSpPr>
        <p:spPr bwMode="auto">
          <a:xfrm>
            <a:off x="2895600" y="5664200"/>
            <a:ext cx="0" cy="406400"/>
          </a:xfrm>
          <a:prstGeom prst="line">
            <a:avLst/>
          </a:prstGeom>
          <a:noFill/>
          <a:ln w="76200">
            <a:solidFill>
              <a:srgbClr val="FF3300"/>
            </a:solidFill>
            <a:round/>
            <a:headEnd/>
            <a:tailEnd/>
          </a:ln>
        </p:spPr>
        <p:txBody>
          <a:bodyPr>
            <a:spAutoFit/>
          </a:bodyPr>
          <a:lstStyle/>
          <a:p>
            <a:endParaRPr lang="en-US" dirty="0"/>
          </a:p>
        </p:txBody>
      </p:sp>
      <p:sp>
        <p:nvSpPr>
          <p:cNvPr id="105488" name="Line 28"/>
          <p:cNvSpPr>
            <a:spLocks noChangeShapeType="1"/>
          </p:cNvSpPr>
          <p:nvPr/>
        </p:nvSpPr>
        <p:spPr bwMode="auto">
          <a:xfrm>
            <a:off x="3086100" y="5664200"/>
            <a:ext cx="0" cy="406400"/>
          </a:xfrm>
          <a:prstGeom prst="line">
            <a:avLst/>
          </a:prstGeom>
          <a:noFill/>
          <a:ln w="76200">
            <a:solidFill>
              <a:srgbClr val="FF3300"/>
            </a:solidFill>
            <a:round/>
            <a:headEnd/>
            <a:tailEnd/>
          </a:ln>
        </p:spPr>
        <p:txBody>
          <a:bodyPr>
            <a:spAutoFit/>
          </a:bodyPr>
          <a:lstStyle/>
          <a:p>
            <a:endParaRPr lang="en-US" dirty="0"/>
          </a:p>
        </p:txBody>
      </p:sp>
      <p:sp>
        <p:nvSpPr>
          <p:cNvPr id="105489" name="Line 29"/>
          <p:cNvSpPr>
            <a:spLocks noChangeShapeType="1"/>
          </p:cNvSpPr>
          <p:nvPr/>
        </p:nvSpPr>
        <p:spPr bwMode="auto">
          <a:xfrm>
            <a:off x="2895600" y="5143500"/>
            <a:ext cx="0" cy="520700"/>
          </a:xfrm>
          <a:prstGeom prst="line">
            <a:avLst/>
          </a:prstGeom>
          <a:noFill/>
          <a:ln w="57150">
            <a:solidFill>
              <a:srgbClr val="FF3300"/>
            </a:solidFill>
            <a:prstDash val="sysDot"/>
            <a:round/>
            <a:headEnd/>
            <a:tailEnd/>
          </a:ln>
        </p:spPr>
        <p:txBody>
          <a:bodyPr>
            <a:spAutoFit/>
          </a:bodyPr>
          <a:lstStyle/>
          <a:p>
            <a:endParaRPr lang="en-US" dirty="0"/>
          </a:p>
        </p:txBody>
      </p:sp>
      <p:sp>
        <p:nvSpPr>
          <p:cNvPr id="105490" name="Line 30"/>
          <p:cNvSpPr>
            <a:spLocks noChangeShapeType="1"/>
          </p:cNvSpPr>
          <p:nvPr/>
        </p:nvSpPr>
        <p:spPr bwMode="auto">
          <a:xfrm flipH="1">
            <a:off x="3086100" y="4533900"/>
            <a:ext cx="12700" cy="1155700"/>
          </a:xfrm>
          <a:prstGeom prst="line">
            <a:avLst/>
          </a:prstGeom>
          <a:noFill/>
          <a:ln w="57150">
            <a:solidFill>
              <a:srgbClr val="FF3300"/>
            </a:solidFill>
            <a:prstDash val="sysDot"/>
            <a:round/>
            <a:headEnd/>
            <a:tailEnd/>
          </a:ln>
        </p:spPr>
        <p:txBody>
          <a:bodyPr>
            <a:spAutoFit/>
          </a:bodyPr>
          <a:lstStyle/>
          <a:p>
            <a:endParaRPr lang="en-US" dirty="0"/>
          </a:p>
        </p:txBody>
      </p:sp>
      <p:sp>
        <p:nvSpPr>
          <p:cNvPr id="105495" name="Line 35"/>
          <p:cNvSpPr>
            <a:spLocks noChangeShapeType="1"/>
          </p:cNvSpPr>
          <p:nvPr/>
        </p:nvSpPr>
        <p:spPr bwMode="auto">
          <a:xfrm>
            <a:off x="3835400" y="5664200"/>
            <a:ext cx="0" cy="406400"/>
          </a:xfrm>
          <a:prstGeom prst="line">
            <a:avLst/>
          </a:prstGeom>
          <a:noFill/>
          <a:ln w="76200">
            <a:solidFill>
              <a:srgbClr val="FF3300"/>
            </a:solidFill>
            <a:round/>
            <a:headEnd/>
            <a:tailEnd/>
          </a:ln>
        </p:spPr>
        <p:txBody>
          <a:bodyPr>
            <a:spAutoFit/>
          </a:bodyPr>
          <a:lstStyle/>
          <a:p>
            <a:endParaRPr lang="en-US" dirty="0"/>
          </a:p>
        </p:txBody>
      </p:sp>
      <p:sp>
        <p:nvSpPr>
          <p:cNvPr id="105496" name="Line 36"/>
          <p:cNvSpPr>
            <a:spLocks noChangeShapeType="1"/>
          </p:cNvSpPr>
          <p:nvPr/>
        </p:nvSpPr>
        <p:spPr bwMode="auto">
          <a:xfrm flipH="1">
            <a:off x="3822700" y="4521200"/>
            <a:ext cx="12700" cy="1155700"/>
          </a:xfrm>
          <a:prstGeom prst="line">
            <a:avLst/>
          </a:prstGeom>
          <a:noFill/>
          <a:ln w="57150">
            <a:solidFill>
              <a:srgbClr val="FF3300"/>
            </a:solidFill>
            <a:prstDash val="sysDot"/>
            <a:round/>
            <a:headEnd/>
            <a:tailEnd/>
          </a:ln>
        </p:spPr>
        <p:txBody>
          <a:bodyPr>
            <a:spAutoFit/>
          </a:bodyPr>
          <a:lstStyle/>
          <a:p>
            <a:endParaRPr lang="en-US" dirty="0"/>
          </a:p>
        </p:txBody>
      </p:sp>
      <p:sp>
        <p:nvSpPr>
          <p:cNvPr id="105498" name="Line 38"/>
          <p:cNvSpPr>
            <a:spLocks noChangeShapeType="1"/>
          </p:cNvSpPr>
          <p:nvPr/>
        </p:nvSpPr>
        <p:spPr bwMode="auto">
          <a:xfrm>
            <a:off x="6108700" y="5664200"/>
            <a:ext cx="0" cy="406400"/>
          </a:xfrm>
          <a:prstGeom prst="line">
            <a:avLst/>
          </a:prstGeom>
          <a:noFill/>
          <a:ln w="76200">
            <a:solidFill>
              <a:srgbClr val="FF3300"/>
            </a:solidFill>
            <a:round/>
            <a:headEnd/>
            <a:tailEnd/>
          </a:ln>
        </p:spPr>
        <p:txBody>
          <a:bodyPr>
            <a:spAutoFit/>
          </a:bodyPr>
          <a:lstStyle/>
          <a:p>
            <a:endParaRPr lang="en-US" dirty="0"/>
          </a:p>
        </p:txBody>
      </p:sp>
      <p:sp>
        <p:nvSpPr>
          <p:cNvPr id="105499" name="Line 39"/>
          <p:cNvSpPr>
            <a:spLocks noChangeShapeType="1"/>
          </p:cNvSpPr>
          <p:nvPr/>
        </p:nvSpPr>
        <p:spPr bwMode="auto">
          <a:xfrm>
            <a:off x="6096000" y="4064000"/>
            <a:ext cx="12700" cy="1752600"/>
          </a:xfrm>
          <a:prstGeom prst="line">
            <a:avLst/>
          </a:prstGeom>
          <a:noFill/>
          <a:ln w="57150">
            <a:solidFill>
              <a:srgbClr val="FF3300"/>
            </a:solidFill>
            <a:prstDash val="sysDot"/>
            <a:round/>
            <a:headEnd/>
            <a:tailEnd/>
          </a:ln>
        </p:spPr>
        <p:txBody>
          <a:bodyPr>
            <a:spAutoFit/>
          </a:bodyPr>
          <a:lstStyle/>
          <a:p>
            <a:endParaRPr lang="en-US" dirty="0"/>
          </a:p>
        </p:txBody>
      </p:sp>
      <p:sp>
        <p:nvSpPr>
          <p:cNvPr id="105500" name="AutoShape 56"/>
          <p:cNvSpPr>
            <a:spLocks noChangeArrowheads="1"/>
          </p:cNvSpPr>
          <p:nvPr/>
        </p:nvSpPr>
        <p:spPr bwMode="auto">
          <a:xfrm>
            <a:off x="895350" y="1949450"/>
            <a:ext cx="3430588" cy="976313"/>
          </a:xfrm>
          <a:prstGeom prst="wedgeRoundRectCallout">
            <a:avLst>
              <a:gd name="adj1" fmla="val -12843"/>
              <a:gd name="adj2" fmla="val 146583"/>
              <a:gd name="adj3" fmla="val 16667"/>
            </a:avLst>
          </a:prstGeom>
          <a:solidFill>
            <a:schemeClr val="tx1"/>
          </a:solidFill>
          <a:ln w="38100">
            <a:solidFill>
              <a:srgbClr val="00FFFF"/>
            </a:solidFill>
            <a:miter lim="800000"/>
            <a:headEnd/>
            <a:tailEnd/>
          </a:ln>
        </p:spPr>
        <p:txBody>
          <a:bodyPr anchor="ctr"/>
          <a:lstStyle/>
          <a:p>
            <a:pPr algn="ctr" eaLnBrk="0" hangingPunct="0"/>
            <a:r>
              <a:rPr lang="en-US" sz="2800" dirty="0">
                <a:solidFill>
                  <a:srgbClr val="FFFF00"/>
                </a:solidFill>
                <a:latin typeface="Arial" pitchFamily="34" charset="0"/>
                <a:cs typeface="Courier New" pitchFamily="49" charset="0"/>
              </a:rPr>
              <a:t>Order writes by timestamps</a:t>
            </a:r>
          </a:p>
        </p:txBody>
      </p:sp>
      <p:sp>
        <p:nvSpPr>
          <p:cNvPr id="29" name="Footer Placeholder 28"/>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9">
            <a:extLst>
              <a:ext uri="{FF2B5EF4-FFF2-40B4-BE49-F238E27FC236}">
                <a16:creationId xmlns:a16="http://schemas.microsoft.com/office/drawing/2014/main" id="{7A6A4284-31F8-AFC8-076D-4FDCF51846D3}"/>
              </a:ext>
            </a:extLst>
          </p:cNvPr>
          <p:cNvSpPr>
            <a:spLocks noChangeArrowheads="1"/>
          </p:cNvSpPr>
          <p:nvPr/>
        </p:nvSpPr>
        <p:spPr bwMode="auto">
          <a:xfrm>
            <a:off x="812800" y="54864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lnSpc>
                <a:spcPct val="80000"/>
              </a:lnSpc>
              <a:spcBef>
                <a:spcPct val="20000"/>
              </a:spcBef>
            </a:pPr>
            <a:r>
              <a:rPr lang="en-US" sz="2400" b="1" dirty="0">
                <a:latin typeface="Arial" pitchFamily="34" charset="0"/>
                <a:cs typeface="Courier New" pitchFamily="49" charset="0"/>
              </a:rPr>
              <a:t>time</a:t>
            </a:r>
          </a:p>
        </p:txBody>
      </p:sp>
      <p:sp>
        <p:nvSpPr>
          <p:cNvPr id="10649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FC08B226-F9BF-4807-922E-56A26C869BC1}" type="slidenum">
              <a:rPr lang="x-none" sz="1400">
                <a:solidFill>
                  <a:srgbClr val="FFFF00"/>
                </a:solidFill>
                <a:latin typeface="Arial" pitchFamily="34" charset="0"/>
                <a:cs typeface="Arial" charset="0"/>
              </a:rPr>
              <a:pPr algn="r" eaLnBrk="0" hangingPunct="0"/>
              <a:t>95</a:t>
            </a:fld>
            <a:endParaRPr lang="en-US" sz="1400" dirty="0">
              <a:solidFill>
                <a:srgbClr val="FFFF00"/>
              </a:solidFill>
              <a:latin typeface="Arial" pitchFamily="34" charset="0"/>
              <a:cs typeface="Arial" charset="0"/>
            </a:endParaRPr>
          </a:p>
        </p:txBody>
      </p:sp>
      <p:sp>
        <p:nvSpPr>
          <p:cNvPr id="106500" name="Rectangle 2"/>
          <p:cNvSpPr>
            <a:spLocks noGrp="1" noChangeArrowheads="1"/>
          </p:cNvSpPr>
          <p:nvPr>
            <p:ph type="title" idx="4294967295"/>
          </p:nvPr>
        </p:nvSpPr>
        <p:spPr/>
        <p:txBody>
          <a:bodyPr/>
          <a:lstStyle/>
          <a:p>
            <a:pPr eaLnBrk="1" hangingPunct="1"/>
            <a:r>
              <a:rPr lang="en-US" dirty="0">
                <a:latin typeface="Arial" charset="0"/>
                <a:cs typeface="Arial" charset="0"/>
              </a:rPr>
              <a:t>Linearization Points</a:t>
            </a:r>
          </a:p>
        </p:txBody>
      </p:sp>
      <p:sp>
        <p:nvSpPr>
          <p:cNvPr id="106502" name="AutoShape 4"/>
          <p:cNvSpPr>
            <a:spLocks noChangeArrowheads="1"/>
          </p:cNvSpPr>
          <p:nvPr/>
        </p:nvSpPr>
        <p:spPr bwMode="auto">
          <a:xfrm>
            <a:off x="914400" y="38100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write(1)</a:t>
            </a:r>
          </a:p>
        </p:txBody>
      </p:sp>
      <p:sp>
        <p:nvSpPr>
          <p:cNvPr id="106505" name="AutoShape 8"/>
          <p:cNvSpPr>
            <a:spLocks noChangeArrowheads="1"/>
          </p:cNvSpPr>
          <p:nvPr/>
        </p:nvSpPr>
        <p:spPr bwMode="auto">
          <a:xfrm>
            <a:off x="4965700" y="38227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write(4)</a:t>
            </a:r>
          </a:p>
        </p:txBody>
      </p:sp>
      <p:sp>
        <p:nvSpPr>
          <p:cNvPr id="106506" name="AutoShape 9"/>
          <p:cNvSpPr>
            <a:spLocks noChangeArrowheads="1"/>
          </p:cNvSpPr>
          <p:nvPr/>
        </p:nvSpPr>
        <p:spPr bwMode="auto">
          <a:xfrm>
            <a:off x="1409700" y="43434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write(2)</a:t>
            </a:r>
          </a:p>
        </p:txBody>
      </p:sp>
      <p:sp>
        <p:nvSpPr>
          <p:cNvPr id="106507" name="AutoShape 10"/>
          <p:cNvSpPr>
            <a:spLocks noChangeArrowheads="1"/>
          </p:cNvSpPr>
          <p:nvPr/>
        </p:nvSpPr>
        <p:spPr bwMode="auto">
          <a:xfrm>
            <a:off x="3441700" y="43561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write(3)</a:t>
            </a:r>
          </a:p>
        </p:txBody>
      </p:sp>
      <p:sp>
        <p:nvSpPr>
          <p:cNvPr id="106508" name="AutoShape 11"/>
          <p:cNvSpPr>
            <a:spLocks noChangeArrowheads="1"/>
          </p:cNvSpPr>
          <p:nvPr/>
        </p:nvSpPr>
        <p:spPr bwMode="auto">
          <a:xfrm>
            <a:off x="2743200" y="49022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write(2)</a:t>
            </a:r>
          </a:p>
        </p:txBody>
      </p:sp>
      <p:sp>
        <p:nvSpPr>
          <p:cNvPr id="106509" name="Line 12"/>
          <p:cNvSpPr>
            <a:spLocks noChangeShapeType="1"/>
          </p:cNvSpPr>
          <p:nvPr/>
        </p:nvSpPr>
        <p:spPr bwMode="auto">
          <a:xfrm>
            <a:off x="2082800" y="3924300"/>
            <a:ext cx="0" cy="1714500"/>
          </a:xfrm>
          <a:prstGeom prst="line">
            <a:avLst/>
          </a:prstGeom>
          <a:noFill/>
          <a:ln w="57150">
            <a:solidFill>
              <a:srgbClr val="0066FF"/>
            </a:solidFill>
            <a:prstDash val="sysDot"/>
            <a:round/>
            <a:headEnd/>
            <a:tailEnd/>
          </a:ln>
        </p:spPr>
        <p:txBody>
          <a:bodyPr wrap="none">
            <a:spAutoFit/>
          </a:bodyPr>
          <a:lstStyle/>
          <a:p>
            <a:endParaRPr lang="en-US" dirty="0"/>
          </a:p>
        </p:txBody>
      </p:sp>
      <p:sp>
        <p:nvSpPr>
          <p:cNvPr id="106510" name="Line 13"/>
          <p:cNvSpPr>
            <a:spLocks noChangeShapeType="1"/>
          </p:cNvSpPr>
          <p:nvPr/>
        </p:nvSpPr>
        <p:spPr bwMode="auto">
          <a:xfrm>
            <a:off x="2070100" y="5664200"/>
            <a:ext cx="0" cy="406400"/>
          </a:xfrm>
          <a:prstGeom prst="line">
            <a:avLst/>
          </a:prstGeom>
          <a:noFill/>
          <a:ln w="76200">
            <a:solidFill>
              <a:srgbClr val="FF3300"/>
            </a:solidFill>
            <a:round/>
            <a:headEnd/>
            <a:tailEnd/>
          </a:ln>
        </p:spPr>
        <p:txBody>
          <a:bodyPr>
            <a:spAutoFit/>
          </a:bodyPr>
          <a:lstStyle/>
          <a:p>
            <a:endParaRPr lang="en-US" dirty="0"/>
          </a:p>
        </p:txBody>
      </p:sp>
      <p:sp>
        <p:nvSpPr>
          <p:cNvPr id="106511" name="Line 14"/>
          <p:cNvSpPr>
            <a:spLocks noChangeShapeType="1"/>
          </p:cNvSpPr>
          <p:nvPr/>
        </p:nvSpPr>
        <p:spPr bwMode="auto">
          <a:xfrm>
            <a:off x="2895600" y="5664200"/>
            <a:ext cx="0" cy="406400"/>
          </a:xfrm>
          <a:prstGeom prst="line">
            <a:avLst/>
          </a:prstGeom>
          <a:noFill/>
          <a:ln w="76200">
            <a:solidFill>
              <a:srgbClr val="FF3300"/>
            </a:solidFill>
            <a:round/>
            <a:headEnd/>
            <a:tailEnd/>
          </a:ln>
        </p:spPr>
        <p:txBody>
          <a:bodyPr>
            <a:spAutoFit/>
          </a:bodyPr>
          <a:lstStyle/>
          <a:p>
            <a:endParaRPr lang="en-US" dirty="0"/>
          </a:p>
        </p:txBody>
      </p:sp>
      <p:sp>
        <p:nvSpPr>
          <p:cNvPr id="106512" name="Line 15"/>
          <p:cNvSpPr>
            <a:spLocks noChangeShapeType="1"/>
          </p:cNvSpPr>
          <p:nvPr/>
        </p:nvSpPr>
        <p:spPr bwMode="auto">
          <a:xfrm>
            <a:off x="3086100" y="5664200"/>
            <a:ext cx="0" cy="406400"/>
          </a:xfrm>
          <a:prstGeom prst="line">
            <a:avLst/>
          </a:prstGeom>
          <a:noFill/>
          <a:ln w="76200">
            <a:solidFill>
              <a:srgbClr val="FF3300"/>
            </a:solidFill>
            <a:round/>
            <a:headEnd/>
            <a:tailEnd/>
          </a:ln>
        </p:spPr>
        <p:txBody>
          <a:bodyPr>
            <a:spAutoFit/>
          </a:bodyPr>
          <a:lstStyle/>
          <a:p>
            <a:endParaRPr lang="en-US" dirty="0"/>
          </a:p>
        </p:txBody>
      </p:sp>
      <p:sp>
        <p:nvSpPr>
          <p:cNvPr id="106513" name="Line 16"/>
          <p:cNvSpPr>
            <a:spLocks noChangeShapeType="1"/>
          </p:cNvSpPr>
          <p:nvPr/>
        </p:nvSpPr>
        <p:spPr bwMode="auto">
          <a:xfrm>
            <a:off x="2895600" y="5143500"/>
            <a:ext cx="0" cy="520700"/>
          </a:xfrm>
          <a:prstGeom prst="line">
            <a:avLst/>
          </a:prstGeom>
          <a:noFill/>
          <a:ln w="57150">
            <a:solidFill>
              <a:srgbClr val="0066FF"/>
            </a:solidFill>
            <a:prstDash val="sysDot"/>
            <a:round/>
            <a:headEnd/>
            <a:tailEnd/>
          </a:ln>
        </p:spPr>
        <p:txBody>
          <a:bodyPr>
            <a:spAutoFit/>
          </a:bodyPr>
          <a:lstStyle/>
          <a:p>
            <a:endParaRPr lang="en-US" dirty="0"/>
          </a:p>
        </p:txBody>
      </p:sp>
      <p:sp>
        <p:nvSpPr>
          <p:cNvPr id="106514" name="Line 17"/>
          <p:cNvSpPr>
            <a:spLocks noChangeShapeType="1"/>
          </p:cNvSpPr>
          <p:nvPr/>
        </p:nvSpPr>
        <p:spPr bwMode="auto">
          <a:xfrm flipH="1">
            <a:off x="3086100" y="4533900"/>
            <a:ext cx="12700" cy="1155700"/>
          </a:xfrm>
          <a:prstGeom prst="line">
            <a:avLst/>
          </a:prstGeom>
          <a:noFill/>
          <a:ln w="57150">
            <a:solidFill>
              <a:srgbClr val="0066FF"/>
            </a:solidFill>
            <a:prstDash val="sysDot"/>
            <a:round/>
            <a:headEnd/>
            <a:tailEnd/>
          </a:ln>
        </p:spPr>
        <p:txBody>
          <a:bodyPr>
            <a:spAutoFit/>
          </a:bodyPr>
          <a:lstStyle/>
          <a:p>
            <a:endParaRPr lang="en-US" dirty="0"/>
          </a:p>
        </p:txBody>
      </p:sp>
      <p:sp>
        <p:nvSpPr>
          <p:cNvPr id="106519" name="Line 22"/>
          <p:cNvSpPr>
            <a:spLocks noChangeShapeType="1"/>
          </p:cNvSpPr>
          <p:nvPr/>
        </p:nvSpPr>
        <p:spPr bwMode="auto">
          <a:xfrm>
            <a:off x="3835400" y="5664200"/>
            <a:ext cx="0" cy="406400"/>
          </a:xfrm>
          <a:prstGeom prst="line">
            <a:avLst/>
          </a:prstGeom>
          <a:noFill/>
          <a:ln w="76200">
            <a:solidFill>
              <a:srgbClr val="FF3300"/>
            </a:solidFill>
            <a:round/>
            <a:headEnd/>
            <a:tailEnd/>
          </a:ln>
        </p:spPr>
        <p:txBody>
          <a:bodyPr>
            <a:spAutoFit/>
          </a:bodyPr>
          <a:lstStyle/>
          <a:p>
            <a:endParaRPr lang="en-US" dirty="0"/>
          </a:p>
        </p:txBody>
      </p:sp>
      <p:sp>
        <p:nvSpPr>
          <p:cNvPr id="106520" name="Line 23"/>
          <p:cNvSpPr>
            <a:spLocks noChangeShapeType="1"/>
          </p:cNvSpPr>
          <p:nvPr/>
        </p:nvSpPr>
        <p:spPr bwMode="auto">
          <a:xfrm flipH="1">
            <a:off x="3822700" y="4521200"/>
            <a:ext cx="12700" cy="1155700"/>
          </a:xfrm>
          <a:prstGeom prst="line">
            <a:avLst/>
          </a:prstGeom>
          <a:noFill/>
          <a:ln w="57150">
            <a:solidFill>
              <a:srgbClr val="0066FF"/>
            </a:solidFill>
            <a:prstDash val="sysDot"/>
            <a:round/>
            <a:headEnd/>
            <a:tailEnd/>
          </a:ln>
        </p:spPr>
        <p:txBody>
          <a:bodyPr>
            <a:spAutoFit/>
          </a:bodyPr>
          <a:lstStyle/>
          <a:p>
            <a:endParaRPr lang="en-US" dirty="0"/>
          </a:p>
        </p:txBody>
      </p:sp>
      <p:sp>
        <p:nvSpPr>
          <p:cNvPr id="106522" name="Line 25"/>
          <p:cNvSpPr>
            <a:spLocks noChangeShapeType="1"/>
          </p:cNvSpPr>
          <p:nvPr/>
        </p:nvSpPr>
        <p:spPr bwMode="auto">
          <a:xfrm>
            <a:off x="6108700" y="5664200"/>
            <a:ext cx="0" cy="406400"/>
          </a:xfrm>
          <a:prstGeom prst="line">
            <a:avLst/>
          </a:prstGeom>
          <a:noFill/>
          <a:ln w="76200">
            <a:solidFill>
              <a:srgbClr val="FF3300"/>
            </a:solidFill>
            <a:round/>
            <a:headEnd/>
            <a:tailEnd/>
          </a:ln>
        </p:spPr>
        <p:txBody>
          <a:bodyPr>
            <a:spAutoFit/>
          </a:bodyPr>
          <a:lstStyle/>
          <a:p>
            <a:endParaRPr lang="en-US" dirty="0"/>
          </a:p>
        </p:txBody>
      </p:sp>
      <p:sp>
        <p:nvSpPr>
          <p:cNvPr id="106523" name="Line 26"/>
          <p:cNvSpPr>
            <a:spLocks noChangeShapeType="1"/>
          </p:cNvSpPr>
          <p:nvPr/>
        </p:nvSpPr>
        <p:spPr bwMode="auto">
          <a:xfrm>
            <a:off x="6096000" y="4064000"/>
            <a:ext cx="12700" cy="1752600"/>
          </a:xfrm>
          <a:prstGeom prst="line">
            <a:avLst/>
          </a:prstGeom>
          <a:noFill/>
          <a:ln w="57150">
            <a:solidFill>
              <a:srgbClr val="0066FF"/>
            </a:solidFill>
            <a:prstDash val="sysDot"/>
            <a:round/>
            <a:headEnd/>
            <a:tailEnd/>
          </a:ln>
        </p:spPr>
        <p:txBody>
          <a:bodyPr>
            <a:spAutoFit/>
          </a:bodyPr>
          <a:lstStyle/>
          <a:p>
            <a:endParaRPr lang="en-US" dirty="0"/>
          </a:p>
        </p:txBody>
      </p:sp>
      <p:sp>
        <p:nvSpPr>
          <p:cNvPr id="106524" name="AutoShape 27"/>
          <p:cNvSpPr>
            <a:spLocks noChangeArrowheads="1"/>
          </p:cNvSpPr>
          <p:nvPr/>
        </p:nvSpPr>
        <p:spPr bwMode="auto">
          <a:xfrm>
            <a:off x="2946400" y="3822700"/>
            <a:ext cx="1828800" cy="495300"/>
          </a:xfrm>
          <a:prstGeom prst="leftRightArrow">
            <a:avLst>
              <a:gd name="adj1" fmla="val 50000"/>
              <a:gd name="adj2" fmla="val 73846"/>
            </a:avLst>
          </a:prstGeom>
          <a:solidFill>
            <a:schemeClr val="hlink"/>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Read(max= 2)</a:t>
            </a:r>
          </a:p>
        </p:txBody>
      </p:sp>
      <p:sp>
        <p:nvSpPr>
          <p:cNvPr id="106525" name="AutoShape 28"/>
          <p:cNvSpPr>
            <a:spLocks noChangeArrowheads="1"/>
          </p:cNvSpPr>
          <p:nvPr/>
        </p:nvSpPr>
        <p:spPr bwMode="auto">
          <a:xfrm>
            <a:off x="5461000" y="4356100"/>
            <a:ext cx="1828800" cy="495300"/>
          </a:xfrm>
          <a:prstGeom prst="leftRightArrow">
            <a:avLst>
              <a:gd name="adj1" fmla="val 50000"/>
              <a:gd name="adj2" fmla="val 73846"/>
            </a:avLst>
          </a:prstGeom>
          <a:solidFill>
            <a:schemeClr val="hlink"/>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Read(max = 3)</a:t>
            </a:r>
          </a:p>
        </p:txBody>
      </p:sp>
      <p:sp>
        <p:nvSpPr>
          <p:cNvPr id="106526" name="AutoShape 29"/>
          <p:cNvSpPr>
            <a:spLocks noChangeArrowheads="1"/>
          </p:cNvSpPr>
          <p:nvPr/>
        </p:nvSpPr>
        <p:spPr bwMode="auto">
          <a:xfrm>
            <a:off x="711200" y="4889500"/>
            <a:ext cx="1828800" cy="495300"/>
          </a:xfrm>
          <a:prstGeom prst="leftRightArrow">
            <a:avLst>
              <a:gd name="adj1" fmla="val 50000"/>
              <a:gd name="adj2" fmla="val 73846"/>
            </a:avLst>
          </a:prstGeom>
          <a:solidFill>
            <a:schemeClr val="hlink"/>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Read (max = 1)</a:t>
            </a:r>
          </a:p>
        </p:txBody>
      </p:sp>
      <p:sp>
        <p:nvSpPr>
          <p:cNvPr id="106527" name="AutoShape 30"/>
          <p:cNvSpPr>
            <a:spLocks noChangeArrowheads="1"/>
          </p:cNvSpPr>
          <p:nvPr/>
        </p:nvSpPr>
        <p:spPr bwMode="auto">
          <a:xfrm>
            <a:off x="4762500" y="4902200"/>
            <a:ext cx="1828800" cy="495300"/>
          </a:xfrm>
          <a:prstGeom prst="leftRightArrow">
            <a:avLst>
              <a:gd name="adj1" fmla="val 50000"/>
              <a:gd name="adj2" fmla="val 73846"/>
            </a:avLst>
          </a:prstGeom>
          <a:solidFill>
            <a:schemeClr val="hlink"/>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Read(max = 4)</a:t>
            </a:r>
          </a:p>
        </p:txBody>
      </p:sp>
      <p:sp>
        <p:nvSpPr>
          <p:cNvPr id="106528" name="AutoShape 43"/>
          <p:cNvSpPr>
            <a:spLocks noChangeArrowheads="1"/>
          </p:cNvSpPr>
          <p:nvPr/>
        </p:nvSpPr>
        <p:spPr bwMode="auto">
          <a:xfrm>
            <a:off x="4603750" y="1987550"/>
            <a:ext cx="3430588" cy="976313"/>
          </a:xfrm>
          <a:prstGeom prst="wedgeRoundRectCallout">
            <a:avLst>
              <a:gd name="adj1" fmla="val -67259"/>
              <a:gd name="adj2" fmla="val 142685"/>
              <a:gd name="adj3" fmla="val 16667"/>
            </a:avLst>
          </a:prstGeom>
          <a:solidFill>
            <a:schemeClr val="tx1"/>
          </a:solidFill>
          <a:ln w="38100">
            <a:solidFill>
              <a:srgbClr val="00FFFF"/>
            </a:solidFill>
            <a:miter lim="800000"/>
            <a:headEnd/>
            <a:tailEnd/>
          </a:ln>
        </p:spPr>
        <p:txBody>
          <a:bodyPr anchor="ctr"/>
          <a:lstStyle/>
          <a:p>
            <a:pPr algn="ctr" eaLnBrk="0" hangingPunct="0"/>
            <a:r>
              <a:rPr lang="en-US" sz="2800" b="1" dirty="0">
                <a:solidFill>
                  <a:srgbClr val="FFFF00"/>
                </a:solidFill>
                <a:latin typeface="Arial" pitchFamily="34" charset="0"/>
                <a:cs typeface="Courier New" pitchFamily="49" charset="0"/>
              </a:rPr>
              <a:t>Order reads by max stamp read</a:t>
            </a:r>
          </a:p>
        </p:txBody>
      </p:sp>
      <p:sp>
        <p:nvSpPr>
          <p:cNvPr id="33" name="Footer Placeholder 32"/>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9">
            <a:extLst>
              <a:ext uri="{FF2B5EF4-FFF2-40B4-BE49-F238E27FC236}">
                <a16:creationId xmlns:a16="http://schemas.microsoft.com/office/drawing/2014/main" id="{519C36AF-E78A-F876-6DEC-CEC6A55CBC26}"/>
              </a:ext>
            </a:extLst>
          </p:cNvPr>
          <p:cNvSpPr>
            <a:spLocks noChangeArrowheads="1"/>
          </p:cNvSpPr>
          <p:nvPr/>
        </p:nvSpPr>
        <p:spPr bwMode="auto">
          <a:xfrm>
            <a:off x="812800" y="54864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lnSpc>
                <a:spcPct val="80000"/>
              </a:lnSpc>
              <a:spcBef>
                <a:spcPct val="20000"/>
              </a:spcBef>
            </a:pPr>
            <a:r>
              <a:rPr lang="en-US" sz="2400" b="1" dirty="0">
                <a:latin typeface="Arial" pitchFamily="34" charset="0"/>
                <a:cs typeface="Courier New" pitchFamily="49" charset="0"/>
              </a:rPr>
              <a:t>time</a:t>
            </a:r>
          </a:p>
        </p:txBody>
      </p:sp>
      <p:sp>
        <p:nvSpPr>
          <p:cNvPr id="10854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DA68BAD7-73B4-40F6-8DF9-80F5F6F2A757}" type="slidenum">
              <a:rPr lang="x-none" sz="1400">
                <a:solidFill>
                  <a:srgbClr val="FFFF00"/>
                </a:solidFill>
                <a:latin typeface="Arial" pitchFamily="34" charset="0"/>
                <a:cs typeface="Arial" charset="0"/>
              </a:rPr>
              <a:pPr algn="r" eaLnBrk="0" hangingPunct="0"/>
              <a:t>96</a:t>
            </a:fld>
            <a:endParaRPr lang="en-US" sz="1400" dirty="0">
              <a:solidFill>
                <a:srgbClr val="FFFF00"/>
              </a:solidFill>
              <a:latin typeface="Arial" pitchFamily="34" charset="0"/>
              <a:cs typeface="Arial" charset="0"/>
            </a:endParaRPr>
          </a:p>
        </p:txBody>
      </p:sp>
      <p:sp>
        <p:nvSpPr>
          <p:cNvPr id="108548" name="Rectangle 2"/>
          <p:cNvSpPr>
            <a:spLocks noGrp="1" noChangeArrowheads="1"/>
          </p:cNvSpPr>
          <p:nvPr>
            <p:ph type="title" idx="4294967295"/>
          </p:nvPr>
        </p:nvSpPr>
        <p:spPr/>
        <p:txBody>
          <a:bodyPr/>
          <a:lstStyle/>
          <a:p>
            <a:pPr eaLnBrk="1" hangingPunct="1"/>
            <a:r>
              <a:rPr lang="en-US" dirty="0">
                <a:latin typeface="Arial" charset="0"/>
                <a:cs typeface="Arial" charset="0"/>
              </a:rPr>
              <a:t>Linearization Points</a:t>
            </a:r>
          </a:p>
        </p:txBody>
      </p:sp>
      <p:sp>
        <p:nvSpPr>
          <p:cNvPr id="108550" name="AutoShape 4"/>
          <p:cNvSpPr>
            <a:spLocks noChangeArrowheads="1"/>
          </p:cNvSpPr>
          <p:nvPr/>
        </p:nvSpPr>
        <p:spPr bwMode="auto">
          <a:xfrm>
            <a:off x="914400" y="38100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write(1)</a:t>
            </a:r>
          </a:p>
        </p:txBody>
      </p:sp>
      <p:sp>
        <p:nvSpPr>
          <p:cNvPr id="108553" name="AutoShape 8"/>
          <p:cNvSpPr>
            <a:spLocks noChangeArrowheads="1"/>
          </p:cNvSpPr>
          <p:nvPr/>
        </p:nvSpPr>
        <p:spPr bwMode="auto">
          <a:xfrm>
            <a:off x="4965700" y="38227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write(4)</a:t>
            </a:r>
          </a:p>
        </p:txBody>
      </p:sp>
      <p:sp>
        <p:nvSpPr>
          <p:cNvPr id="108554" name="AutoShape 9"/>
          <p:cNvSpPr>
            <a:spLocks noChangeArrowheads="1"/>
          </p:cNvSpPr>
          <p:nvPr/>
        </p:nvSpPr>
        <p:spPr bwMode="auto">
          <a:xfrm>
            <a:off x="1409700" y="43434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write(2)</a:t>
            </a:r>
          </a:p>
        </p:txBody>
      </p:sp>
      <p:sp>
        <p:nvSpPr>
          <p:cNvPr id="108555" name="AutoShape 10"/>
          <p:cNvSpPr>
            <a:spLocks noChangeArrowheads="1"/>
          </p:cNvSpPr>
          <p:nvPr/>
        </p:nvSpPr>
        <p:spPr bwMode="auto">
          <a:xfrm>
            <a:off x="3441700" y="43561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write(3)</a:t>
            </a:r>
          </a:p>
        </p:txBody>
      </p:sp>
      <p:sp>
        <p:nvSpPr>
          <p:cNvPr id="108556" name="AutoShape 11"/>
          <p:cNvSpPr>
            <a:spLocks noChangeArrowheads="1"/>
          </p:cNvSpPr>
          <p:nvPr/>
        </p:nvSpPr>
        <p:spPr bwMode="auto">
          <a:xfrm>
            <a:off x="2743200" y="4902200"/>
            <a:ext cx="1828800" cy="495300"/>
          </a:xfrm>
          <a:prstGeom prst="leftRightArrow">
            <a:avLst>
              <a:gd name="adj1" fmla="val 50000"/>
              <a:gd name="adj2" fmla="val 73846"/>
            </a:avLst>
          </a:prstGeom>
          <a:solidFill>
            <a:srgbClr val="6666FF"/>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write(2)</a:t>
            </a:r>
          </a:p>
        </p:txBody>
      </p:sp>
      <p:sp>
        <p:nvSpPr>
          <p:cNvPr id="108557" name="Line 12"/>
          <p:cNvSpPr>
            <a:spLocks noChangeShapeType="1"/>
          </p:cNvSpPr>
          <p:nvPr/>
        </p:nvSpPr>
        <p:spPr bwMode="auto">
          <a:xfrm>
            <a:off x="2082800" y="3924300"/>
            <a:ext cx="0" cy="1714500"/>
          </a:xfrm>
          <a:prstGeom prst="line">
            <a:avLst/>
          </a:prstGeom>
          <a:noFill/>
          <a:ln w="57150">
            <a:solidFill>
              <a:srgbClr val="FF3300"/>
            </a:solidFill>
            <a:prstDash val="sysDot"/>
            <a:round/>
            <a:headEnd/>
            <a:tailEnd/>
          </a:ln>
        </p:spPr>
        <p:txBody>
          <a:bodyPr wrap="none">
            <a:spAutoFit/>
          </a:bodyPr>
          <a:lstStyle/>
          <a:p>
            <a:endParaRPr lang="en-US" dirty="0"/>
          </a:p>
        </p:txBody>
      </p:sp>
      <p:sp>
        <p:nvSpPr>
          <p:cNvPr id="108558" name="Line 13"/>
          <p:cNvSpPr>
            <a:spLocks noChangeShapeType="1"/>
          </p:cNvSpPr>
          <p:nvPr/>
        </p:nvSpPr>
        <p:spPr bwMode="auto">
          <a:xfrm>
            <a:off x="2070100" y="5664200"/>
            <a:ext cx="0" cy="406400"/>
          </a:xfrm>
          <a:prstGeom prst="line">
            <a:avLst/>
          </a:prstGeom>
          <a:noFill/>
          <a:ln w="76200">
            <a:solidFill>
              <a:srgbClr val="FF3300"/>
            </a:solidFill>
            <a:round/>
            <a:headEnd/>
            <a:tailEnd/>
          </a:ln>
        </p:spPr>
        <p:txBody>
          <a:bodyPr>
            <a:spAutoFit/>
          </a:bodyPr>
          <a:lstStyle/>
          <a:p>
            <a:endParaRPr lang="en-US" dirty="0"/>
          </a:p>
        </p:txBody>
      </p:sp>
      <p:sp>
        <p:nvSpPr>
          <p:cNvPr id="108559" name="Line 14"/>
          <p:cNvSpPr>
            <a:spLocks noChangeShapeType="1"/>
          </p:cNvSpPr>
          <p:nvPr/>
        </p:nvSpPr>
        <p:spPr bwMode="auto">
          <a:xfrm>
            <a:off x="2895600" y="5664200"/>
            <a:ext cx="0" cy="406400"/>
          </a:xfrm>
          <a:prstGeom prst="line">
            <a:avLst/>
          </a:prstGeom>
          <a:noFill/>
          <a:ln w="76200">
            <a:solidFill>
              <a:srgbClr val="FF3300"/>
            </a:solidFill>
            <a:round/>
            <a:headEnd/>
            <a:tailEnd/>
          </a:ln>
        </p:spPr>
        <p:txBody>
          <a:bodyPr>
            <a:spAutoFit/>
          </a:bodyPr>
          <a:lstStyle/>
          <a:p>
            <a:endParaRPr lang="en-US" dirty="0"/>
          </a:p>
        </p:txBody>
      </p:sp>
      <p:sp>
        <p:nvSpPr>
          <p:cNvPr id="108560" name="Line 15"/>
          <p:cNvSpPr>
            <a:spLocks noChangeShapeType="1"/>
          </p:cNvSpPr>
          <p:nvPr/>
        </p:nvSpPr>
        <p:spPr bwMode="auto">
          <a:xfrm>
            <a:off x="3086100" y="5664200"/>
            <a:ext cx="0" cy="406400"/>
          </a:xfrm>
          <a:prstGeom prst="line">
            <a:avLst/>
          </a:prstGeom>
          <a:noFill/>
          <a:ln w="76200">
            <a:solidFill>
              <a:srgbClr val="FF3300"/>
            </a:solidFill>
            <a:round/>
            <a:headEnd/>
            <a:tailEnd/>
          </a:ln>
        </p:spPr>
        <p:txBody>
          <a:bodyPr>
            <a:spAutoFit/>
          </a:bodyPr>
          <a:lstStyle/>
          <a:p>
            <a:endParaRPr lang="en-US" dirty="0"/>
          </a:p>
        </p:txBody>
      </p:sp>
      <p:sp>
        <p:nvSpPr>
          <p:cNvPr id="108561" name="Line 16"/>
          <p:cNvSpPr>
            <a:spLocks noChangeShapeType="1"/>
          </p:cNvSpPr>
          <p:nvPr/>
        </p:nvSpPr>
        <p:spPr bwMode="auto">
          <a:xfrm>
            <a:off x="2895600" y="5143500"/>
            <a:ext cx="0" cy="520700"/>
          </a:xfrm>
          <a:prstGeom prst="line">
            <a:avLst/>
          </a:prstGeom>
          <a:noFill/>
          <a:ln w="57150">
            <a:solidFill>
              <a:srgbClr val="FF3300"/>
            </a:solidFill>
            <a:prstDash val="sysDot"/>
            <a:round/>
            <a:headEnd/>
            <a:tailEnd/>
          </a:ln>
        </p:spPr>
        <p:txBody>
          <a:bodyPr>
            <a:spAutoFit/>
          </a:bodyPr>
          <a:lstStyle/>
          <a:p>
            <a:endParaRPr lang="en-US" dirty="0"/>
          </a:p>
        </p:txBody>
      </p:sp>
      <p:sp>
        <p:nvSpPr>
          <p:cNvPr id="108562" name="Line 17"/>
          <p:cNvSpPr>
            <a:spLocks noChangeShapeType="1"/>
          </p:cNvSpPr>
          <p:nvPr/>
        </p:nvSpPr>
        <p:spPr bwMode="auto">
          <a:xfrm flipH="1">
            <a:off x="3086100" y="4533900"/>
            <a:ext cx="12700" cy="1155700"/>
          </a:xfrm>
          <a:prstGeom prst="line">
            <a:avLst/>
          </a:prstGeom>
          <a:noFill/>
          <a:ln w="57150">
            <a:solidFill>
              <a:srgbClr val="FF3300"/>
            </a:solidFill>
            <a:prstDash val="sysDot"/>
            <a:round/>
            <a:headEnd/>
            <a:tailEnd/>
          </a:ln>
        </p:spPr>
        <p:txBody>
          <a:bodyPr>
            <a:spAutoFit/>
          </a:bodyPr>
          <a:lstStyle/>
          <a:p>
            <a:endParaRPr lang="en-US" dirty="0"/>
          </a:p>
        </p:txBody>
      </p:sp>
      <p:sp>
        <p:nvSpPr>
          <p:cNvPr id="108567" name="Line 22"/>
          <p:cNvSpPr>
            <a:spLocks noChangeShapeType="1"/>
          </p:cNvSpPr>
          <p:nvPr/>
        </p:nvSpPr>
        <p:spPr bwMode="auto">
          <a:xfrm>
            <a:off x="3835400" y="5664200"/>
            <a:ext cx="0" cy="406400"/>
          </a:xfrm>
          <a:prstGeom prst="line">
            <a:avLst/>
          </a:prstGeom>
          <a:noFill/>
          <a:ln w="76200">
            <a:solidFill>
              <a:srgbClr val="FF3300"/>
            </a:solidFill>
            <a:round/>
            <a:headEnd/>
            <a:tailEnd/>
          </a:ln>
        </p:spPr>
        <p:txBody>
          <a:bodyPr>
            <a:spAutoFit/>
          </a:bodyPr>
          <a:lstStyle/>
          <a:p>
            <a:endParaRPr lang="en-US" dirty="0"/>
          </a:p>
        </p:txBody>
      </p:sp>
      <p:sp>
        <p:nvSpPr>
          <p:cNvPr id="108568" name="Line 23"/>
          <p:cNvSpPr>
            <a:spLocks noChangeShapeType="1"/>
          </p:cNvSpPr>
          <p:nvPr/>
        </p:nvSpPr>
        <p:spPr bwMode="auto">
          <a:xfrm flipH="1">
            <a:off x="3822700" y="4521200"/>
            <a:ext cx="12700" cy="1155700"/>
          </a:xfrm>
          <a:prstGeom prst="line">
            <a:avLst/>
          </a:prstGeom>
          <a:noFill/>
          <a:ln w="57150">
            <a:solidFill>
              <a:srgbClr val="FF3300"/>
            </a:solidFill>
            <a:prstDash val="sysDot"/>
            <a:round/>
            <a:headEnd/>
            <a:tailEnd/>
          </a:ln>
        </p:spPr>
        <p:txBody>
          <a:bodyPr>
            <a:spAutoFit/>
          </a:bodyPr>
          <a:lstStyle/>
          <a:p>
            <a:endParaRPr lang="en-US" dirty="0"/>
          </a:p>
        </p:txBody>
      </p:sp>
      <p:sp>
        <p:nvSpPr>
          <p:cNvPr id="108570" name="Line 25"/>
          <p:cNvSpPr>
            <a:spLocks noChangeShapeType="1"/>
          </p:cNvSpPr>
          <p:nvPr/>
        </p:nvSpPr>
        <p:spPr bwMode="auto">
          <a:xfrm>
            <a:off x="6108700" y="5664200"/>
            <a:ext cx="0" cy="406400"/>
          </a:xfrm>
          <a:prstGeom prst="line">
            <a:avLst/>
          </a:prstGeom>
          <a:noFill/>
          <a:ln w="76200">
            <a:solidFill>
              <a:srgbClr val="FF3300"/>
            </a:solidFill>
            <a:round/>
            <a:headEnd/>
            <a:tailEnd/>
          </a:ln>
        </p:spPr>
        <p:txBody>
          <a:bodyPr>
            <a:spAutoFit/>
          </a:bodyPr>
          <a:lstStyle/>
          <a:p>
            <a:endParaRPr lang="en-US" dirty="0"/>
          </a:p>
        </p:txBody>
      </p:sp>
      <p:sp>
        <p:nvSpPr>
          <p:cNvPr id="108571" name="Line 26"/>
          <p:cNvSpPr>
            <a:spLocks noChangeShapeType="1"/>
          </p:cNvSpPr>
          <p:nvPr/>
        </p:nvSpPr>
        <p:spPr bwMode="auto">
          <a:xfrm>
            <a:off x="6096000" y="4064000"/>
            <a:ext cx="12700" cy="1752600"/>
          </a:xfrm>
          <a:prstGeom prst="line">
            <a:avLst/>
          </a:prstGeom>
          <a:noFill/>
          <a:ln w="57150">
            <a:solidFill>
              <a:srgbClr val="FF3300"/>
            </a:solidFill>
            <a:prstDash val="sysDot"/>
            <a:round/>
            <a:headEnd/>
            <a:tailEnd/>
          </a:ln>
        </p:spPr>
        <p:txBody>
          <a:bodyPr>
            <a:spAutoFit/>
          </a:bodyPr>
          <a:lstStyle/>
          <a:p>
            <a:endParaRPr lang="en-US" dirty="0"/>
          </a:p>
        </p:txBody>
      </p:sp>
      <p:sp>
        <p:nvSpPr>
          <p:cNvPr id="108572" name="AutoShape 27"/>
          <p:cNvSpPr>
            <a:spLocks noChangeArrowheads="1"/>
          </p:cNvSpPr>
          <p:nvPr/>
        </p:nvSpPr>
        <p:spPr bwMode="auto">
          <a:xfrm>
            <a:off x="2946400" y="3822700"/>
            <a:ext cx="1828800" cy="495300"/>
          </a:xfrm>
          <a:prstGeom prst="leftRightArrow">
            <a:avLst>
              <a:gd name="adj1" fmla="val 50000"/>
              <a:gd name="adj2" fmla="val 73846"/>
            </a:avLst>
          </a:prstGeom>
          <a:solidFill>
            <a:schemeClr val="hlink"/>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Read(max= 2)</a:t>
            </a:r>
          </a:p>
        </p:txBody>
      </p:sp>
      <p:sp>
        <p:nvSpPr>
          <p:cNvPr id="108573" name="AutoShape 28"/>
          <p:cNvSpPr>
            <a:spLocks noChangeArrowheads="1"/>
          </p:cNvSpPr>
          <p:nvPr/>
        </p:nvSpPr>
        <p:spPr bwMode="auto">
          <a:xfrm>
            <a:off x="5461000" y="4356100"/>
            <a:ext cx="1828800" cy="495300"/>
          </a:xfrm>
          <a:prstGeom prst="leftRightArrow">
            <a:avLst>
              <a:gd name="adj1" fmla="val 50000"/>
              <a:gd name="adj2" fmla="val 73846"/>
            </a:avLst>
          </a:prstGeom>
          <a:solidFill>
            <a:schemeClr val="hlink"/>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Read(max = 3)</a:t>
            </a:r>
          </a:p>
        </p:txBody>
      </p:sp>
      <p:sp>
        <p:nvSpPr>
          <p:cNvPr id="108574" name="AutoShape 29"/>
          <p:cNvSpPr>
            <a:spLocks noChangeArrowheads="1"/>
          </p:cNvSpPr>
          <p:nvPr/>
        </p:nvSpPr>
        <p:spPr bwMode="auto">
          <a:xfrm>
            <a:off x="711200" y="4889500"/>
            <a:ext cx="1828800" cy="495300"/>
          </a:xfrm>
          <a:prstGeom prst="leftRightArrow">
            <a:avLst>
              <a:gd name="adj1" fmla="val 50000"/>
              <a:gd name="adj2" fmla="val 73846"/>
            </a:avLst>
          </a:prstGeom>
          <a:solidFill>
            <a:schemeClr val="hlink"/>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Read (max = 1)</a:t>
            </a:r>
          </a:p>
        </p:txBody>
      </p:sp>
      <p:sp>
        <p:nvSpPr>
          <p:cNvPr id="108575" name="AutoShape 30"/>
          <p:cNvSpPr>
            <a:spLocks noChangeArrowheads="1"/>
          </p:cNvSpPr>
          <p:nvPr/>
        </p:nvSpPr>
        <p:spPr bwMode="auto">
          <a:xfrm>
            <a:off x="4762500" y="4902200"/>
            <a:ext cx="1828800" cy="495300"/>
          </a:xfrm>
          <a:prstGeom prst="leftRightArrow">
            <a:avLst>
              <a:gd name="adj1" fmla="val 50000"/>
              <a:gd name="adj2" fmla="val 73846"/>
            </a:avLst>
          </a:prstGeom>
          <a:solidFill>
            <a:schemeClr val="hlink"/>
          </a:solidFill>
          <a:ln w="38100">
            <a:solidFill>
              <a:srgbClr val="0066FF"/>
            </a:solidFill>
            <a:miter lim="800000"/>
            <a:headEnd/>
            <a:tailEnd/>
          </a:ln>
        </p:spPr>
        <p:txBody>
          <a:bodyPr wrap="none" anchor="ctr"/>
          <a:lstStyle/>
          <a:p>
            <a:pPr algn="ctr" eaLnBrk="0" hangingPunct="0"/>
            <a:r>
              <a:rPr lang="en-US" sz="1600" dirty="0">
                <a:solidFill>
                  <a:schemeClr val="bg1"/>
                </a:solidFill>
                <a:latin typeface="Arial" pitchFamily="34" charset="0"/>
                <a:cs typeface="Courier New" pitchFamily="49" charset="0"/>
              </a:rPr>
              <a:t>Read(max = 4)</a:t>
            </a:r>
          </a:p>
        </p:txBody>
      </p:sp>
      <p:sp>
        <p:nvSpPr>
          <p:cNvPr id="108577" name="Line 32"/>
          <p:cNvSpPr>
            <a:spLocks noChangeShapeType="1"/>
          </p:cNvSpPr>
          <p:nvPr/>
        </p:nvSpPr>
        <p:spPr bwMode="auto">
          <a:xfrm>
            <a:off x="5803900" y="5664200"/>
            <a:ext cx="0" cy="406400"/>
          </a:xfrm>
          <a:prstGeom prst="line">
            <a:avLst/>
          </a:prstGeom>
          <a:noFill/>
          <a:ln w="76200">
            <a:solidFill>
              <a:srgbClr val="009900"/>
            </a:solidFill>
            <a:round/>
            <a:headEnd/>
            <a:tailEnd/>
          </a:ln>
        </p:spPr>
        <p:txBody>
          <a:bodyPr>
            <a:spAutoFit/>
          </a:bodyPr>
          <a:lstStyle/>
          <a:p>
            <a:endParaRPr lang="en-US" dirty="0"/>
          </a:p>
        </p:txBody>
      </p:sp>
      <p:sp>
        <p:nvSpPr>
          <p:cNvPr id="108578" name="Line 33"/>
          <p:cNvSpPr>
            <a:spLocks noChangeShapeType="1"/>
          </p:cNvSpPr>
          <p:nvPr/>
        </p:nvSpPr>
        <p:spPr bwMode="auto">
          <a:xfrm>
            <a:off x="5803900" y="4584700"/>
            <a:ext cx="0" cy="1117600"/>
          </a:xfrm>
          <a:prstGeom prst="line">
            <a:avLst/>
          </a:prstGeom>
          <a:noFill/>
          <a:ln w="57150">
            <a:solidFill>
              <a:srgbClr val="009900"/>
            </a:solidFill>
            <a:prstDash val="sysDot"/>
            <a:round/>
            <a:headEnd/>
            <a:tailEnd/>
          </a:ln>
        </p:spPr>
        <p:txBody>
          <a:bodyPr>
            <a:spAutoFit/>
          </a:bodyPr>
          <a:lstStyle/>
          <a:p>
            <a:endParaRPr lang="en-US" dirty="0"/>
          </a:p>
        </p:txBody>
      </p:sp>
      <p:sp>
        <p:nvSpPr>
          <p:cNvPr id="108580" name="Line 35"/>
          <p:cNvSpPr>
            <a:spLocks noChangeShapeType="1"/>
          </p:cNvSpPr>
          <p:nvPr/>
        </p:nvSpPr>
        <p:spPr bwMode="auto">
          <a:xfrm>
            <a:off x="3340100" y="5651500"/>
            <a:ext cx="0" cy="406400"/>
          </a:xfrm>
          <a:prstGeom prst="line">
            <a:avLst/>
          </a:prstGeom>
          <a:noFill/>
          <a:ln w="76200">
            <a:solidFill>
              <a:srgbClr val="009900"/>
            </a:solidFill>
            <a:round/>
            <a:headEnd/>
            <a:tailEnd/>
          </a:ln>
        </p:spPr>
        <p:txBody>
          <a:bodyPr>
            <a:spAutoFit/>
          </a:bodyPr>
          <a:lstStyle/>
          <a:p>
            <a:endParaRPr lang="en-US" dirty="0"/>
          </a:p>
        </p:txBody>
      </p:sp>
      <p:sp>
        <p:nvSpPr>
          <p:cNvPr id="108581" name="Line 36"/>
          <p:cNvSpPr>
            <a:spLocks noChangeShapeType="1"/>
          </p:cNvSpPr>
          <p:nvPr/>
        </p:nvSpPr>
        <p:spPr bwMode="auto">
          <a:xfrm flipH="1">
            <a:off x="3327400" y="4064000"/>
            <a:ext cx="12700" cy="1549400"/>
          </a:xfrm>
          <a:prstGeom prst="line">
            <a:avLst/>
          </a:prstGeom>
          <a:noFill/>
          <a:ln w="57150">
            <a:solidFill>
              <a:srgbClr val="009900"/>
            </a:solidFill>
            <a:prstDash val="sysDot"/>
            <a:round/>
            <a:headEnd/>
            <a:tailEnd/>
          </a:ln>
        </p:spPr>
        <p:txBody>
          <a:bodyPr>
            <a:spAutoFit/>
          </a:bodyPr>
          <a:lstStyle/>
          <a:p>
            <a:endParaRPr lang="en-US" dirty="0"/>
          </a:p>
        </p:txBody>
      </p:sp>
      <p:sp>
        <p:nvSpPr>
          <p:cNvPr id="108583" name="Line 38"/>
          <p:cNvSpPr>
            <a:spLocks noChangeShapeType="1"/>
          </p:cNvSpPr>
          <p:nvPr/>
        </p:nvSpPr>
        <p:spPr bwMode="auto">
          <a:xfrm>
            <a:off x="6324600" y="5676900"/>
            <a:ext cx="0" cy="406400"/>
          </a:xfrm>
          <a:prstGeom prst="line">
            <a:avLst/>
          </a:prstGeom>
          <a:noFill/>
          <a:ln w="76200">
            <a:solidFill>
              <a:srgbClr val="009900"/>
            </a:solidFill>
            <a:round/>
            <a:headEnd/>
            <a:tailEnd/>
          </a:ln>
        </p:spPr>
        <p:txBody>
          <a:bodyPr>
            <a:spAutoFit/>
          </a:bodyPr>
          <a:lstStyle/>
          <a:p>
            <a:endParaRPr lang="en-US" dirty="0"/>
          </a:p>
        </p:txBody>
      </p:sp>
      <p:sp>
        <p:nvSpPr>
          <p:cNvPr id="108584" name="Line 39"/>
          <p:cNvSpPr>
            <a:spLocks noChangeShapeType="1"/>
          </p:cNvSpPr>
          <p:nvPr/>
        </p:nvSpPr>
        <p:spPr bwMode="auto">
          <a:xfrm flipH="1">
            <a:off x="6337300" y="5130800"/>
            <a:ext cx="12700" cy="508000"/>
          </a:xfrm>
          <a:prstGeom prst="line">
            <a:avLst/>
          </a:prstGeom>
          <a:noFill/>
          <a:ln w="57150">
            <a:solidFill>
              <a:srgbClr val="009900"/>
            </a:solidFill>
            <a:prstDash val="sysDot"/>
            <a:round/>
            <a:headEnd/>
            <a:tailEnd/>
          </a:ln>
        </p:spPr>
        <p:txBody>
          <a:bodyPr>
            <a:spAutoFit/>
          </a:bodyPr>
          <a:lstStyle/>
          <a:p>
            <a:endParaRPr lang="en-US" dirty="0"/>
          </a:p>
        </p:txBody>
      </p:sp>
      <p:sp>
        <p:nvSpPr>
          <p:cNvPr id="108585" name="Line 40"/>
          <p:cNvSpPr>
            <a:spLocks noChangeShapeType="1"/>
          </p:cNvSpPr>
          <p:nvPr/>
        </p:nvSpPr>
        <p:spPr bwMode="auto">
          <a:xfrm>
            <a:off x="2298700" y="5676900"/>
            <a:ext cx="0" cy="406400"/>
          </a:xfrm>
          <a:prstGeom prst="line">
            <a:avLst/>
          </a:prstGeom>
          <a:noFill/>
          <a:ln w="76200">
            <a:solidFill>
              <a:srgbClr val="009900"/>
            </a:solidFill>
            <a:round/>
            <a:headEnd/>
            <a:tailEnd/>
          </a:ln>
        </p:spPr>
        <p:txBody>
          <a:bodyPr>
            <a:spAutoFit/>
          </a:bodyPr>
          <a:lstStyle/>
          <a:p>
            <a:endParaRPr lang="en-US" dirty="0"/>
          </a:p>
        </p:txBody>
      </p:sp>
      <p:sp>
        <p:nvSpPr>
          <p:cNvPr id="108587" name="Line 42"/>
          <p:cNvSpPr>
            <a:spLocks noChangeShapeType="1"/>
          </p:cNvSpPr>
          <p:nvPr/>
        </p:nvSpPr>
        <p:spPr bwMode="auto">
          <a:xfrm flipH="1">
            <a:off x="2298700" y="5156200"/>
            <a:ext cx="12700" cy="508000"/>
          </a:xfrm>
          <a:prstGeom prst="line">
            <a:avLst/>
          </a:prstGeom>
          <a:noFill/>
          <a:ln w="57150">
            <a:solidFill>
              <a:srgbClr val="009900"/>
            </a:solidFill>
            <a:prstDash val="sysDot"/>
            <a:round/>
            <a:headEnd/>
            <a:tailEnd/>
          </a:ln>
        </p:spPr>
        <p:txBody>
          <a:bodyPr>
            <a:spAutoFit/>
          </a:bodyPr>
          <a:lstStyle/>
          <a:p>
            <a:endParaRPr lang="en-US" dirty="0"/>
          </a:p>
        </p:txBody>
      </p:sp>
      <p:sp>
        <p:nvSpPr>
          <p:cNvPr id="108588" name="AutoShape 43"/>
          <p:cNvSpPr>
            <a:spLocks noChangeArrowheads="1"/>
          </p:cNvSpPr>
          <p:nvPr/>
        </p:nvSpPr>
        <p:spPr bwMode="auto">
          <a:xfrm>
            <a:off x="704850" y="1682750"/>
            <a:ext cx="6457950" cy="1535113"/>
          </a:xfrm>
          <a:prstGeom prst="wedgeRoundRectCallout">
            <a:avLst>
              <a:gd name="adj1" fmla="val -5153"/>
              <a:gd name="adj2" fmla="val 89917"/>
              <a:gd name="adj3" fmla="val 16667"/>
            </a:avLst>
          </a:prstGeom>
          <a:solidFill>
            <a:schemeClr val="tx1"/>
          </a:solidFill>
          <a:ln w="38100">
            <a:solidFill>
              <a:srgbClr val="00FFFF"/>
            </a:solidFill>
            <a:miter lim="800000"/>
            <a:headEnd/>
            <a:tailEnd/>
          </a:ln>
        </p:spPr>
        <p:txBody>
          <a:bodyPr anchor="ctr"/>
          <a:lstStyle/>
          <a:p>
            <a:pPr algn="ctr" eaLnBrk="0" hangingPunct="0"/>
            <a:r>
              <a:rPr lang="en-US" sz="2800" dirty="0">
                <a:solidFill>
                  <a:srgbClr val="FFFF00"/>
                </a:solidFill>
                <a:latin typeface="Arial" pitchFamily="34" charset="0"/>
                <a:cs typeface="Courier New" pitchFamily="49" charset="0"/>
              </a:rPr>
              <a:t>The linearization point depends on the execution (not a line in the code)!</a:t>
            </a:r>
          </a:p>
        </p:txBody>
      </p:sp>
      <p:sp>
        <p:nvSpPr>
          <p:cNvPr id="45" name="Footer Placeholder 44"/>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AAE5E071-4B57-4089-BF73-1CB11BF99EA2}" type="slidenum">
              <a:rPr lang="x-none" sz="1400">
                <a:solidFill>
                  <a:srgbClr val="FFFF00"/>
                </a:solidFill>
                <a:latin typeface="Arial" pitchFamily="34" charset="0"/>
                <a:cs typeface="Arial" charset="0"/>
              </a:rPr>
              <a:pPr algn="r" eaLnBrk="0" hangingPunct="0"/>
              <a:t>97</a:t>
            </a:fld>
            <a:endParaRPr lang="en-US" sz="1400" dirty="0">
              <a:solidFill>
                <a:srgbClr val="FFFF00"/>
              </a:solidFill>
              <a:latin typeface="Arial" pitchFamily="34" charset="0"/>
              <a:cs typeface="Arial" charset="0"/>
            </a:endParaRPr>
          </a:p>
        </p:txBody>
      </p:sp>
      <p:sp>
        <p:nvSpPr>
          <p:cNvPr id="109572" name="Rectangle 2"/>
          <p:cNvSpPr>
            <a:spLocks noGrp="1" noChangeArrowheads="1"/>
          </p:cNvSpPr>
          <p:nvPr>
            <p:ph type="title" idx="4294967295"/>
          </p:nvPr>
        </p:nvSpPr>
        <p:spPr/>
        <p:txBody>
          <a:bodyPr/>
          <a:lstStyle/>
          <a:p>
            <a:pPr eaLnBrk="1" hangingPunct="1"/>
            <a:r>
              <a:rPr lang="en-US" dirty="0">
                <a:latin typeface="Arial" charset="0"/>
                <a:cs typeface="Arial" charset="0"/>
              </a:rPr>
              <a:t>Road Map</a:t>
            </a:r>
          </a:p>
        </p:txBody>
      </p:sp>
      <p:sp>
        <p:nvSpPr>
          <p:cNvPr id="109573" name="Rectangle 3"/>
          <p:cNvSpPr>
            <a:spLocks noGrp="1" noChangeArrowheads="1"/>
          </p:cNvSpPr>
          <p:nvPr>
            <p:ph type="body" idx="4294967295"/>
          </p:nvPr>
        </p:nvSpPr>
        <p:spPr/>
        <p:txBody>
          <a:bodyPr/>
          <a:lstStyle/>
          <a:p>
            <a:pPr eaLnBrk="1" hangingPunct="1"/>
            <a:r>
              <a:rPr lang="en-US" dirty="0"/>
              <a:t>SRSW safe Boolean</a:t>
            </a:r>
          </a:p>
          <a:p>
            <a:pPr eaLnBrk="1" hangingPunct="1"/>
            <a:r>
              <a:rPr lang="en-US" dirty="0"/>
              <a:t>MRSW safe Boolean</a:t>
            </a:r>
          </a:p>
          <a:p>
            <a:pPr eaLnBrk="1" hangingPunct="1"/>
            <a:r>
              <a:rPr lang="en-US" dirty="0"/>
              <a:t>MRSW regular Boolean</a:t>
            </a:r>
          </a:p>
          <a:p>
            <a:pPr eaLnBrk="1" hangingPunct="1"/>
            <a:r>
              <a:rPr lang="en-US" dirty="0"/>
              <a:t>MRSW regular</a:t>
            </a:r>
          </a:p>
          <a:p>
            <a:pPr eaLnBrk="1" hangingPunct="1"/>
            <a:r>
              <a:rPr lang="en-US" dirty="0"/>
              <a:t>MRSW atomic</a:t>
            </a:r>
          </a:p>
          <a:p>
            <a:pPr eaLnBrk="1" hangingPunct="1"/>
            <a:r>
              <a:rPr lang="en-US" dirty="0"/>
              <a:t>MRMW atomic</a:t>
            </a:r>
          </a:p>
          <a:p>
            <a:pPr eaLnBrk="1" hangingPunct="1"/>
            <a:r>
              <a:rPr lang="en-US" dirty="0">
                <a:solidFill>
                  <a:schemeClr val="folHlink"/>
                </a:solidFill>
              </a:rPr>
              <a:t>Atomic snapshot</a:t>
            </a:r>
          </a:p>
        </p:txBody>
      </p:sp>
      <p:sp>
        <p:nvSpPr>
          <p:cNvPr id="109574" name="Text Box 4"/>
          <p:cNvSpPr txBox="1">
            <a:spLocks noChangeArrowheads="1"/>
          </p:cNvSpPr>
          <p:nvPr/>
        </p:nvSpPr>
        <p:spPr bwMode="auto">
          <a:xfrm>
            <a:off x="4483100" y="4330700"/>
            <a:ext cx="2451100" cy="519113"/>
          </a:xfrm>
          <a:prstGeom prst="rect">
            <a:avLst/>
          </a:prstGeom>
          <a:noFill/>
          <a:ln w="9525">
            <a:noFill/>
            <a:miter lim="800000"/>
            <a:headEnd/>
            <a:tailEnd/>
          </a:ln>
        </p:spPr>
        <p:txBody>
          <a:bodyPr>
            <a:spAutoFit/>
          </a:bodyPr>
          <a:lstStyle/>
          <a:p>
            <a:pPr algn="ctr" eaLnBrk="0" hangingPunct="0">
              <a:spcBef>
                <a:spcPct val="20000"/>
              </a:spcBef>
            </a:pPr>
            <a:r>
              <a:rPr lang="en-US" sz="2800" dirty="0">
                <a:solidFill>
                  <a:srgbClr val="FF3300"/>
                </a:solidFill>
                <a:latin typeface="Arial" pitchFamily="34" charset="0"/>
                <a:cs typeface="Courier New" pitchFamily="49" charset="0"/>
              </a:rPr>
              <a:t>Questions?</a:t>
            </a:r>
          </a:p>
        </p:txBody>
      </p:sp>
      <p:sp>
        <p:nvSpPr>
          <p:cNvPr id="109575" name="AutoShape 5"/>
          <p:cNvSpPr>
            <a:spLocks noChangeArrowheads="1"/>
          </p:cNvSpPr>
          <p:nvPr/>
        </p:nvSpPr>
        <p:spPr bwMode="auto">
          <a:xfrm>
            <a:off x="4038600" y="4191000"/>
            <a:ext cx="444500" cy="800100"/>
          </a:xfrm>
          <a:prstGeom prst="curvedLeftArrow">
            <a:avLst>
              <a:gd name="adj1" fmla="val 36000"/>
              <a:gd name="adj2" fmla="val 72000"/>
              <a:gd name="adj3" fmla="val 33333"/>
            </a:avLst>
          </a:prstGeom>
          <a:solidFill>
            <a:schemeClr val="hlink"/>
          </a:solidFill>
          <a:ln w="9525">
            <a:noFill/>
            <a:miter lim="800000"/>
            <a:headEnd/>
            <a:tailEnd/>
          </a:ln>
        </p:spPr>
        <p:txBody>
          <a:bodyPr wrap="none" anchor="ctr"/>
          <a:lstStyle/>
          <a:p>
            <a:pPr marL="231775" indent="-231775" algn="ctr" eaLnBrk="0" hangingPunct="0">
              <a:lnSpc>
                <a:spcPct val="80000"/>
              </a:lnSpc>
              <a:spcBef>
                <a:spcPct val="20000"/>
              </a:spcBef>
            </a:pPr>
            <a:endParaRPr lang="en-US" sz="2400" b="1" dirty="0">
              <a:solidFill>
                <a:srgbClr val="3366FF"/>
              </a:solidFill>
              <a:latin typeface="Courier New" pitchFamily="49"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E03B37CC-34F9-4083-AEDD-CE0E99BA2B7F}" type="slidenum">
              <a:rPr lang="x-none" sz="1400">
                <a:solidFill>
                  <a:srgbClr val="FFFF00"/>
                </a:solidFill>
                <a:latin typeface="Arial" pitchFamily="34" charset="0"/>
                <a:cs typeface="Arial" charset="0"/>
              </a:rPr>
              <a:pPr algn="r" eaLnBrk="0" hangingPunct="0"/>
              <a:t>98</a:t>
            </a:fld>
            <a:endParaRPr lang="en-US" sz="1400" dirty="0">
              <a:solidFill>
                <a:srgbClr val="FFFF00"/>
              </a:solidFill>
              <a:latin typeface="Arial" pitchFamily="34" charset="0"/>
              <a:cs typeface="Arial" charset="0"/>
            </a:endParaRPr>
          </a:p>
        </p:txBody>
      </p:sp>
      <p:sp>
        <p:nvSpPr>
          <p:cNvPr id="110596" name="Rectangle 2"/>
          <p:cNvSpPr>
            <a:spLocks noGrp="1" noChangeArrowheads="1"/>
          </p:cNvSpPr>
          <p:nvPr>
            <p:ph type="title" idx="4294967295"/>
          </p:nvPr>
        </p:nvSpPr>
        <p:spPr/>
        <p:txBody>
          <a:bodyPr/>
          <a:lstStyle/>
          <a:p>
            <a:pPr eaLnBrk="1" hangingPunct="1"/>
            <a:r>
              <a:rPr lang="en-US" dirty="0">
                <a:latin typeface="Arial" charset="0"/>
                <a:cs typeface="Arial" charset="0"/>
              </a:rPr>
              <a:t>Road Map</a:t>
            </a:r>
          </a:p>
        </p:txBody>
      </p:sp>
      <p:sp>
        <p:nvSpPr>
          <p:cNvPr id="110597" name="Rectangle 3"/>
          <p:cNvSpPr>
            <a:spLocks noGrp="1" noChangeArrowheads="1"/>
          </p:cNvSpPr>
          <p:nvPr>
            <p:ph type="body" idx="4294967295"/>
          </p:nvPr>
        </p:nvSpPr>
        <p:spPr/>
        <p:txBody>
          <a:bodyPr/>
          <a:lstStyle/>
          <a:p>
            <a:pPr eaLnBrk="1" hangingPunct="1"/>
            <a:r>
              <a:rPr lang="en-US" dirty="0"/>
              <a:t>SRSW safe Boolean</a:t>
            </a:r>
          </a:p>
          <a:p>
            <a:pPr eaLnBrk="1" hangingPunct="1"/>
            <a:r>
              <a:rPr lang="en-US" dirty="0"/>
              <a:t>MRSW safe Boolean</a:t>
            </a:r>
          </a:p>
          <a:p>
            <a:pPr eaLnBrk="1" hangingPunct="1"/>
            <a:r>
              <a:rPr lang="en-US" dirty="0"/>
              <a:t>MRSW regular Boolean</a:t>
            </a:r>
          </a:p>
          <a:p>
            <a:pPr eaLnBrk="1" hangingPunct="1"/>
            <a:r>
              <a:rPr lang="en-US" dirty="0"/>
              <a:t>MRSW regular</a:t>
            </a:r>
          </a:p>
          <a:p>
            <a:pPr eaLnBrk="1" hangingPunct="1"/>
            <a:r>
              <a:rPr lang="en-US" dirty="0"/>
              <a:t>MRSW atomic</a:t>
            </a:r>
          </a:p>
          <a:p>
            <a:pPr eaLnBrk="1" hangingPunct="1"/>
            <a:r>
              <a:rPr lang="en-US" dirty="0"/>
              <a:t>MRMW atomic</a:t>
            </a:r>
          </a:p>
          <a:p>
            <a:pPr eaLnBrk="1" hangingPunct="1"/>
            <a:r>
              <a:rPr lang="en-US" dirty="0">
                <a:solidFill>
                  <a:srgbClr val="FF3300"/>
                </a:solidFill>
              </a:rPr>
              <a:t>Atomic snapshot</a:t>
            </a:r>
          </a:p>
        </p:txBody>
      </p:sp>
      <p:sp>
        <p:nvSpPr>
          <p:cNvPr id="110598" name="Text Box 4"/>
          <p:cNvSpPr txBox="1">
            <a:spLocks noChangeArrowheads="1"/>
          </p:cNvSpPr>
          <p:nvPr/>
        </p:nvSpPr>
        <p:spPr bwMode="auto">
          <a:xfrm>
            <a:off x="4495800" y="4864100"/>
            <a:ext cx="1841500" cy="519113"/>
          </a:xfrm>
          <a:prstGeom prst="rect">
            <a:avLst/>
          </a:prstGeom>
          <a:noFill/>
          <a:ln w="9525">
            <a:noFill/>
            <a:miter lim="800000"/>
            <a:headEnd/>
            <a:tailEnd/>
          </a:ln>
        </p:spPr>
        <p:txBody>
          <a:bodyPr>
            <a:spAutoFit/>
          </a:bodyPr>
          <a:lstStyle/>
          <a:p>
            <a:pPr algn="ctr" eaLnBrk="0" hangingPunct="0">
              <a:spcBef>
                <a:spcPct val="20000"/>
              </a:spcBef>
            </a:pPr>
            <a:r>
              <a:rPr lang="en-US" sz="2800" dirty="0">
                <a:solidFill>
                  <a:srgbClr val="FF3300"/>
                </a:solidFill>
                <a:latin typeface="Arial" pitchFamily="34" charset="0"/>
                <a:cs typeface="Courier New" pitchFamily="49" charset="0"/>
              </a:rPr>
              <a:t>Next</a:t>
            </a:r>
          </a:p>
        </p:txBody>
      </p:sp>
      <p:sp>
        <p:nvSpPr>
          <p:cNvPr id="110599" name="AutoShape 5"/>
          <p:cNvSpPr>
            <a:spLocks noChangeArrowheads="1"/>
          </p:cNvSpPr>
          <p:nvPr/>
        </p:nvSpPr>
        <p:spPr bwMode="auto">
          <a:xfrm>
            <a:off x="4318000" y="4724400"/>
            <a:ext cx="444500" cy="800100"/>
          </a:xfrm>
          <a:prstGeom prst="curvedLeftArrow">
            <a:avLst>
              <a:gd name="adj1" fmla="val 36000"/>
              <a:gd name="adj2" fmla="val 72000"/>
              <a:gd name="adj3" fmla="val 33333"/>
            </a:avLst>
          </a:prstGeom>
          <a:solidFill>
            <a:srgbClr val="FF3300"/>
          </a:solidFill>
          <a:ln w="9525">
            <a:noFill/>
            <a:miter lim="800000"/>
            <a:headEnd/>
            <a:tailEnd/>
          </a:ln>
        </p:spPr>
        <p:txBody>
          <a:bodyPr wrap="none" anchor="ctr"/>
          <a:lstStyle/>
          <a:p>
            <a:pPr marL="231775" indent="-231775" algn="ctr" eaLnBrk="0" hangingPunct="0">
              <a:lnSpc>
                <a:spcPct val="80000"/>
              </a:lnSpc>
              <a:spcBef>
                <a:spcPct val="20000"/>
              </a:spcBef>
            </a:pPr>
            <a:endParaRPr lang="en-US" sz="2400" b="1" dirty="0">
              <a:solidFill>
                <a:srgbClr val="3366FF"/>
              </a:solidFill>
              <a:latin typeface="Courier New" pitchFamily="49"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88F09D07-4157-4FBA-A670-EBD291EE9E42}" type="slidenum">
              <a:rPr lang="x-none" sz="1400">
                <a:solidFill>
                  <a:srgbClr val="FFFF00"/>
                </a:solidFill>
                <a:latin typeface="Arial" pitchFamily="34" charset="0"/>
                <a:cs typeface="Arial" charset="0"/>
              </a:rPr>
              <a:pPr algn="r" eaLnBrk="0" hangingPunct="0"/>
              <a:t>99</a:t>
            </a:fld>
            <a:endParaRPr lang="en-US" sz="1400" dirty="0">
              <a:solidFill>
                <a:srgbClr val="FFFF00"/>
              </a:solidFill>
              <a:latin typeface="Arial" pitchFamily="34" charset="0"/>
              <a:cs typeface="Arial" charset="0"/>
            </a:endParaRPr>
          </a:p>
        </p:txBody>
      </p:sp>
      <p:sp>
        <p:nvSpPr>
          <p:cNvPr id="111620" name="Rectangle 2"/>
          <p:cNvSpPr>
            <a:spLocks noGrp="1" noChangeArrowheads="1"/>
          </p:cNvSpPr>
          <p:nvPr>
            <p:ph type="title" idx="4294967295"/>
          </p:nvPr>
        </p:nvSpPr>
        <p:spPr/>
        <p:txBody>
          <a:bodyPr/>
          <a:lstStyle/>
          <a:p>
            <a:pPr eaLnBrk="1" hangingPunct="1"/>
            <a:r>
              <a:rPr lang="en-US" dirty="0">
                <a:latin typeface="Arial" charset="0"/>
                <a:cs typeface="Arial" charset="0"/>
              </a:rPr>
              <a:t>Atomic Snapshot</a:t>
            </a:r>
          </a:p>
        </p:txBody>
      </p:sp>
      <p:sp>
        <p:nvSpPr>
          <p:cNvPr id="111621" name="AutoShape 12"/>
          <p:cNvSpPr>
            <a:spLocks/>
          </p:cNvSpPr>
          <p:nvPr/>
        </p:nvSpPr>
        <p:spPr bwMode="auto">
          <a:xfrm>
            <a:off x="5638800" y="2209800"/>
            <a:ext cx="609600" cy="2984500"/>
          </a:xfrm>
          <a:prstGeom prst="rightBrace">
            <a:avLst>
              <a:gd name="adj1" fmla="val 40799"/>
              <a:gd name="adj2" fmla="val 50000"/>
            </a:avLst>
          </a:prstGeom>
          <a:noFill/>
          <a:ln w="38100">
            <a:solidFill>
              <a:srgbClr val="FFFF00"/>
            </a:solidFill>
            <a:round/>
            <a:headEnd/>
            <a:tailEnd/>
          </a:ln>
        </p:spPr>
        <p:txBody>
          <a:bodyPr wrap="none" anchor="ctr"/>
          <a:lstStyle/>
          <a:p>
            <a:pPr eaLnBrk="0" hangingPunct="0">
              <a:lnSpc>
                <a:spcPct val="80000"/>
              </a:lnSpc>
              <a:spcBef>
                <a:spcPct val="20000"/>
              </a:spcBef>
            </a:pPr>
            <a:endParaRPr lang="en-US" sz="2400" b="1" dirty="0">
              <a:solidFill>
                <a:srgbClr val="FFFF00"/>
              </a:solidFill>
              <a:latin typeface="Arial" pitchFamily="34" charset="0"/>
              <a:cs typeface="Courier New" pitchFamily="49" charset="0"/>
            </a:endParaRPr>
          </a:p>
        </p:txBody>
      </p:sp>
      <p:sp>
        <p:nvSpPr>
          <p:cNvPr id="111622" name="Text Box 14"/>
          <p:cNvSpPr txBox="1">
            <a:spLocks noChangeArrowheads="1"/>
          </p:cNvSpPr>
          <p:nvPr/>
        </p:nvSpPr>
        <p:spPr bwMode="auto">
          <a:xfrm>
            <a:off x="1841500" y="2844800"/>
            <a:ext cx="1957388" cy="762000"/>
          </a:xfrm>
          <a:prstGeom prst="rect">
            <a:avLst/>
          </a:prstGeom>
          <a:noFill/>
          <a:ln w="9525">
            <a:noFill/>
            <a:miter lim="800000"/>
            <a:headEnd/>
            <a:tailEnd/>
          </a:ln>
        </p:spPr>
        <p:txBody>
          <a:bodyPr wrap="none">
            <a:spAutoFit/>
          </a:bodyPr>
          <a:lstStyle/>
          <a:p>
            <a:pPr algn="r" eaLnBrk="0" hangingPunct="0"/>
            <a:r>
              <a:rPr lang="en-US" sz="4400" dirty="0">
                <a:solidFill>
                  <a:srgbClr val="FFFF00"/>
                </a:solidFill>
                <a:latin typeface="Arial" pitchFamily="34" charset="0"/>
                <a:cs typeface="Courier New" pitchFamily="49" charset="0"/>
              </a:rPr>
              <a:t>update</a:t>
            </a:r>
          </a:p>
        </p:txBody>
      </p:sp>
      <p:sp>
        <p:nvSpPr>
          <p:cNvPr id="111623" name="Text Box 15"/>
          <p:cNvSpPr txBox="1">
            <a:spLocks noChangeArrowheads="1"/>
          </p:cNvSpPr>
          <p:nvPr/>
        </p:nvSpPr>
        <p:spPr bwMode="auto">
          <a:xfrm>
            <a:off x="6280800" y="3276600"/>
            <a:ext cx="1377300" cy="769441"/>
          </a:xfrm>
          <a:prstGeom prst="rect">
            <a:avLst/>
          </a:prstGeom>
          <a:noFill/>
          <a:ln w="9525">
            <a:noFill/>
            <a:miter lim="800000"/>
            <a:headEnd/>
            <a:tailEnd/>
          </a:ln>
        </p:spPr>
        <p:txBody>
          <a:bodyPr wrap="none">
            <a:spAutoFit/>
          </a:bodyPr>
          <a:lstStyle/>
          <a:p>
            <a:pPr algn="r" eaLnBrk="0" hangingPunct="0"/>
            <a:r>
              <a:rPr lang="en-US" sz="4400" dirty="0">
                <a:solidFill>
                  <a:srgbClr val="FFFF00"/>
                </a:solidFill>
                <a:latin typeface="Arial" pitchFamily="34" charset="0"/>
                <a:cs typeface="Courier New" pitchFamily="49" charset="0"/>
              </a:rPr>
              <a:t>scan</a:t>
            </a:r>
          </a:p>
        </p:txBody>
      </p:sp>
      <p:grpSp>
        <p:nvGrpSpPr>
          <p:cNvPr id="111624" name="Group 16"/>
          <p:cNvGrpSpPr>
            <a:grpSpLocks/>
          </p:cNvGrpSpPr>
          <p:nvPr/>
        </p:nvGrpSpPr>
        <p:grpSpPr bwMode="auto">
          <a:xfrm rot="-5400000">
            <a:off x="3522663" y="3287712"/>
            <a:ext cx="3036888" cy="728663"/>
            <a:chOff x="1488" y="1872"/>
            <a:chExt cx="2976" cy="384"/>
          </a:xfrm>
        </p:grpSpPr>
        <p:sp>
          <p:nvSpPr>
            <p:cNvPr id="440337" name="Rectangle 17"/>
            <p:cNvSpPr>
              <a:spLocks noChangeArrowheads="1"/>
            </p:cNvSpPr>
            <p:nvPr/>
          </p:nvSpPr>
          <p:spPr bwMode="auto">
            <a:xfrm>
              <a:off x="1488" y="1872"/>
              <a:ext cx="2976" cy="384"/>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11627" name="Line 18"/>
            <p:cNvSpPr>
              <a:spLocks noChangeShapeType="1"/>
            </p:cNvSpPr>
            <p:nvPr/>
          </p:nvSpPr>
          <p:spPr bwMode="auto">
            <a:xfrm>
              <a:off x="1872" y="1872"/>
              <a:ext cx="0" cy="384"/>
            </a:xfrm>
            <a:prstGeom prst="line">
              <a:avLst/>
            </a:prstGeom>
            <a:noFill/>
            <a:ln w="38100">
              <a:solidFill>
                <a:schemeClr val="tx1"/>
              </a:solidFill>
              <a:round/>
              <a:headEnd/>
              <a:tailEnd/>
            </a:ln>
          </p:spPr>
          <p:txBody>
            <a:bodyPr/>
            <a:lstStyle/>
            <a:p>
              <a:endParaRPr lang="en-US" dirty="0"/>
            </a:p>
          </p:txBody>
        </p:sp>
        <p:sp>
          <p:nvSpPr>
            <p:cNvPr id="111628" name="Line 19"/>
            <p:cNvSpPr>
              <a:spLocks noChangeShapeType="1"/>
            </p:cNvSpPr>
            <p:nvPr/>
          </p:nvSpPr>
          <p:spPr bwMode="auto">
            <a:xfrm>
              <a:off x="2304" y="1872"/>
              <a:ext cx="0" cy="384"/>
            </a:xfrm>
            <a:prstGeom prst="line">
              <a:avLst/>
            </a:prstGeom>
            <a:noFill/>
            <a:ln w="38100">
              <a:solidFill>
                <a:schemeClr val="tx1"/>
              </a:solidFill>
              <a:round/>
              <a:headEnd/>
              <a:tailEnd/>
            </a:ln>
          </p:spPr>
          <p:txBody>
            <a:bodyPr/>
            <a:lstStyle/>
            <a:p>
              <a:endParaRPr lang="en-US" dirty="0"/>
            </a:p>
          </p:txBody>
        </p:sp>
        <p:sp>
          <p:nvSpPr>
            <p:cNvPr id="111629" name="Line 20"/>
            <p:cNvSpPr>
              <a:spLocks noChangeShapeType="1"/>
            </p:cNvSpPr>
            <p:nvPr/>
          </p:nvSpPr>
          <p:spPr bwMode="auto">
            <a:xfrm>
              <a:off x="2736" y="1872"/>
              <a:ext cx="0" cy="384"/>
            </a:xfrm>
            <a:prstGeom prst="line">
              <a:avLst/>
            </a:prstGeom>
            <a:noFill/>
            <a:ln w="38100">
              <a:solidFill>
                <a:schemeClr val="tx1"/>
              </a:solidFill>
              <a:round/>
              <a:headEnd/>
              <a:tailEnd/>
            </a:ln>
          </p:spPr>
          <p:txBody>
            <a:bodyPr/>
            <a:lstStyle/>
            <a:p>
              <a:endParaRPr lang="en-US" dirty="0"/>
            </a:p>
          </p:txBody>
        </p:sp>
        <p:sp>
          <p:nvSpPr>
            <p:cNvPr id="111630" name="Line 21"/>
            <p:cNvSpPr>
              <a:spLocks noChangeShapeType="1"/>
            </p:cNvSpPr>
            <p:nvPr/>
          </p:nvSpPr>
          <p:spPr bwMode="auto">
            <a:xfrm>
              <a:off x="3168" y="1872"/>
              <a:ext cx="0" cy="384"/>
            </a:xfrm>
            <a:prstGeom prst="line">
              <a:avLst/>
            </a:prstGeom>
            <a:noFill/>
            <a:ln w="38100">
              <a:solidFill>
                <a:schemeClr val="tx1"/>
              </a:solidFill>
              <a:round/>
              <a:headEnd/>
              <a:tailEnd/>
            </a:ln>
          </p:spPr>
          <p:txBody>
            <a:bodyPr/>
            <a:lstStyle/>
            <a:p>
              <a:endParaRPr lang="en-US" dirty="0"/>
            </a:p>
          </p:txBody>
        </p:sp>
        <p:sp>
          <p:nvSpPr>
            <p:cNvPr id="111631" name="Line 22"/>
            <p:cNvSpPr>
              <a:spLocks noChangeShapeType="1"/>
            </p:cNvSpPr>
            <p:nvPr/>
          </p:nvSpPr>
          <p:spPr bwMode="auto">
            <a:xfrm>
              <a:off x="3600" y="1872"/>
              <a:ext cx="0" cy="384"/>
            </a:xfrm>
            <a:prstGeom prst="line">
              <a:avLst/>
            </a:prstGeom>
            <a:noFill/>
            <a:ln w="38100">
              <a:solidFill>
                <a:schemeClr val="tx1"/>
              </a:solidFill>
              <a:round/>
              <a:headEnd/>
              <a:tailEnd/>
            </a:ln>
          </p:spPr>
          <p:txBody>
            <a:bodyPr/>
            <a:lstStyle/>
            <a:p>
              <a:endParaRPr lang="en-US" dirty="0"/>
            </a:p>
          </p:txBody>
        </p:sp>
        <p:sp>
          <p:nvSpPr>
            <p:cNvPr id="111632" name="Line 23"/>
            <p:cNvSpPr>
              <a:spLocks noChangeShapeType="1"/>
            </p:cNvSpPr>
            <p:nvPr/>
          </p:nvSpPr>
          <p:spPr bwMode="auto">
            <a:xfrm>
              <a:off x="4032" y="1872"/>
              <a:ext cx="0" cy="384"/>
            </a:xfrm>
            <a:prstGeom prst="line">
              <a:avLst/>
            </a:prstGeom>
            <a:noFill/>
            <a:ln w="38100">
              <a:solidFill>
                <a:schemeClr val="tx1"/>
              </a:solidFill>
              <a:round/>
              <a:headEnd/>
              <a:tailEnd/>
            </a:ln>
          </p:spPr>
          <p:txBody>
            <a:bodyPr/>
            <a:lstStyle/>
            <a:p>
              <a:endParaRPr lang="en-US" dirty="0"/>
            </a:p>
          </p:txBody>
        </p:sp>
      </p:grpSp>
      <p:sp>
        <p:nvSpPr>
          <p:cNvPr id="111625" name="AutoShape 24"/>
          <p:cNvSpPr>
            <a:spLocks noChangeArrowheads="1"/>
          </p:cNvSpPr>
          <p:nvPr/>
        </p:nvSpPr>
        <p:spPr bwMode="auto">
          <a:xfrm>
            <a:off x="3784600" y="2997200"/>
            <a:ext cx="965200" cy="5461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00"/>
          </a:solidFill>
          <a:ln w="38100" algn="ctr">
            <a:noFill/>
            <a:miter lim="800000"/>
            <a:headEnd/>
            <a:tailEnd/>
          </a:ln>
        </p:spPr>
        <p:txBody>
          <a:bodyPr wrap="none" anchor="ctr"/>
          <a:lstStyle/>
          <a:p>
            <a:endParaRPr lang="en-US" dirty="0"/>
          </a:p>
        </p:txBody>
      </p:sp>
      <p:sp>
        <p:nvSpPr>
          <p:cNvPr id="17" name="Footer Placeholder 16"/>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FE320BED-5927-45F6-ABD5-9F1E4B38BB29}" type="slidenum">
              <a:rPr lang="x-none" sz="1400">
                <a:solidFill>
                  <a:srgbClr val="FFFF00"/>
                </a:solidFill>
                <a:latin typeface="Arial" pitchFamily="34" charset="0"/>
                <a:cs typeface="Arial" charset="0"/>
              </a:rPr>
              <a:pPr algn="r" eaLnBrk="0" hangingPunct="0"/>
              <a:t>100</a:t>
            </a:fld>
            <a:endParaRPr lang="en-US" sz="1400" dirty="0">
              <a:solidFill>
                <a:srgbClr val="FFFF00"/>
              </a:solidFill>
              <a:latin typeface="Arial" pitchFamily="34" charset="0"/>
              <a:cs typeface="Arial" charset="0"/>
            </a:endParaRPr>
          </a:p>
        </p:txBody>
      </p:sp>
      <p:sp>
        <p:nvSpPr>
          <p:cNvPr id="112644" name="Rectangle 2"/>
          <p:cNvSpPr>
            <a:spLocks noGrp="1" noChangeArrowheads="1"/>
          </p:cNvSpPr>
          <p:nvPr>
            <p:ph type="title" idx="4294967295"/>
          </p:nvPr>
        </p:nvSpPr>
        <p:spPr/>
        <p:txBody>
          <a:bodyPr/>
          <a:lstStyle/>
          <a:p>
            <a:pPr eaLnBrk="1" hangingPunct="1"/>
            <a:r>
              <a:rPr lang="en-US" dirty="0">
                <a:latin typeface="Arial" charset="0"/>
                <a:cs typeface="Arial" charset="0"/>
              </a:rPr>
              <a:t>Atomic Snapshot</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
        <p:nvSpPr>
          <p:cNvPr id="2" name="TextBox 1">
            <a:extLst>
              <a:ext uri="{FF2B5EF4-FFF2-40B4-BE49-F238E27FC236}">
                <a16:creationId xmlns:a16="http://schemas.microsoft.com/office/drawing/2014/main" id="{2A066A96-090E-0ECF-CBB0-86C81C209A4B}"/>
              </a:ext>
            </a:extLst>
          </p:cNvPr>
          <p:cNvSpPr txBox="1"/>
          <p:nvPr/>
        </p:nvSpPr>
        <p:spPr bwMode="auto">
          <a:xfrm>
            <a:off x="1371600" y="2228932"/>
            <a:ext cx="5831542"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Array of SWMR atomic registers</a:t>
            </a:r>
            <a:endParaRPr lang="en-US" sz="280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AA916AD-FD5C-C54A-1181-A94383CE46F5}"/>
              </a:ext>
            </a:extLst>
          </p:cNvPr>
          <p:cNvSpPr txBox="1"/>
          <p:nvPr/>
        </p:nvSpPr>
        <p:spPr bwMode="auto">
          <a:xfrm>
            <a:off x="1371600" y="3861096"/>
            <a:ext cx="573907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Generalizes to MRMW registers …</a:t>
            </a:r>
            <a:endParaRPr lang="en-US" sz="280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FE0CFF87-738E-E9CA-1615-AF182B30714C}"/>
              </a:ext>
            </a:extLst>
          </p:cNvPr>
          <p:cNvSpPr txBox="1"/>
          <p:nvPr/>
        </p:nvSpPr>
        <p:spPr bwMode="auto">
          <a:xfrm>
            <a:off x="1371600" y="3045014"/>
            <a:ext cx="5715000"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Take instantaneous snapshot of all</a:t>
            </a:r>
            <a:endParaRPr lang="en-US" sz="2800"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EBC37E5E-D95D-4C34-A475-6EED8050EB79}" type="slidenum">
              <a:rPr lang="x-none" sz="1400">
                <a:latin typeface="Arial" pitchFamily="34" charset="0"/>
                <a:cs typeface="Arial" charset="0"/>
              </a:rPr>
              <a:pPr algn="r" eaLnBrk="0" hangingPunct="0"/>
              <a:t>101</a:t>
            </a:fld>
            <a:endParaRPr lang="en-US" sz="1400" dirty="0">
              <a:latin typeface="Arial" pitchFamily="34" charset="0"/>
              <a:cs typeface="Arial" charset="0"/>
            </a:endParaRPr>
          </a:p>
        </p:txBody>
      </p:sp>
      <p:sp>
        <p:nvSpPr>
          <p:cNvPr id="113668" name="Rectangle 2"/>
          <p:cNvSpPr>
            <a:spLocks noGrp="1" noChangeArrowheads="1"/>
          </p:cNvSpPr>
          <p:nvPr>
            <p:ph type="title" idx="4294967295"/>
          </p:nvPr>
        </p:nvSpPr>
        <p:spPr/>
        <p:txBody>
          <a:bodyPr/>
          <a:lstStyle/>
          <a:p>
            <a:pPr eaLnBrk="1" hangingPunct="1"/>
            <a:r>
              <a:rPr lang="en-US" dirty="0">
                <a:latin typeface="Arial" charset="0"/>
                <a:cs typeface="Arial" charset="0"/>
              </a:rPr>
              <a:t>Snapshot Interface</a:t>
            </a:r>
          </a:p>
        </p:txBody>
      </p:sp>
      <p:sp>
        <p:nvSpPr>
          <p:cNvPr id="113669" name="Rectangle 4"/>
          <p:cNvSpPr>
            <a:spLocks noChangeArrowheads="1"/>
          </p:cNvSpPr>
          <p:nvPr/>
        </p:nvSpPr>
        <p:spPr bwMode="auto">
          <a:xfrm>
            <a:off x="1066800" y="3048000"/>
            <a:ext cx="7772400" cy="1828800"/>
          </a:xfrm>
          <a:prstGeom prst="rect">
            <a:avLst/>
          </a:prstGeom>
          <a:solidFill>
            <a:schemeClr val="tx1"/>
          </a:solidFill>
          <a:ln w="9525">
            <a:noFill/>
            <a:miter lim="800000"/>
            <a:headEnd/>
            <a:tailEnd/>
          </a:ln>
        </p:spPr>
        <p:txBody>
          <a:bodyPr/>
          <a:lstStyle/>
          <a:p>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interface</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Snapshot</a:t>
            </a:r>
            <a:r>
              <a:rPr lang="en-US" sz="2800" b="0" dirty="0">
                <a:solidFill>
                  <a:srgbClr val="D4D4D4"/>
                </a:solidFill>
                <a:effectLst/>
                <a:latin typeface="Consolas" panose="020B0609020204030204" pitchFamily="49" charset="0"/>
              </a:rPr>
              <a:t> {</a:t>
            </a:r>
          </a:p>
          <a:p>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int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update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int</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v</a:t>
            </a:r>
            <a:r>
              <a:rPr lang="en-US" sz="2800" b="0" dirty="0">
                <a:solidFill>
                  <a:srgbClr val="D4D4D4"/>
                </a:solidFill>
                <a:effectLst/>
                <a:latin typeface="Consolas" panose="020B0609020204030204" pitchFamily="49" charset="0"/>
              </a:rPr>
              <a:t>);</a:t>
            </a:r>
          </a:p>
          <a:p>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int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scan</a:t>
            </a:r>
            <a:r>
              <a:rPr lang="en-US" sz="2800" b="0" dirty="0">
                <a:solidFill>
                  <a:srgbClr val="D4D4D4"/>
                </a:solidFill>
                <a:effectLst/>
                <a:latin typeface="Consolas" panose="020B0609020204030204" pitchFamily="49" charset="0"/>
              </a:rPr>
              <a:t>();</a:t>
            </a:r>
          </a:p>
          <a:p>
            <a:r>
              <a:rPr lang="en-US" sz="2800" b="0" dirty="0">
                <a:solidFill>
                  <a:srgbClr val="D4D4D4"/>
                </a:solidFill>
                <a:effectLst/>
                <a:latin typeface="Consolas" panose="020B0609020204030204" pitchFamily="49" charset="0"/>
              </a:rPr>
              <a:t>  }</a:t>
            </a:r>
          </a:p>
          <a:p>
            <a:r>
              <a:rPr lang="en-US" sz="2800" b="0" dirty="0">
                <a:solidFill>
                  <a:srgbClr val="D4D4D4"/>
                </a:solidFill>
                <a:effectLst/>
                <a:latin typeface="Consolas" panose="020B0609020204030204" pitchFamily="49" charset="0"/>
              </a:rPr>
              <a:t>  </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E95C19B9-4AE4-CF4A-AF32-DB9146646A72}"/>
              </a:ext>
            </a:extLst>
          </p:cNvPr>
          <p:cNvSpPr>
            <a:spLocks noChangeArrowheads="1"/>
          </p:cNvSpPr>
          <p:nvPr/>
        </p:nvSpPr>
        <p:spPr bwMode="auto">
          <a:xfrm>
            <a:off x="1066800" y="3048000"/>
            <a:ext cx="7772400" cy="1828800"/>
          </a:xfrm>
          <a:prstGeom prst="rect">
            <a:avLst/>
          </a:prstGeom>
          <a:solidFill>
            <a:schemeClr val="tx1"/>
          </a:solidFill>
          <a:ln w="9525">
            <a:noFill/>
            <a:miter lim="800000"/>
            <a:headEnd/>
            <a:tailEnd/>
          </a:ln>
        </p:spPr>
        <p:txBody>
          <a:bodyPr/>
          <a:lstStyle/>
          <a:p>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interface</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Snapshot</a:t>
            </a:r>
            <a:r>
              <a:rPr lang="en-US" sz="2800" b="0" dirty="0">
                <a:solidFill>
                  <a:srgbClr val="D4D4D4"/>
                </a:solidFill>
                <a:effectLst/>
                <a:latin typeface="Consolas" panose="020B0609020204030204" pitchFamily="49" charset="0"/>
              </a:rPr>
              <a:t> {</a:t>
            </a:r>
          </a:p>
          <a:p>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int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update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int</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v</a:t>
            </a:r>
            <a:r>
              <a:rPr lang="en-US" sz="2800" b="0" dirty="0">
                <a:solidFill>
                  <a:srgbClr val="D4D4D4"/>
                </a:solidFill>
                <a:effectLst/>
                <a:latin typeface="Consolas" panose="020B0609020204030204" pitchFamily="49" charset="0"/>
              </a:rPr>
              <a:t>);</a:t>
            </a:r>
          </a:p>
          <a:p>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int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scan</a:t>
            </a:r>
            <a:r>
              <a:rPr lang="en-US" sz="2800" b="0" dirty="0">
                <a:solidFill>
                  <a:srgbClr val="D4D4D4"/>
                </a:solidFill>
                <a:effectLst/>
                <a:latin typeface="Consolas" panose="020B0609020204030204" pitchFamily="49" charset="0"/>
              </a:rPr>
              <a:t>();</a:t>
            </a:r>
          </a:p>
          <a:p>
            <a:r>
              <a:rPr lang="en-US" sz="2800" b="0" dirty="0">
                <a:solidFill>
                  <a:srgbClr val="D4D4D4"/>
                </a:solidFill>
                <a:effectLst/>
                <a:latin typeface="Consolas" panose="020B0609020204030204" pitchFamily="49" charset="0"/>
              </a:rPr>
              <a:t>  }</a:t>
            </a:r>
          </a:p>
          <a:p>
            <a:r>
              <a:rPr lang="en-US" sz="2800" b="0" dirty="0">
                <a:solidFill>
                  <a:srgbClr val="D4D4D4"/>
                </a:solidFill>
                <a:effectLst/>
                <a:latin typeface="Consolas" panose="020B0609020204030204" pitchFamily="49" charset="0"/>
              </a:rPr>
              <a:t>  </a:t>
            </a:r>
          </a:p>
        </p:txBody>
      </p:sp>
      <p:sp>
        <p:nvSpPr>
          <p:cNvPr id="11469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2E9CE8F7-6E30-4473-B54C-74FC929C7C91}" type="slidenum">
              <a:rPr lang="x-none" sz="1400">
                <a:latin typeface="Arial" pitchFamily="34" charset="0"/>
                <a:cs typeface="Arial" charset="0"/>
              </a:rPr>
              <a:pPr algn="r" eaLnBrk="0" hangingPunct="0"/>
              <a:t>102</a:t>
            </a:fld>
            <a:endParaRPr lang="en-US" sz="1400" dirty="0">
              <a:latin typeface="Arial" pitchFamily="34" charset="0"/>
              <a:cs typeface="Arial" charset="0"/>
            </a:endParaRPr>
          </a:p>
        </p:txBody>
      </p:sp>
      <p:sp>
        <p:nvSpPr>
          <p:cNvPr id="114692" name="Rectangle 2"/>
          <p:cNvSpPr>
            <a:spLocks noGrp="1" noChangeArrowheads="1"/>
          </p:cNvSpPr>
          <p:nvPr>
            <p:ph type="title" idx="4294967295"/>
          </p:nvPr>
        </p:nvSpPr>
        <p:spPr/>
        <p:txBody>
          <a:bodyPr/>
          <a:lstStyle/>
          <a:p>
            <a:pPr eaLnBrk="1" hangingPunct="1"/>
            <a:r>
              <a:rPr lang="en-US" dirty="0">
                <a:latin typeface="Arial" charset="0"/>
                <a:cs typeface="Arial" charset="0"/>
              </a:rPr>
              <a:t>Snapshot Interface</a:t>
            </a:r>
          </a:p>
        </p:txBody>
      </p:sp>
      <p:sp>
        <p:nvSpPr>
          <p:cNvPr id="114694" name="AutoShape 4"/>
          <p:cNvSpPr>
            <a:spLocks noChangeArrowheads="1"/>
          </p:cNvSpPr>
          <p:nvPr/>
        </p:nvSpPr>
        <p:spPr bwMode="auto">
          <a:xfrm>
            <a:off x="1559635" y="3505200"/>
            <a:ext cx="5575300" cy="457200"/>
          </a:xfrm>
          <a:prstGeom prst="wedgeRoundRectCallout">
            <a:avLst>
              <a:gd name="adj1" fmla="val -15032"/>
              <a:gd name="adj2" fmla="val -253125"/>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14695" name="Text Box 5"/>
          <p:cNvSpPr txBox="1">
            <a:spLocks noChangeArrowheads="1"/>
          </p:cNvSpPr>
          <p:nvPr/>
        </p:nvSpPr>
        <p:spPr bwMode="auto">
          <a:xfrm>
            <a:off x="1572349" y="1984043"/>
            <a:ext cx="4980851" cy="523220"/>
          </a:xfrm>
          <a:prstGeom prst="rect">
            <a:avLst/>
          </a:prstGeom>
          <a:noFill/>
          <a:ln w="38100">
            <a:solidFill>
              <a:srgbClr val="FF0000"/>
            </a:solidFill>
            <a:miter lim="800000"/>
            <a:headEnd/>
            <a:tailEnd/>
          </a:ln>
        </p:spPr>
        <p:txBody>
          <a:bodyPr wrap="none">
            <a:spAutoFit/>
          </a:bodyPr>
          <a:lstStyle/>
          <a:p>
            <a:pPr algn="r" eaLnBrk="0" hangingPunct="0"/>
            <a:r>
              <a:rPr lang="en-US" sz="2800" dirty="0">
                <a:solidFill>
                  <a:srgbClr val="FFFF00"/>
                </a:solidFill>
                <a:latin typeface="Arial" pitchFamily="34" charset="0"/>
                <a:cs typeface="Courier New" pitchFamily="49" charset="0"/>
              </a:rPr>
              <a:t>Thread </a:t>
            </a:r>
            <a:r>
              <a:rPr lang="en-US" sz="2800" i="1" dirty="0">
                <a:solidFill>
                  <a:srgbClr val="FFFF00"/>
                </a:solidFill>
                <a:latin typeface="Arial" pitchFamily="34" charset="0"/>
                <a:cs typeface="Courier New" pitchFamily="49" charset="0"/>
              </a:rPr>
              <a:t>i</a:t>
            </a:r>
            <a:r>
              <a:rPr lang="en-US" sz="2800" dirty="0">
                <a:solidFill>
                  <a:srgbClr val="FFFF00"/>
                </a:solidFill>
                <a:latin typeface="Arial" pitchFamily="34" charset="0"/>
                <a:cs typeface="Courier New" pitchFamily="49" charset="0"/>
              </a:rPr>
              <a:t> writes </a:t>
            </a:r>
            <a:r>
              <a:rPr lang="en-US" sz="2800" i="1" dirty="0">
                <a:solidFill>
                  <a:srgbClr val="FFFF00"/>
                </a:solidFill>
                <a:latin typeface="Arial" pitchFamily="34" charset="0"/>
                <a:cs typeface="Courier New" pitchFamily="49" charset="0"/>
              </a:rPr>
              <a:t>v</a:t>
            </a:r>
            <a:r>
              <a:rPr lang="en-US" sz="2800" dirty="0">
                <a:solidFill>
                  <a:srgbClr val="FFFF00"/>
                </a:solidFill>
                <a:latin typeface="Arial" pitchFamily="34" charset="0"/>
                <a:cs typeface="Courier New" pitchFamily="49" charset="0"/>
              </a:rPr>
              <a:t> to its register</a:t>
            </a:r>
            <a:endParaRPr lang="en-US" sz="2800" i="1" dirty="0">
              <a:solidFill>
                <a:srgbClr val="FFFF00"/>
              </a:solidFill>
              <a:latin typeface="Arial" pitchFamily="34"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E002F74E-233E-8DAB-98F2-99393943E8B3}"/>
              </a:ext>
            </a:extLst>
          </p:cNvPr>
          <p:cNvSpPr>
            <a:spLocks noChangeArrowheads="1"/>
          </p:cNvSpPr>
          <p:nvPr/>
        </p:nvSpPr>
        <p:spPr bwMode="auto">
          <a:xfrm>
            <a:off x="1066800" y="3048000"/>
            <a:ext cx="7772400" cy="1828800"/>
          </a:xfrm>
          <a:prstGeom prst="rect">
            <a:avLst/>
          </a:prstGeom>
          <a:solidFill>
            <a:schemeClr val="tx1"/>
          </a:solidFill>
          <a:ln w="9525">
            <a:noFill/>
            <a:miter lim="800000"/>
            <a:headEnd/>
            <a:tailEnd/>
          </a:ln>
        </p:spPr>
        <p:txBody>
          <a:bodyPr/>
          <a:lstStyle/>
          <a:p>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interface</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Snapshot</a:t>
            </a:r>
            <a:r>
              <a:rPr lang="en-US" sz="2800" b="0" dirty="0">
                <a:solidFill>
                  <a:srgbClr val="D4D4D4"/>
                </a:solidFill>
                <a:effectLst/>
                <a:latin typeface="Consolas" panose="020B0609020204030204" pitchFamily="49" charset="0"/>
              </a:rPr>
              <a:t> {</a:t>
            </a:r>
          </a:p>
          <a:p>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int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update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int</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v</a:t>
            </a:r>
            <a:r>
              <a:rPr lang="en-US" sz="2800" b="0" dirty="0">
                <a:solidFill>
                  <a:srgbClr val="D4D4D4"/>
                </a:solidFill>
                <a:effectLst/>
                <a:latin typeface="Consolas" panose="020B0609020204030204" pitchFamily="49" charset="0"/>
              </a:rPr>
              <a:t>);</a:t>
            </a:r>
          </a:p>
          <a:p>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int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scan</a:t>
            </a:r>
            <a:r>
              <a:rPr lang="en-US" sz="2800" b="0" dirty="0">
                <a:solidFill>
                  <a:srgbClr val="D4D4D4"/>
                </a:solidFill>
                <a:effectLst/>
                <a:latin typeface="Consolas" panose="020B0609020204030204" pitchFamily="49" charset="0"/>
              </a:rPr>
              <a:t>();</a:t>
            </a:r>
          </a:p>
          <a:p>
            <a:r>
              <a:rPr lang="en-US" sz="2800" b="0" dirty="0">
                <a:solidFill>
                  <a:srgbClr val="D4D4D4"/>
                </a:solidFill>
                <a:effectLst/>
                <a:latin typeface="Consolas" panose="020B0609020204030204" pitchFamily="49" charset="0"/>
              </a:rPr>
              <a:t>  }</a:t>
            </a:r>
          </a:p>
          <a:p>
            <a:r>
              <a:rPr lang="en-US" sz="2800" b="0" dirty="0">
                <a:solidFill>
                  <a:srgbClr val="D4D4D4"/>
                </a:solidFill>
                <a:effectLst/>
                <a:latin typeface="Consolas" panose="020B0609020204030204" pitchFamily="49" charset="0"/>
              </a:rPr>
              <a:t>  </a:t>
            </a:r>
          </a:p>
        </p:txBody>
      </p:sp>
      <p:sp>
        <p:nvSpPr>
          <p:cNvPr id="11571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A528C32F-4598-49AB-8151-AFF9B58CEF0F}" type="slidenum">
              <a:rPr lang="x-none" sz="1400">
                <a:latin typeface="Arial" pitchFamily="34" charset="0"/>
                <a:cs typeface="Arial" charset="0"/>
              </a:rPr>
              <a:pPr algn="r" eaLnBrk="0" hangingPunct="0"/>
              <a:t>103</a:t>
            </a:fld>
            <a:endParaRPr lang="en-US" sz="1400" dirty="0">
              <a:latin typeface="Arial" pitchFamily="34" charset="0"/>
              <a:cs typeface="Arial" charset="0"/>
            </a:endParaRPr>
          </a:p>
        </p:txBody>
      </p:sp>
      <p:sp>
        <p:nvSpPr>
          <p:cNvPr id="115716" name="Rectangle 2"/>
          <p:cNvSpPr>
            <a:spLocks noGrp="1" noChangeArrowheads="1"/>
          </p:cNvSpPr>
          <p:nvPr>
            <p:ph type="title" idx="4294967295"/>
          </p:nvPr>
        </p:nvSpPr>
        <p:spPr/>
        <p:txBody>
          <a:bodyPr/>
          <a:lstStyle/>
          <a:p>
            <a:pPr eaLnBrk="1" hangingPunct="1"/>
            <a:r>
              <a:rPr lang="en-US" dirty="0">
                <a:latin typeface="Arial" charset="0"/>
                <a:cs typeface="Arial" charset="0"/>
              </a:rPr>
              <a:t>Snapshot Interface</a:t>
            </a:r>
          </a:p>
        </p:txBody>
      </p:sp>
      <p:sp>
        <p:nvSpPr>
          <p:cNvPr id="115718" name="AutoShape 6"/>
          <p:cNvSpPr>
            <a:spLocks noChangeArrowheads="1"/>
          </p:cNvSpPr>
          <p:nvPr/>
        </p:nvSpPr>
        <p:spPr bwMode="auto">
          <a:xfrm>
            <a:off x="1574800" y="3886200"/>
            <a:ext cx="4368800" cy="533400"/>
          </a:xfrm>
          <a:prstGeom prst="wedgeRoundRectCallout">
            <a:avLst>
              <a:gd name="adj1" fmla="val 13083"/>
              <a:gd name="adj2" fmla="val -248213"/>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15719" name="Text Box 7"/>
          <p:cNvSpPr txBox="1">
            <a:spLocks noChangeArrowheads="1"/>
          </p:cNvSpPr>
          <p:nvPr/>
        </p:nvSpPr>
        <p:spPr bwMode="auto">
          <a:xfrm>
            <a:off x="914400" y="2262843"/>
            <a:ext cx="7772400" cy="523220"/>
          </a:xfrm>
          <a:prstGeom prst="rect">
            <a:avLst/>
          </a:prstGeom>
          <a:noFill/>
          <a:ln w="38100">
            <a:solidFill>
              <a:srgbClr val="FF0000"/>
            </a:solidFill>
            <a:miter lim="800000"/>
            <a:headEnd/>
            <a:tailEnd/>
          </a:ln>
        </p:spPr>
        <p:txBody>
          <a:bodyPr wrap="square">
            <a:spAutoFit/>
          </a:bodyPr>
          <a:lstStyle/>
          <a:p>
            <a:pPr algn="ctr" eaLnBrk="0" hangingPunct="0"/>
            <a:r>
              <a:rPr lang="en-US" sz="2800" dirty="0">
                <a:solidFill>
                  <a:srgbClr val="FFFF00"/>
                </a:solidFill>
                <a:latin typeface="Arial" pitchFamily="34" charset="0"/>
                <a:cs typeface="Courier New" pitchFamily="49" charset="0"/>
              </a:rPr>
              <a:t>Instantaneous snapshot of all threads’ registers</a:t>
            </a:r>
            <a:endParaRPr lang="en-US" sz="2800" i="1" dirty="0">
              <a:solidFill>
                <a:srgbClr val="FFFF00"/>
              </a:solidFill>
              <a:latin typeface="Arial" pitchFamily="34"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CC8F3A99-B39B-4260-A7BB-77EB7CE24EB2}" type="slidenum">
              <a:rPr lang="x-none" sz="1400">
                <a:solidFill>
                  <a:srgbClr val="FFFF00"/>
                </a:solidFill>
                <a:latin typeface="Arial" pitchFamily="34" charset="0"/>
                <a:cs typeface="Arial" charset="0"/>
              </a:rPr>
              <a:pPr algn="r" eaLnBrk="0" hangingPunct="0"/>
              <a:t>104</a:t>
            </a:fld>
            <a:endParaRPr lang="en-US" sz="1400" dirty="0">
              <a:solidFill>
                <a:srgbClr val="FFFF00"/>
              </a:solidFill>
              <a:latin typeface="Arial" pitchFamily="34" charset="0"/>
              <a:cs typeface="Arial" charset="0"/>
            </a:endParaRPr>
          </a:p>
        </p:txBody>
      </p:sp>
      <p:sp>
        <p:nvSpPr>
          <p:cNvPr id="116740" name="Rectangle 2"/>
          <p:cNvSpPr>
            <a:spLocks noGrp="1" noChangeArrowheads="1"/>
          </p:cNvSpPr>
          <p:nvPr>
            <p:ph type="title" idx="4294967295"/>
          </p:nvPr>
        </p:nvSpPr>
        <p:spPr/>
        <p:txBody>
          <a:bodyPr/>
          <a:lstStyle/>
          <a:p>
            <a:pPr eaLnBrk="1" hangingPunct="1"/>
            <a:r>
              <a:rPr lang="en-US" dirty="0">
                <a:latin typeface="Arial" charset="0"/>
                <a:cs typeface="Arial" charset="0"/>
              </a:rPr>
              <a:t>Atomic Snapshot</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
        <p:nvSpPr>
          <p:cNvPr id="2" name="TextBox 1">
            <a:extLst>
              <a:ext uri="{FF2B5EF4-FFF2-40B4-BE49-F238E27FC236}">
                <a16:creationId xmlns:a16="http://schemas.microsoft.com/office/drawing/2014/main" id="{C896873C-4EDA-A83B-0DF5-9533EF60D1FC}"/>
              </a:ext>
            </a:extLst>
          </p:cNvPr>
          <p:cNvSpPr txBox="1"/>
          <p:nvPr/>
        </p:nvSpPr>
        <p:spPr bwMode="auto">
          <a:xfrm>
            <a:off x="1295400" y="1820891"/>
            <a:ext cx="2250142"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Collect</a:t>
            </a:r>
            <a:endParaRPr lang="en-US" sz="280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93E0FA6-481A-1EBB-A4CF-FA91A027F8D7}"/>
              </a:ext>
            </a:extLst>
          </p:cNvPr>
          <p:cNvSpPr txBox="1"/>
          <p:nvPr/>
        </p:nvSpPr>
        <p:spPr bwMode="auto">
          <a:xfrm>
            <a:off x="1295400" y="3453055"/>
            <a:ext cx="173688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Problem:</a:t>
            </a:r>
          </a:p>
        </p:txBody>
      </p:sp>
      <p:sp>
        <p:nvSpPr>
          <p:cNvPr id="4" name="TextBox 3">
            <a:extLst>
              <a:ext uri="{FF2B5EF4-FFF2-40B4-BE49-F238E27FC236}">
                <a16:creationId xmlns:a16="http://schemas.microsoft.com/office/drawing/2014/main" id="{14773712-7DED-AC0F-DE23-D96716996F01}"/>
              </a:ext>
            </a:extLst>
          </p:cNvPr>
          <p:cNvSpPr txBox="1"/>
          <p:nvPr/>
        </p:nvSpPr>
        <p:spPr bwMode="auto">
          <a:xfrm>
            <a:off x="2133601" y="2636973"/>
            <a:ext cx="4419600"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Read values one at a time</a:t>
            </a:r>
            <a:endParaRPr lang="en-US" sz="2800" dirty="0">
              <a:solidFill>
                <a:srgbClr val="FFFF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0BEDC74-A96B-0A00-D479-0D0661E4EABD}"/>
              </a:ext>
            </a:extLst>
          </p:cNvPr>
          <p:cNvSpPr txBox="1"/>
          <p:nvPr/>
        </p:nvSpPr>
        <p:spPr bwMode="auto">
          <a:xfrm>
            <a:off x="2133600" y="4269137"/>
            <a:ext cx="5566817"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Incomparable concurrent collects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8A5F93D4-65B0-4AF2-B1A8-7EDDF467E178}" type="slidenum">
              <a:rPr lang="x-none" sz="1400">
                <a:solidFill>
                  <a:srgbClr val="FFFF00"/>
                </a:solidFill>
                <a:latin typeface="Arial" pitchFamily="34" charset="0"/>
                <a:cs typeface="Arial" charset="0"/>
              </a:rPr>
              <a:pPr algn="r" eaLnBrk="0" hangingPunct="0"/>
              <a:t>105</a:t>
            </a:fld>
            <a:endParaRPr lang="en-US" sz="1400" dirty="0">
              <a:solidFill>
                <a:srgbClr val="FFFF00"/>
              </a:solidFill>
              <a:latin typeface="Arial" pitchFamily="34" charset="0"/>
              <a:cs typeface="Arial" charset="0"/>
            </a:endParaRPr>
          </a:p>
        </p:txBody>
      </p:sp>
      <p:sp>
        <p:nvSpPr>
          <p:cNvPr id="117764" name="Rectangle 2"/>
          <p:cNvSpPr>
            <a:spLocks noGrp="1" noChangeArrowheads="1"/>
          </p:cNvSpPr>
          <p:nvPr>
            <p:ph type="title" idx="4294967295"/>
          </p:nvPr>
        </p:nvSpPr>
        <p:spPr/>
        <p:txBody>
          <a:bodyPr/>
          <a:lstStyle/>
          <a:p>
            <a:pPr eaLnBrk="1" hangingPunct="1"/>
            <a:r>
              <a:rPr lang="en-US" dirty="0">
                <a:latin typeface="Arial" charset="0"/>
                <a:cs typeface="Arial" charset="0"/>
              </a:rPr>
              <a:t>Clean Collects</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
        <p:nvSpPr>
          <p:cNvPr id="2" name="TextBox 1">
            <a:extLst>
              <a:ext uri="{FF2B5EF4-FFF2-40B4-BE49-F238E27FC236}">
                <a16:creationId xmlns:a16="http://schemas.microsoft.com/office/drawing/2014/main" id="{631A5D07-20D4-0AD5-9C7D-ED091F7506B1}"/>
              </a:ext>
            </a:extLst>
          </p:cNvPr>
          <p:cNvSpPr txBox="1"/>
          <p:nvPr/>
        </p:nvSpPr>
        <p:spPr bwMode="auto">
          <a:xfrm>
            <a:off x="1447800" y="1905000"/>
            <a:ext cx="2649699"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i="1" dirty="0">
                <a:solidFill>
                  <a:schemeClr val="bg1"/>
                </a:solidFill>
              </a:rPr>
              <a:t>Clean Collect</a:t>
            </a:r>
            <a:endParaRPr lang="en-US" sz="2800" i="1"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7E6FEF27-9217-3562-3F4A-F19E50732D6E}"/>
              </a:ext>
            </a:extLst>
          </p:cNvPr>
          <p:cNvSpPr txBox="1"/>
          <p:nvPr/>
        </p:nvSpPr>
        <p:spPr bwMode="auto">
          <a:xfrm>
            <a:off x="1447800" y="3537164"/>
            <a:ext cx="493728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Can we detect if it happens?</a:t>
            </a:r>
          </a:p>
        </p:txBody>
      </p:sp>
      <p:sp>
        <p:nvSpPr>
          <p:cNvPr id="4" name="TextBox 3">
            <a:extLst>
              <a:ext uri="{FF2B5EF4-FFF2-40B4-BE49-F238E27FC236}">
                <a16:creationId xmlns:a16="http://schemas.microsoft.com/office/drawing/2014/main" id="{1BCD0912-5378-61C0-72E4-C1F325517AA2}"/>
              </a:ext>
            </a:extLst>
          </p:cNvPr>
          <p:cNvSpPr txBox="1"/>
          <p:nvPr/>
        </p:nvSpPr>
        <p:spPr bwMode="auto">
          <a:xfrm>
            <a:off x="1447801" y="2721082"/>
            <a:ext cx="6172200"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Collect during which nothing changed</a:t>
            </a:r>
            <a:endParaRPr lang="en-US" sz="2800" dirty="0">
              <a:solidFill>
                <a:srgbClr val="FFFF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84F2634-B1B7-70E9-05AF-F90296A6140D}"/>
              </a:ext>
            </a:extLst>
          </p:cNvPr>
          <p:cNvSpPr txBox="1"/>
          <p:nvPr/>
        </p:nvSpPr>
        <p:spPr bwMode="auto">
          <a:xfrm>
            <a:off x="1447801" y="4353246"/>
            <a:ext cx="4572000"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Can we force it to happen?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849CDA49-87D6-4842-97A6-E64069ABA058}"/>
              </a:ext>
            </a:extLst>
          </p:cNvPr>
          <p:cNvGrpSpPr/>
          <p:nvPr/>
        </p:nvGrpSpPr>
        <p:grpSpPr>
          <a:xfrm>
            <a:off x="6396278" y="3815166"/>
            <a:ext cx="385041" cy="2031194"/>
            <a:chOff x="2279484" y="4351451"/>
            <a:chExt cx="385041" cy="2031194"/>
          </a:xfrm>
        </p:grpSpPr>
        <p:sp>
          <p:nvSpPr>
            <p:cNvPr id="46" name="TextBox 45">
              <a:extLst>
                <a:ext uri="{FF2B5EF4-FFF2-40B4-BE49-F238E27FC236}">
                  <a16:creationId xmlns:a16="http://schemas.microsoft.com/office/drawing/2014/main" id="{17A41A47-0C70-415F-8309-F5445D597312}"/>
                </a:ext>
              </a:extLst>
            </p:cNvPr>
            <p:cNvSpPr txBox="1"/>
            <p:nvPr/>
          </p:nvSpPr>
          <p:spPr bwMode="auto">
            <a:xfrm>
              <a:off x="2279484" y="4351451"/>
              <a:ext cx="385041" cy="523220"/>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0</a:t>
              </a:r>
            </a:p>
          </p:txBody>
        </p:sp>
        <p:sp>
          <p:nvSpPr>
            <p:cNvPr id="47" name="TextBox 46">
              <a:extLst>
                <a:ext uri="{FF2B5EF4-FFF2-40B4-BE49-F238E27FC236}">
                  <a16:creationId xmlns:a16="http://schemas.microsoft.com/office/drawing/2014/main" id="{78BC9485-1CD4-4C80-8D21-FBC1D0A3B928}"/>
                </a:ext>
              </a:extLst>
            </p:cNvPr>
            <p:cNvSpPr txBox="1"/>
            <p:nvPr/>
          </p:nvSpPr>
          <p:spPr bwMode="auto">
            <a:xfrm>
              <a:off x="2279484" y="4854109"/>
              <a:ext cx="385041" cy="523220"/>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7</a:t>
              </a:r>
            </a:p>
          </p:txBody>
        </p:sp>
        <p:sp>
          <p:nvSpPr>
            <p:cNvPr id="48" name="TextBox 47">
              <a:extLst>
                <a:ext uri="{FF2B5EF4-FFF2-40B4-BE49-F238E27FC236}">
                  <a16:creationId xmlns:a16="http://schemas.microsoft.com/office/drawing/2014/main" id="{0182456E-8921-4044-8CB3-153204FC2483}"/>
                </a:ext>
              </a:extLst>
            </p:cNvPr>
            <p:cNvSpPr txBox="1"/>
            <p:nvPr/>
          </p:nvSpPr>
          <p:spPr bwMode="auto">
            <a:xfrm>
              <a:off x="2279484" y="5356767"/>
              <a:ext cx="385041" cy="523220"/>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3</a:t>
              </a:r>
            </a:p>
          </p:txBody>
        </p:sp>
        <p:sp>
          <p:nvSpPr>
            <p:cNvPr id="49" name="TextBox 48">
              <a:extLst>
                <a:ext uri="{FF2B5EF4-FFF2-40B4-BE49-F238E27FC236}">
                  <a16:creationId xmlns:a16="http://schemas.microsoft.com/office/drawing/2014/main" id="{8DF5E373-4AB6-4992-8A92-D438268D7FAE}"/>
                </a:ext>
              </a:extLst>
            </p:cNvPr>
            <p:cNvSpPr txBox="1"/>
            <p:nvPr/>
          </p:nvSpPr>
          <p:spPr bwMode="auto">
            <a:xfrm>
              <a:off x="2279484" y="5859425"/>
              <a:ext cx="385041" cy="523220"/>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1</a:t>
              </a:r>
            </a:p>
          </p:txBody>
        </p:sp>
      </p:grpSp>
      <p:grpSp>
        <p:nvGrpSpPr>
          <p:cNvPr id="50" name="Group 49">
            <a:extLst>
              <a:ext uri="{FF2B5EF4-FFF2-40B4-BE49-F238E27FC236}">
                <a16:creationId xmlns:a16="http://schemas.microsoft.com/office/drawing/2014/main" id="{E9DC8680-1624-413E-8198-E12C5B9222C4}"/>
              </a:ext>
            </a:extLst>
          </p:cNvPr>
          <p:cNvGrpSpPr/>
          <p:nvPr/>
        </p:nvGrpSpPr>
        <p:grpSpPr>
          <a:xfrm>
            <a:off x="8215214" y="3815166"/>
            <a:ext cx="385041" cy="2031194"/>
            <a:chOff x="2279484" y="4351451"/>
            <a:chExt cx="385041" cy="2031194"/>
          </a:xfrm>
        </p:grpSpPr>
        <p:sp>
          <p:nvSpPr>
            <p:cNvPr id="51" name="TextBox 50">
              <a:extLst>
                <a:ext uri="{FF2B5EF4-FFF2-40B4-BE49-F238E27FC236}">
                  <a16:creationId xmlns:a16="http://schemas.microsoft.com/office/drawing/2014/main" id="{EB222CD4-5B13-48CC-9603-148BCC587C9E}"/>
                </a:ext>
              </a:extLst>
            </p:cNvPr>
            <p:cNvSpPr txBox="1"/>
            <p:nvPr/>
          </p:nvSpPr>
          <p:spPr bwMode="auto">
            <a:xfrm>
              <a:off x="2279484" y="4351451"/>
              <a:ext cx="385041" cy="523220"/>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0</a:t>
              </a:r>
            </a:p>
          </p:txBody>
        </p:sp>
        <p:sp>
          <p:nvSpPr>
            <p:cNvPr id="52" name="TextBox 51">
              <a:extLst>
                <a:ext uri="{FF2B5EF4-FFF2-40B4-BE49-F238E27FC236}">
                  <a16:creationId xmlns:a16="http://schemas.microsoft.com/office/drawing/2014/main" id="{6AEF4DBB-900E-438B-A708-AEB709ACC241}"/>
                </a:ext>
              </a:extLst>
            </p:cNvPr>
            <p:cNvSpPr txBox="1"/>
            <p:nvPr/>
          </p:nvSpPr>
          <p:spPr bwMode="auto">
            <a:xfrm>
              <a:off x="2279484" y="4854109"/>
              <a:ext cx="385041" cy="523220"/>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7</a:t>
              </a:r>
            </a:p>
          </p:txBody>
        </p:sp>
        <p:sp>
          <p:nvSpPr>
            <p:cNvPr id="53" name="TextBox 52">
              <a:extLst>
                <a:ext uri="{FF2B5EF4-FFF2-40B4-BE49-F238E27FC236}">
                  <a16:creationId xmlns:a16="http://schemas.microsoft.com/office/drawing/2014/main" id="{08372059-4FA3-421F-A3FA-2FEDEFC80B53}"/>
                </a:ext>
              </a:extLst>
            </p:cNvPr>
            <p:cNvSpPr txBox="1"/>
            <p:nvPr/>
          </p:nvSpPr>
          <p:spPr bwMode="auto">
            <a:xfrm>
              <a:off x="2279484" y="5356767"/>
              <a:ext cx="385041" cy="523220"/>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3</a:t>
              </a:r>
            </a:p>
          </p:txBody>
        </p:sp>
        <p:sp>
          <p:nvSpPr>
            <p:cNvPr id="54" name="TextBox 53">
              <a:extLst>
                <a:ext uri="{FF2B5EF4-FFF2-40B4-BE49-F238E27FC236}">
                  <a16:creationId xmlns:a16="http://schemas.microsoft.com/office/drawing/2014/main" id="{D42ADE2C-8294-460B-8DFB-5C36E2A02F0A}"/>
                </a:ext>
              </a:extLst>
            </p:cNvPr>
            <p:cNvSpPr txBox="1"/>
            <p:nvPr/>
          </p:nvSpPr>
          <p:spPr bwMode="auto">
            <a:xfrm>
              <a:off x="2279484" y="5859425"/>
              <a:ext cx="385041" cy="523220"/>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1</a:t>
              </a:r>
            </a:p>
          </p:txBody>
        </p:sp>
      </p:grpSp>
      <p:sp>
        <p:nvSpPr>
          <p:cNvPr id="11878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33B06906-E3FC-4474-BBC7-B18E38BC9B75}" type="slidenum">
              <a:rPr lang="x-none" sz="1400">
                <a:solidFill>
                  <a:srgbClr val="FFFF00"/>
                </a:solidFill>
                <a:latin typeface="Arial" pitchFamily="34" charset="0"/>
                <a:cs typeface="Arial" charset="0"/>
              </a:rPr>
              <a:pPr algn="r" eaLnBrk="0" hangingPunct="0"/>
              <a:t>106</a:t>
            </a:fld>
            <a:endParaRPr lang="en-US" sz="1400" dirty="0">
              <a:solidFill>
                <a:srgbClr val="FFFF00"/>
              </a:solidFill>
              <a:latin typeface="Arial" pitchFamily="34" charset="0"/>
              <a:cs typeface="Arial" charset="0"/>
            </a:endParaRPr>
          </a:p>
        </p:txBody>
      </p:sp>
      <p:sp>
        <p:nvSpPr>
          <p:cNvPr id="118788" name="Rectangle 2"/>
          <p:cNvSpPr>
            <a:spLocks noGrp="1" noChangeArrowheads="1"/>
          </p:cNvSpPr>
          <p:nvPr>
            <p:ph type="title" idx="4294967295"/>
          </p:nvPr>
        </p:nvSpPr>
        <p:spPr/>
        <p:txBody>
          <a:bodyPr/>
          <a:lstStyle/>
          <a:p>
            <a:pPr eaLnBrk="1" hangingPunct="1"/>
            <a:r>
              <a:rPr lang="en-US" dirty="0">
                <a:latin typeface="Arial" charset="0"/>
                <a:cs typeface="Arial" charset="0"/>
              </a:rPr>
              <a:t>Simple Snapshot</a:t>
            </a:r>
          </a:p>
        </p:txBody>
      </p:sp>
      <p:sp>
        <p:nvSpPr>
          <p:cNvPr id="118791" name="Text Box 37"/>
          <p:cNvSpPr txBox="1">
            <a:spLocks noChangeArrowheads="1"/>
          </p:cNvSpPr>
          <p:nvPr/>
        </p:nvSpPr>
        <p:spPr bwMode="auto">
          <a:xfrm>
            <a:off x="6003925" y="4757738"/>
            <a:ext cx="473075" cy="701675"/>
          </a:xfrm>
          <a:prstGeom prst="rect">
            <a:avLst/>
          </a:prstGeom>
          <a:noFill/>
          <a:ln w="38100">
            <a:noFill/>
            <a:miter lim="800000"/>
            <a:headEnd/>
            <a:tailEnd/>
          </a:ln>
        </p:spPr>
        <p:txBody>
          <a:bodyPr wrap="none">
            <a:spAutoFit/>
          </a:bodyPr>
          <a:lstStyle/>
          <a:p>
            <a:r>
              <a:rPr lang="en-US" sz="4000" b="1" dirty="0">
                <a:latin typeface="Times New Roman" pitchFamily="18" charset="0"/>
                <a:cs typeface="Courier New" pitchFamily="49" charset="0"/>
              </a:rPr>
              <a:t>=</a:t>
            </a:r>
          </a:p>
        </p:txBody>
      </p:sp>
      <p:sp>
        <p:nvSpPr>
          <p:cNvPr id="118792" name="AutoShape 48"/>
          <p:cNvSpPr>
            <a:spLocks noChangeArrowheads="1"/>
          </p:cNvSpPr>
          <p:nvPr/>
        </p:nvSpPr>
        <p:spPr bwMode="auto">
          <a:xfrm>
            <a:off x="6235700" y="3611563"/>
            <a:ext cx="1627188" cy="373062"/>
          </a:xfrm>
          <a:prstGeom prst="leftRightArrow">
            <a:avLst>
              <a:gd name="adj1" fmla="val 50000"/>
              <a:gd name="adj2" fmla="val 87234"/>
            </a:avLst>
          </a:prstGeom>
          <a:solidFill>
            <a:srgbClr val="CCECFF"/>
          </a:solidFill>
          <a:ln w="38100">
            <a:solidFill>
              <a:schemeClr val="bg1"/>
            </a:solidFill>
            <a:miter lim="800000"/>
            <a:headEnd/>
            <a:tailEnd/>
          </a:ln>
        </p:spPr>
        <p:txBody>
          <a:bodyPr wrap="none" anchor="ctr"/>
          <a:lstStyle/>
          <a:p>
            <a:pPr algn="ctr" eaLnBrk="0" hangingPunct="0"/>
            <a:r>
              <a:rPr lang="en-US" sz="1600" b="1" dirty="0">
                <a:solidFill>
                  <a:srgbClr val="009900"/>
                </a:solidFill>
                <a:latin typeface="Arial" pitchFamily="34" charset="0"/>
                <a:cs typeface="Courier New" pitchFamily="49" charset="0"/>
              </a:rPr>
              <a:t>Collect 2</a:t>
            </a:r>
          </a:p>
        </p:txBody>
      </p:sp>
      <p:sp>
        <p:nvSpPr>
          <p:cNvPr id="118793" name="AutoShape 49"/>
          <p:cNvSpPr>
            <a:spLocks noChangeArrowheads="1"/>
          </p:cNvSpPr>
          <p:nvPr/>
        </p:nvSpPr>
        <p:spPr bwMode="auto">
          <a:xfrm>
            <a:off x="4424363" y="3613150"/>
            <a:ext cx="1627187" cy="373063"/>
          </a:xfrm>
          <a:prstGeom prst="leftRightArrow">
            <a:avLst>
              <a:gd name="adj1" fmla="val 50000"/>
              <a:gd name="adj2" fmla="val 87234"/>
            </a:avLst>
          </a:prstGeom>
          <a:solidFill>
            <a:srgbClr val="CCECFF"/>
          </a:solidFill>
          <a:ln w="38100">
            <a:solidFill>
              <a:schemeClr val="bg1"/>
            </a:solidFill>
            <a:miter lim="800000"/>
            <a:headEnd/>
            <a:tailEnd/>
          </a:ln>
        </p:spPr>
        <p:txBody>
          <a:bodyPr wrap="none" anchor="ctr"/>
          <a:lstStyle/>
          <a:p>
            <a:pPr algn="ctr" eaLnBrk="0" hangingPunct="0"/>
            <a:r>
              <a:rPr lang="en-US" sz="1400" b="1" dirty="0">
                <a:solidFill>
                  <a:srgbClr val="009900"/>
                </a:solidFill>
                <a:latin typeface="Arial" pitchFamily="34" charset="0"/>
                <a:cs typeface="Courier New" pitchFamily="49" charset="0"/>
              </a:rPr>
              <a:t>Collect 1</a:t>
            </a:r>
          </a:p>
        </p:txBody>
      </p:sp>
      <p:sp>
        <p:nvSpPr>
          <p:cNvPr id="42" name="Footer Placeholder 41"/>
          <p:cNvSpPr>
            <a:spLocks noGrp="1"/>
          </p:cNvSpPr>
          <p:nvPr>
            <p:ph type="ftr" sz="quarter" idx="10"/>
          </p:nvPr>
        </p:nvSpPr>
        <p:spPr/>
        <p:txBody>
          <a:bodyPr/>
          <a:lstStyle/>
          <a:p>
            <a:pPr>
              <a:defRPr/>
            </a:pPr>
            <a:r>
              <a:rPr lang="en-US" dirty="0"/>
              <a:t>Art of Multiprocessor Programming</a:t>
            </a:r>
          </a:p>
        </p:txBody>
      </p:sp>
      <p:sp>
        <p:nvSpPr>
          <p:cNvPr id="3" name="TextBox 2">
            <a:extLst>
              <a:ext uri="{FF2B5EF4-FFF2-40B4-BE49-F238E27FC236}">
                <a16:creationId xmlns:a16="http://schemas.microsoft.com/office/drawing/2014/main" id="{185CFCD7-18B7-177B-874D-009A8071F58E}"/>
              </a:ext>
            </a:extLst>
          </p:cNvPr>
          <p:cNvSpPr txBox="1"/>
          <p:nvPr/>
        </p:nvSpPr>
        <p:spPr bwMode="auto">
          <a:xfrm>
            <a:off x="416571" y="4152045"/>
            <a:ext cx="247903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Agree? Done!</a:t>
            </a:r>
          </a:p>
        </p:txBody>
      </p:sp>
      <p:sp>
        <p:nvSpPr>
          <p:cNvPr id="4" name="TextBox 3">
            <a:extLst>
              <a:ext uri="{FF2B5EF4-FFF2-40B4-BE49-F238E27FC236}">
                <a16:creationId xmlns:a16="http://schemas.microsoft.com/office/drawing/2014/main" id="{821E768F-75C4-00D5-3B06-E6018B721E87}"/>
              </a:ext>
            </a:extLst>
          </p:cNvPr>
          <p:cNvSpPr txBox="1"/>
          <p:nvPr/>
        </p:nvSpPr>
        <p:spPr bwMode="auto">
          <a:xfrm>
            <a:off x="416570" y="3335963"/>
            <a:ext cx="3781160"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Scanner collects twice</a:t>
            </a:r>
          </a:p>
        </p:txBody>
      </p:sp>
      <p:sp>
        <p:nvSpPr>
          <p:cNvPr id="5" name="TextBox 4">
            <a:extLst>
              <a:ext uri="{FF2B5EF4-FFF2-40B4-BE49-F238E27FC236}">
                <a16:creationId xmlns:a16="http://schemas.microsoft.com/office/drawing/2014/main" id="{1CA59E85-BCAE-71FB-DA74-AB876558B755}"/>
              </a:ext>
            </a:extLst>
          </p:cNvPr>
          <p:cNvSpPr txBox="1"/>
          <p:nvPr/>
        </p:nvSpPr>
        <p:spPr bwMode="auto">
          <a:xfrm>
            <a:off x="416569" y="4968127"/>
            <a:ext cx="3781160"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Disagree? Try over …</a:t>
            </a:r>
          </a:p>
        </p:txBody>
      </p:sp>
      <p:sp>
        <p:nvSpPr>
          <p:cNvPr id="6" name="AutoShape 43">
            <a:extLst>
              <a:ext uri="{FF2B5EF4-FFF2-40B4-BE49-F238E27FC236}">
                <a16:creationId xmlns:a16="http://schemas.microsoft.com/office/drawing/2014/main" id="{2FCDA257-D1C6-9AF3-1624-B825F7063D3C}"/>
              </a:ext>
            </a:extLst>
          </p:cNvPr>
          <p:cNvSpPr>
            <a:spLocks noChangeArrowheads="1"/>
          </p:cNvSpPr>
          <p:nvPr/>
        </p:nvSpPr>
        <p:spPr bwMode="auto">
          <a:xfrm>
            <a:off x="4572000" y="3442242"/>
            <a:ext cx="4380581" cy="1219200"/>
          </a:xfrm>
          <a:prstGeom prst="wedgeRoundRectCallout">
            <a:avLst>
              <a:gd name="adj1" fmla="val -81248"/>
              <a:gd name="adj2" fmla="val 31918"/>
              <a:gd name="adj3" fmla="val 16667"/>
            </a:avLst>
          </a:prstGeom>
          <a:solidFill>
            <a:schemeClr val="tx1"/>
          </a:solidFill>
          <a:ln w="38100">
            <a:solidFill>
              <a:srgbClr val="FFC000"/>
            </a:solidFill>
            <a:miter lim="800000"/>
            <a:headEnd/>
            <a:tailEnd/>
          </a:ln>
        </p:spPr>
        <p:txBody>
          <a:bodyPr anchor="ctr"/>
          <a:lstStyle/>
          <a:p>
            <a:pPr algn="ctr" eaLnBrk="0" hangingPunct="0"/>
            <a:r>
              <a:rPr lang="en-US" sz="2800" dirty="0">
                <a:solidFill>
                  <a:srgbClr val="FFFF00"/>
                </a:solidFill>
                <a:latin typeface="Arial" pitchFamily="34" charset="0"/>
                <a:cs typeface="Courier New" pitchFamily="49" charset="0"/>
              </a:rPr>
              <a:t>Problem: view might not be a snapshot!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6" grpId="1"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9D2E46B3-AD4A-48F3-B620-0480D7561E42}" type="slidenum">
              <a:rPr lang="x-none" sz="1400">
                <a:solidFill>
                  <a:srgbClr val="FFFF00"/>
                </a:solidFill>
                <a:latin typeface="Arial" pitchFamily="34" charset="0"/>
                <a:cs typeface="Arial" charset="0"/>
              </a:rPr>
              <a:pPr algn="r" eaLnBrk="0" hangingPunct="0"/>
              <a:t>107</a:t>
            </a:fld>
            <a:endParaRPr lang="en-US" sz="1400" dirty="0">
              <a:solidFill>
                <a:srgbClr val="FFFF00"/>
              </a:solidFill>
              <a:latin typeface="Arial" pitchFamily="34" charset="0"/>
              <a:cs typeface="Arial" charset="0"/>
            </a:endParaRPr>
          </a:p>
        </p:txBody>
      </p:sp>
      <p:sp>
        <p:nvSpPr>
          <p:cNvPr id="119812" name="Rectangle 2"/>
          <p:cNvSpPr>
            <a:spLocks noGrp="1" noChangeArrowheads="1"/>
          </p:cNvSpPr>
          <p:nvPr>
            <p:ph type="title" idx="4294967295"/>
          </p:nvPr>
        </p:nvSpPr>
        <p:spPr/>
        <p:txBody>
          <a:bodyPr/>
          <a:lstStyle/>
          <a:p>
            <a:pPr eaLnBrk="1" hangingPunct="1"/>
            <a:r>
              <a:rPr lang="en-US" sz="4000" dirty="0">
                <a:latin typeface="Arial" charset="0"/>
                <a:cs typeface="Arial" charset="0"/>
              </a:rPr>
              <a:t>Claim: We Must Use Stamps</a:t>
            </a:r>
          </a:p>
        </p:txBody>
      </p:sp>
      <p:sp>
        <p:nvSpPr>
          <p:cNvPr id="119813" name="AutoShape 4"/>
          <p:cNvSpPr>
            <a:spLocks noChangeArrowheads="1"/>
          </p:cNvSpPr>
          <p:nvPr/>
        </p:nvSpPr>
        <p:spPr bwMode="auto">
          <a:xfrm>
            <a:off x="889000" y="52197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time</a:t>
            </a:r>
          </a:p>
        </p:txBody>
      </p:sp>
      <p:sp>
        <p:nvSpPr>
          <p:cNvPr id="119814" name="Text Box 7"/>
          <p:cNvSpPr txBox="1">
            <a:spLocks noChangeArrowheads="1"/>
          </p:cNvSpPr>
          <p:nvPr/>
        </p:nvSpPr>
        <p:spPr bwMode="auto">
          <a:xfrm>
            <a:off x="1828800" y="3505200"/>
            <a:ext cx="356188"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0000"/>
                </a:solidFill>
                <a:latin typeface="Arial" pitchFamily="34" charset="0"/>
                <a:cs typeface="Courier New" pitchFamily="49" charset="0"/>
              </a:rPr>
              <a:t>x</a:t>
            </a:r>
          </a:p>
        </p:txBody>
      </p:sp>
      <p:sp>
        <p:nvSpPr>
          <p:cNvPr id="119815" name="Text Box 11"/>
          <p:cNvSpPr txBox="1">
            <a:spLocks noChangeArrowheads="1"/>
          </p:cNvSpPr>
          <p:nvPr/>
        </p:nvSpPr>
        <p:spPr bwMode="auto">
          <a:xfrm>
            <a:off x="4860925" y="5284788"/>
            <a:ext cx="184150"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119816" name="AutoShape 5"/>
          <p:cNvSpPr>
            <a:spLocks noChangeArrowheads="1"/>
          </p:cNvSpPr>
          <p:nvPr/>
        </p:nvSpPr>
        <p:spPr bwMode="auto">
          <a:xfrm>
            <a:off x="1600200" y="3962400"/>
            <a:ext cx="914400" cy="228600"/>
          </a:xfrm>
          <a:prstGeom prst="leftRightArrow">
            <a:avLst>
              <a:gd name="adj1" fmla="val 50000"/>
              <a:gd name="adj2" fmla="val 124167"/>
            </a:avLst>
          </a:prstGeom>
          <a:solidFill>
            <a:srgbClr val="FF3300"/>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119817" name="AutoShape 5"/>
          <p:cNvSpPr>
            <a:spLocks noChangeArrowheads="1"/>
          </p:cNvSpPr>
          <p:nvPr/>
        </p:nvSpPr>
        <p:spPr bwMode="auto">
          <a:xfrm>
            <a:off x="2743200" y="3962400"/>
            <a:ext cx="762000" cy="228600"/>
          </a:xfrm>
          <a:prstGeom prst="leftRightArrow">
            <a:avLst>
              <a:gd name="adj1" fmla="val 50000"/>
              <a:gd name="adj2" fmla="val 124167"/>
            </a:avLst>
          </a:prstGeom>
          <a:solidFill>
            <a:srgbClr val="FF3300"/>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119818" name="AutoShape 5"/>
          <p:cNvSpPr>
            <a:spLocks noChangeArrowheads="1"/>
          </p:cNvSpPr>
          <p:nvPr/>
        </p:nvSpPr>
        <p:spPr bwMode="auto">
          <a:xfrm>
            <a:off x="3505200" y="4672013"/>
            <a:ext cx="838200" cy="204787"/>
          </a:xfrm>
          <a:prstGeom prst="leftRightArrow">
            <a:avLst>
              <a:gd name="adj1" fmla="val 50000"/>
              <a:gd name="adj2" fmla="val 124174"/>
            </a:avLst>
          </a:prstGeom>
          <a:solidFill>
            <a:srgbClr val="0066FF"/>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119819" name="AutoShape 5"/>
          <p:cNvSpPr>
            <a:spLocks noChangeArrowheads="1"/>
          </p:cNvSpPr>
          <p:nvPr/>
        </p:nvSpPr>
        <p:spPr bwMode="auto">
          <a:xfrm>
            <a:off x="5410200" y="3962400"/>
            <a:ext cx="838200" cy="228600"/>
          </a:xfrm>
          <a:prstGeom prst="leftRightArrow">
            <a:avLst>
              <a:gd name="adj1" fmla="val 50000"/>
              <a:gd name="adj2" fmla="val 124174"/>
            </a:avLst>
          </a:prstGeom>
          <a:solidFill>
            <a:srgbClr val="FF3300"/>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119820" name="AutoShape 5"/>
          <p:cNvSpPr>
            <a:spLocks noChangeArrowheads="1"/>
          </p:cNvSpPr>
          <p:nvPr/>
        </p:nvSpPr>
        <p:spPr bwMode="auto">
          <a:xfrm>
            <a:off x="6400800" y="3962400"/>
            <a:ext cx="914400" cy="228600"/>
          </a:xfrm>
          <a:prstGeom prst="leftRightArrow">
            <a:avLst>
              <a:gd name="adj1" fmla="val 50000"/>
              <a:gd name="adj2" fmla="val 124167"/>
            </a:avLst>
          </a:prstGeom>
          <a:solidFill>
            <a:srgbClr val="FF3300"/>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119821" name="AutoShape 5"/>
          <p:cNvSpPr>
            <a:spLocks noChangeArrowheads="1"/>
          </p:cNvSpPr>
          <p:nvPr/>
        </p:nvSpPr>
        <p:spPr bwMode="auto">
          <a:xfrm>
            <a:off x="7620000" y="4672013"/>
            <a:ext cx="914400" cy="204787"/>
          </a:xfrm>
          <a:prstGeom prst="leftRightArrow">
            <a:avLst>
              <a:gd name="adj1" fmla="val 50000"/>
              <a:gd name="adj2" fmla="val 124176"/>
            </a:avLst>
          </a:prstGeom>
          <a:solidFill>
            <a:srgbClr val="0066FF"/>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119822" name="Text Box 7"/>
          <p:cNvSpPr txBox="1">
            <a:spLocks noChangeArrowheads="1"/>
          </p:cNvSpPr>
          <p:nvPr/>
        </p:nvSpPr>
        <p:spPr bwMode="auto">
          <a:xfrm>
            <a:off x="3048000" y="3505200"/>
            <a:ext cx="354013" cy="39052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0000"/>
                </a:solidFill>
                <a:latin typeface="Arial" pitchFamily="34" charset="0"/>
                <a:cs typeface="Courier New" pitchFamily="49" charset="0"/>
              </a:rPr>
              <a:t>y</a:t>
            </a:r>
          </a:p>
        </p:txBody>
      </p:sp>
      <p:sp>
        <p:nvSpPr>
          <p:cNvPr id="119823" name="Text Box 7"/>
          <p:cNvSpPr txBox="1">
            <a:spLocks noChangeArrowheads="1"/>
          </p:cNvSpPr>
          <p:nvPr/>
        </p:nvSpPr>
        <p:spPr bwMode="auto">
          <a:xfrm>
            <a:off x="5638800" y="3505200"/>
            <a:ext cx="356188"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0000"/>
                </a:solidFill>
                <a:latin typeface="Arial" pitchFamily="34" charset="0"/>
                <a:cs typeface="Courier New" pitchFamily="49" charset="0"/>
              </a:rPr>
              <a:t>x</a:t>
            </a:r>
          </a:p>
        </p:txBody>
      </p:sp>
      <p:sp>
        <p:nvSpPr>
          <p:cNvPr id="119824" name="Text Box 7"/>
          <p:cNvSpPr txBox="1">
            <a:spLocks noChangeArrowheads="1"/>
          </p:cNvSpPr>
          <p:nvPr/>
        </p:nvSpPr>
        <p:spPr bwMode="auto">
          <a:xfrm>
            <a:off x="6705600" y="3505200"/>
            <a:ext cx="354013" cy="39052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0000"/>
                </a:solidFill>
                <a:latin typeface="Arial" pitchFamily="34" charset="0"/>
                <a:cs typeface="Courier New" pitchFamily="49" charset="0"/>
              </a:rPr>
              <a:t>y</a:t>
            </a:r>
          </a:p>
        </p:txBody>
      </p:sp>
      <p:sp>
        <p:nvSpPr>
          <p:cNvPr id="119825" name="Text Box 7"/>
          <p:cNvSpPr txBox="1">
            <a:spLocks noChangeArrowheads="1"/>
          </p:cNvSpPr>
          <p:nvPr/>
        </p:nvSpPr>
        <p:spPr bwMode="auto">
          <a:xfrm>
            <a:off x="3810000" y="4267200"/>
            <a:ext cx="349250" cy="39052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0066FF"/>
                </a:solidFill>
                <a:latin typeface="Arial" pitchFamily="34" charset="0"/>
                <a:cs typeface="Courier New" pitchFamily="49" charset="0"/>
              </a:rPr>
              <a:t>z</a:t>
            </a:r>
          </a:p>
        </p:txBody>
      </p:sp>
      <p:sp>
        <p:nvSpPr>
          <p:cNvPr id="119826" name="Text Box 7"/>
          <p:cNvSpPr txBox="1">
            <a:spLocks noChangeArrowheads="1"/>
          </p:cNvSpPr>
          <p:nvPr/>
        </p:nvSpPr>
        <p:spPr bwMode="auto">
          <a:xfrm>
            <a:off x="7924800" y="4267200"/>
            <a:ext cx="349250" cy="39052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0066FF"/>
                </a:solidFill>
                <a:latin typeface="Arial" pitchFamily="34" charset="0"/>
                <a:cs typeface="Courier New" pitchFamily="49" charset="0"/>
              </a:rPr>
              <a:t>z</a:t>
            </a:r>
          </a:p>
        </p:txBody>
      </p:sp>
      <p:sp>
        <p:nvSpPr>
          <p:cNvPr id="31" name="Text Box 7"/>
          <p:cNvSpPr txBox="1">
            <a:spLocks noChangeArrowheads="1"/>
          </p:cNvSpPr>
          <p:nvPr/>
        </p:nvSpPr>
        <p:spPr bwMode="auto">
          <a:xfrm>
            <a:off x="1828800" y="2209800"/>
            <a:ext cx="356188" cy="387798"/>
          </a:xfrm>
          <a:prstGeom prst="rect">
            <a:avLst/>
          </a:prstGeom>
          <a:solidFill>
            <a:schemeClr val="tx1"/>
          </a:solid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92D050"/>
                </a:solidFill>
                <a:latin typeface="Arial" pitchFamily="34" charset="0"/>
                <a:cs typeface="Courier New" pitchFamily="49" charset="0"/>
              </a:rPr>
              <a:t>x</a:t>
            </a:r>
          </a:p>
        </p:txBody>
      </p:sp>
      <p:sp>
        <p:nvSpPr>
          <p:cNvPr id="32" name="AutoShape 5"/>
          <p:cNvSpPr>
            <a:spLocks noChangeArrowheads="1"/>
          </p:cNvSpPr>
          <p:nvPr/>
        </p:nvSpPr>
        <p:spPr bwMode="auto">
          <a:xfrm>
            <a:off x="1524000" y="2667000"/>
            <a:ext cx="1066800" cy="204788"/>
          </a:xfrm>
          <a:prstGeom prst="leftRightArrow">
            <a:avLst>
              <a:gd name="adj1" fmla="val 50000"/>
              <a:gd name="adj2" fmla="val 124179"/>
            </a:avLst>
          </a:prstGeom>
          <a:solidFill>
            <a:srgbClr val="92D050"/>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33" name="AutoShape 5"/>
          <p:cNvSpPr>
            <a:spLocks noChangeArrowheads="1"/>
          </p:cNvSpPr>
          <p:nvPr/>
        </p:nvSpPr>
        <p:spPr bwMode="auto">
          <a:xfrm>
            <a:off x="3505200" y="2667000"/>
            <a:ext cx="1066800" cy="204788"/>
          </a:xfrm>
          <a:prstGeom prst="leftRightArrow">
            <a:avLst>
              <a:gd name="adj1" fmla="val 50000"/>
              <a:gd name="adj2" fmla="val 124179"/>
            </a:avLst>
          </a:prstGeom>
          <a:solidFill>
            <a:srgbClr val="92D050"/>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34" name="AutoShape 5"/>
          <p:cNvSpPr>
            <a:spLocks noChangeArrowheads="1"/>
          </p:cNvSpPr>
          <p:nvPr/>
        </p:nvSpPr>
        <p:spPr bwMode="auto">
          <a:xfrm>
            <a:off x="5181600" y="2667000"/>
            <a:ext cx="1066800" cy="204788"/>
          </a:xfrm>
          <a:prstGeom prst="leftRightArrow">
            <a:avLst>
              <a:gd name="adj1" fmla="val 50000"/>
              <a:gd name="adj2" fmla="val 124179"/>
            </a:avLst>
          </a:prstGeom>
          <a:solidFill>
            <a:srgbClr val="92D050"/>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35" name="AutoShape 5"/>
          <p:cNvSpPr>
            <a:spLocks noChangeArrowheads="1"/>
          </p:cNvSpPr>
          <p:nvPr/>
        </p:nvSpPr>
        <p:spPr bwMode="auto">
          <a:xfrm>
            <a:off x="7620000" y="2667000"/>
            <a:ext cx="1066800" cy="204788"/>
          </a:xfrm>
          <a:prstGeom prst="leftRightArrow">
            <a:avLst>
              <a:gd name="adj1" fmla="val 50000"/>
              <a:gd name="adj2" fmla="val 124179"/>
            </a:avLst>
          </a:prstGeom>
          <a:solidFill>
            <a:srgbClr val="92D050"/>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36" name="Text Box 7"/>
          <p:cNvSpPr txBox="1">
            <a:spLocks noChangeArrowheads="1"/>
          </p:cNvSpPr>
          <p:nvPr/>
        </p:nvSpPr>
        <p:spPr bwMode="auto">
          <a:xfrm>
            <a:off x="3886200" y="2209800"/>
            <a:ext cx="338554" cy="387798"/>
          </a:xfrm>
          <a:prstGeom prst="rect">
            <a:avLst/>
          </a:prstGeom>
          <a:solidFill>
            <a:schemeClr val="tx1"/>
          </a:solid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92D050"/>
                </a:solidFill>
                <a:latin typeface="Arial" pitchFamily="34" charset="0"/>
                <a:cs typeface="Courier New" pitchFamily="49" charset="0"/>
              </a:rPr>
              <a:t>z</a:t>
            </a:r>
          </a:p>
        </p:txBody>
      </p:sp>
      <p:sp>
        <p:nvSpPr>
          <p:cNvPr id="37" name="Text Box 7"/>
          <p:cNvSpPr txBox="1">
            <a:spLocks noChangeArrowheads="1"/>
          </p:cNvSpPr>
          <p:nvPr/>
        </p:nvSpPr>
        <p:spPr bwMode="auto">
          <a:xfrm>
            <a:off x="5486400" y="2209800"/>
            <a:ext cx="356188" cy="387798"/>
          </a:xfrm>
          <a:prstGeom prst="rect">
            <a:avLst/>
          </a:prstGeom>
          <a:solidFill>
            <a:schemeClr val="tx1"/>
          </a:solid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92D050"/>
                </a:solidFill>
                <a:latin typeface="Arial" pitchFamily="34" charset="0"/>
                <a:cs typeface="Courier New" pitchFamily="49" charset="0"/>
              </a:rPr>
              <a:t>x</a:t>
            </a:r>
          </a:p>
        </p:txBody>
      </p:sp>
      <p:sp>
        <p:nvSpPr>
          <p:cNvPr id="38" name="Text Box 7"/>
          <p:cNvSpPr txBox="1">
            <a:spLocks noChangeArrowheads="1"/>
          </p:cNvSpPr>
          <p:nvPr/>
        </p:nvSpPr>
        <p:spPr bwMode="auto">
          <a:xfrm>
            <a:off x="7924800" y="2209800"/>
            <a:ext cx="349250" cy="390525"/>
          </a:xfrm>
          <a:prstGeom prst="rect">
            <a:avLst/>
          </a:prstGeom>
          <a:solidFill>
            <a:schemeClr val="tx1"/>
          </a:solid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92D050"/>
                </a:solidFill>
                <a:latin typeface="Arial" pitchFamily="34" charset="0"/>
                <a:cs typeface="Courier New" pitchFamily="49" charset="0"/>
              </a:rPr>
              <a:t>z</a:t>
            </a:r>
          </a:p>
        </p:txBody>
      </p:sp>
      <p:sp>
        <p:nvSpPr>
          <p:cNvPr id="39" name="Text Box 7"/>
          <p:cNvSpPr txBox="1">
            <a:spLocks noChangeArrowheads="1"/>
          </p:cNvSpPr>
          <p:nvPr/>
        </p:nvSpPr>
        <p:spPr bwMode="auto">
          <a:xfrm>
            <a:off x="76200" y="2581275"/>
            <a:ext cx="1399742" cy="387798"/>
          </a:xfrm>
          <a:prstGeom prst="rect">
            <a:avLst/>
          </a:prstGeom>
          <a:solidFill>
            <a:schemeClr val="tx1"/>
          </a:solid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92D050"/>
                </a:solidFill>
                <a:latin typeface="Arial" pitchFamily="34" charset="0"/>
                <a:cs typeface="Courier New" pitchFamily="49" charset="0"/>
              </a:rPr>
              <a:t>Scanner</a:t>
            </a:r>
          </a:p>
        </p:txBody>
      </p:sp>
      <p:sp>
        <p:nvSpPr>
          <p:cNvPr id="119836" name="Text Box 7"/>
          <p:cNvSpPr txBox="1">
            <a:spLocks noChangeArrowheads="1"/>
          </p:cNvSpPr>
          <p:nvPr/>
        </p:nvSpPr>
        <p:spPr bwMode="auto">
          <a:xfrm>
            <a:off x="55563" y="3876675"/>
            <a:ext cx="1392237" cy="390525"/>
          </a:xfrm>
          <a:prstGeom prst="rect">
            <a:avLst/>
          </a:prstGeom>
          <a:solidFill>
            <a:schemeClr val="tx1"/>
          </a:solid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0000"/>
                </a:solidFill>
                <a:latin typeface="Arial" pitchFamily="34" charset="0"/>
                <a:cs typeface="Courier New" pitchFamily="49" charset="0"/>
              </a:rPr>
              <a:t>Updater</a:t>
            </a:r>
          </a:p>
        </p:txBody>
      </p:sp>
      <p:sp>
        <p:nvSpPr>
          <p:cNvPr id="119837" name="Text Box 7"/>
          <p:cNvSpPr txBox="1">
            <a:spLocks noChangeArrowheads="1"/>
          </p:cNvSpPr>
          <p:nvPr/>
        </p:nvSpPr>
        <p:spPr bwMode="auto">
          <a:xfrm>
            <a:off x="76200" y="4562475"/>
            <a:ext cx="1392238" cy="390525"/>
          </a:xfrm>
          <a:prstGeom prst="rect">
            <a:avLst/>
          </a:prstGeom>
          <a:solidFill>
            <a:schemeClr val="tx1"/>
          </a:solid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0066FF"/>
                </a:solidFill>
                <a:latin typeface="Arial" pitchFamily="34" charset="0"/>
                <a:cs typeface="Courier New" pitchFamily="49" charset="0"/>
              </a:rPr>
              <a:t>Updater</a:t>
            </a:r>
          </a:p>
        </p:txBody>
      </p:sp>
      <p:sp>
        <p:nvSpPr>
          <p:cNvPr id="42" name="AutoShape 43"/>
          <p:cNvSpPr>
            <a:spLocks noChangeArrowheads="1"/>
          </p:cNvSpPr>
          <p:nvPr/>
        </p:nvSpPr>
        <p:spPr bwMode="auto">
          <a:xfrm>
            <a:off x="2819399" y="891659"/>
            <a:ext cx="6496493" cy="578882"/>
          </a:xfrm>
          <a:prstGeom prst="wedgeRoundRectCallout">
            <a:avLst>
              <a:gd name="adj1" fmla="val -72668"/>
              <a:gd name="adj2" fmla="val 255090"/>
              <a:gd name="adj3" fmla="val 16667"/>
            </a:avLst>
          </a:prstGeom>
          <a:solidFill>
            <a:schemeClr val="tx1"/>
          </a:solidFill>
          <a:ln w="38100">
            <a:solidFill>
              <a:srgbClr val="FF0000"/>
            </a:solidFill>
            <a:miter lim="800000"/>
            <a:headEnd/>
            <a:tailEnd/>
          </a:ln>
        </p:spPr>
        <p:txBody>
          <a:bodyPr wrap="square" anchor="ctr">
            <a:spAutoFit/>
          </a:bodyPr>
          <a:lstStyle/>
          <a:p>
            <a:pPr algn="ctr" eaLnBrk="0" hangingPunct="0"/>
            <a:r>
              <a:rPr lang="en-US" sz="2800" dirty="0">
                <a:solidFill>
                  <a:srgbClr val="FFFF00"/>
                </a:solidFill>
                <a:latin typeface="Arial" pitchFamily="34" charset="0"/>
                <a:cs typeface="Courier New" pitchFamily="49" charset="0"/>
              </a:rPr>
              <a:t>But scanner sees x and z together!</a:t>
            </a:r>
          </a:p>
        </p:txBody>
      </p:sp>
      <p:sp>
        <p:nvSpPr>
          <p:cNvPr id="43" name="AutoShape 43"/>
          <p:cNvSpPr>
            <a:spLocks noChangeArrowheads="1"/>
          </p:cNvSpPr>
          <p:nvPr/>
        </p:nvSpPr>
        <p:spPr bwMode="auto">
          <a:xfrm>
            <a:off x="5334000" y="5105400"/>
            <a:ext cx="3581400" cy="1295400"/>
          </a:xfrm>
          <a:prstGeom prst="wedgeRoundRectCallout">
            <a:avLst>
              <a:gd name="adj1" fmla="val -81162"/>
              <a:gd name="adj2" fmla="val -62681"/>
              <a:gd name="adj3" fmla="val 16667"/>
            </a:avLst>
          </a:prstGeom>
          <a:solidFill>
            <a:schemeClr val="tx1"/>
          </a:solidFill>
          <a:ln w="38100">
            <a:solidFill>
              <a:srgbClr val="FF0000"/>
            </a:solidFill>
            <a:miter lim="800000"/>
            <a:headEnd/>
            <a:tailEnd/>
          </a:ln>
        </p:spPr>
        <p:txBody>
          <a:bodyPr anchor="ctr"/>
          <a:lstStyle/>
          <a:p>
            <a:pPr algn="ctr" eaLnBrk="0" hangingPunct="0"/>
            <a:r>
              <a:rPr lang="en-US" sz="2800" dirty="0">
                <a:solidFill>
                  <a:srgbClr val="FFFF00"/>
                </a:solidFill>
                <a:latin typeface="Arial" pitchFamily="34" charset="0"/>
                <a:cs typeface="Courier New" pitchFamily="49" charset="0"/>
              </a:rPr>
              <a:t>x and z are never in memory together </a:t>
            </a:r>
          </a:p>
        </p:txBody>
      </p:sp>
      <p:sp>
        <p:nvSpPr>
          <p:cNvPr id="119840" name="AutoShape 5"/>
          <p:cNvSpPr>
            <a:spLocks noChangeArrowheads="1"/>
          </p:cNvSpPr>
          <p:nvPr/>
        </p:nvSpPr>
        <p:spPr bwMode="auto">
          <a:xfrm>
            <a:off x="4495800" y="4672013"/>
            <a:ext cx="838200" cy="204787"/>
          </a:xfrm>
          <a:prstGeom prst="leftRightArrow">
            <a:avLst>
              <a:gd name="adj1" fmla="val 50000"/>
              <a:gd name="adj2" fmla="val 124174"/>
            </a:avLst>
          </a:prstGeom>
          <a:solidFill>
            <a:srgbClr val="0066FF"/>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119841" name="Text Box 7"/>
          <p:cNvSpPr txBox="1">
            <a:spLocks noChangeArrowheads="1"/>
          </p:cNvSpPr>
          <p:nvPr/>
        </p:nvSpPr>
        <p:spPr bwMode="auto">
          <a:xfrm>
            <a:off x="4800600" y="4267200"/>
            <a:ext cx="423514"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0066FF"/>
                </a:solidFill>
                <a:latin typeface="Arial" pitchFamily="34" charset="0"/>
                <a:cs typeface="Courier New" pitchFamily="49" charset="0"/>
              </a:rPr>
              <a:t>w</a:t>
            </a:r>
          </a:p>
        </p:txBody>
      </p:sp>
      <p:sp>
        <p:nvSpPr>
          <p:cNvPr id="40" name="Footer Placeholder 39"/>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8" grpId="0" animBg="1"/>
      <p:bldP spid="39" grpId="0" animBg="1"/>
      <p:bldP spid="42" grpId="0" animBg="1"/>
      <p:bldP spid="43"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E5AF1A54-7B20-4EE8-9322-C7E2F7829791}" type="slidenum">
              <a:rPr lang="x-none" sz="1400">
                <a:solidFill>
                  <a:srgbClr val="FFFF00"/>
                </a:solidFill>
                <a:latin typeface="Arial" pitchFamily="34" charset="0"/>
                <a:cs typeface="Arial" charset="0"/>
              </a:rPr>
              <a:pPr algn="r" eaLnBrk="0" hangingPunct="0"/>
              <a:t>108</a:t>
            </a:fld>
            <a:endParaRPr lang="en-US" sz="1400" dirty="0">
              <a:solidFill>
                <a:srgbClr val="FFFF00"/>
              </a:solidFill>
              <a:latin typeface="Arial" pitchFamily="34" charset="0"/>
              <a:cs typeface="Arial" charset="0"/>
            </a:endParaRPr>
          </a:p>
        </p:txBody>
      </p:sp>
      <p:sp>
        <p:nvSpPr>
          <p:cNvPr id="120836" name="Rectangle 2"/>
          <p:cNvSpPr>
            <a:spLocks noGrp="1" noChangeArrowheads="1"/>
          </p:cNvSpPr>
          <p:nvPr>
            <p:ph type="title" idx="4294967295"/>
          </p:nvPr>
        </p:nvSpPr>
        <p:spPr/>
        <p:txBody>
          <a:bodyPr/>
          <a:lstStyle/>
          <a:p>
            <a:pPr eaLnBrk="1" hangingPunct="1"/>
            <a:r>
              <a:rPr lang="en-US" sz="4000" dirty="0">
                <a:latin typeface="Arial" charset="0"/>
                <a:cs typeface="Arial" charset="0"/>
              </a:rPr>
              <a:t>Must Use Labels</a:t>
            </a:r>
          </a:p>
        </p:txBody>
      </p:sp>
      <p:sp>
        <p:nvSpPr>
          <p:cNvPr id="120837" name="AutoShape 4"/>
          <p:cNvSpPr>
            <a:spLocks noChangeArrowheads="1"/>
          </p:cNvSpPr>
          <p:nvPr/>
        </p:nvSpPr>
        <p:spPr bwMode="auto">
          <a:xfrm>
            <a:off x="889000" y="52197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time</a:t>
            </a:r>
          </a:p>
        </p:txBody>
      </p:sp>
      <p:sp>
        <p:nvSpPr>
          <p:cNvPr id="120838" name="Text Box 7"/>
          <p:cNvSpPr txBox="1">
            <a:spLocks noChangeArrowheads="1"/>
          </p:cNvSpPr>
          <p:nvPr/>
        </p:nvSpPr>
        <p:spPr bwMode="auto">
          <a:xfrm>
            <a:off x="1828800" y="3505200"/>
            <a:ext cx="612668"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0000"/>
                </a:solidFill>
                <a:latin typeface="Arial" pitchFamily="34" charset="0"/>
                <a:cs typeface="Courier New" pitchFamily="49" charset="0"/>
              </a:rPr>
              <a:t>1,x</a:t>
            </a:r>
          </a:p>
        </p:txBody>
      </p:sp>
      <p:sp>
        <p:nvSpPr>
          <p:cNvPr id="120839" name="Text Box 11"/>
          <p:cNvSpPr txBox="1">
            <a:spLocks noChangeArrowheads="1"/>
          </p:cNvSpPr>
          <p:nvPr/>
        </p:nvSpPr>
        <p:spPr bwMode="auto">
          <a:xfrm>
            <a:off x="4860925" y="5284788"/>
            <a:ext cx="184150"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120840" name="AutoShape 5"/>
          <p:cNvSpPr>
            <a:spLocks noChangeArrowheads="1"/>
          </p:cNvSpPr>
          <p:nvPr/>
        </p:nvSpPr>
        <p:spPr bwMode="auto">
          <a:xfrm>
            <a:off x="1600200" y="3962400"/>
            <a:ext cx="914400" cy="228600"/>
          </a:xfrm>
          <a:prstGeom prst="leftRightArrow">
            <a:avLst>
              <a:gd name="adj1" fmla="val 50000"/>
              <a:gd name="adj2" fmla="val 124167"/>
            </a:avLst>
          </a:prstGeom>
          <a:solidFill>
            <a:srgbClr val="FF3300"/>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120841" name="AutoShape 5"/>
          <p:cNvSpPr>
            <a:spLocks noChangeArrowheads="1"/>
          </p:cNvSpPr>
          <p:nvPr/>
        </p:nvSpPr>
        <p:spPr bwMode="auto">
          <a:xfrm>
            <a:off x="2743200" y="3962400"/>
            <a:ext cx="762000" cy="228600"/>
          </a:xfrm>
          <a:prstGeom prst="leftRightArrow">
            <a:avLst>
              <a:gd name="adj1" fmla="val 50000"/>
              <a:gd name="adj2" fmla="val 124167"/>
            </a:avLst>
          </a:prstGeom>
          <a:solidFill>
            <a:srgbClr val="FF3300"/>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120842" name="AutoShape 5"/>
          <p:cNvSpPr>
            <a:spLocks noChangeArrowheads="1"/>
          </p:cNvSpPr>
          <p:nvPr/>
        </p:nvSpPr>
        <p:spPr bwMode="auto">
          <a:xfrm>
            <a:off x="3505200" y="4672013"/>
            <a:ext cx="838200" cy="204787"/>
          </a:xfrm>
          <a:prstGeom prst="leftRightArrow">
            <a:avLst>
              <a:gd name="adj1" fmla="val 50000"/>
              <a:gd name="adj2" fmla="val 124174"/>
            </a:avLst>
          </a:prstGeom>
          <a:solidFill>
            <a:srgbClr val="0066FF"/>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120843" name="AutoShape 5"/>
          <p:cNvSpPr>
            <a:spLocks noChangeArrowheads="1"/>
          </p:cNvSpPr>
          <p:nvPr/>
        </p:nvSpPr>
        <p:spPr bwMode="auto">
          <a:xfrm>
            <a:off x="5410200" y="3962400"/>
            <a:ext cx="838200" cy="228600"/>
          </a:xfrm>
          <a:prstGeom prst="leftRightArrow">
            <a:avLst>
              <a:gd name="adj1" fmla="val 50000"/>
              <a:gd name="adj2" fmla="val 124174"/>
            </a:avLst>
          </a:prstGeom>
          <a:solidFill>
            <a:srgbClr val="FF3300"/>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120844" name="AutoShape 5"/>
          <p:cNvSpPr>
            <a:spLocks noChangeArrowheads="1"/>
          </p:cNvSpPr>
          <p:nvPr/>
        </p:nvSpPr>
        <p:spPr bwMode="auto">
          <a:xfrm>
            <a:off x="6400800" y="3962400"/>
            <a:ext cx="914400" cy="228600"/>
          </a:xfrm>
          <a:prstGeom prst="leftRightArrow">
            <a:avLst>
              <a:gd name="adj1" fmla="val 50000"/>
              <a:gd name="adj2" fmla="val 124167"/>
            </a:avLst>
          </a:prstGeom>
          <a:solidFill>
            <a:srgbClr val="FF3300"/>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120845" name="AutoShape 5"/>
          <p:cNvSpPr>
            <a:spLocks noChangeArrowheads="1"/>
          </p:cNvSpPr>
          <p:nvPr/>
        </p:nvSpPr>
        <p:spPr bwMode="auto">
          <a:xfrm>
            <a:off x="7620000" y="4672013"/>
            <a:ext cx="914400" cy="204787"/>
          </a:xfrm>
          <a:prstGeom prst="leftRightArrow">
            <a:avLst>
              <a:gd name="adj1" fmla="val 50000"/>
              <a:gd name="adj2" fmla="val 124176"/>
            </a:avLst>
          </a:prstGeom>
          <a:solidFill>
            <a:srgbClr val="0066FF"/>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120846" name="Text Box 7"/>
          <p:cNvSpPr txBox="1">
            <a:spLocks noChangeArrowheads="1"/>
          </p:cNvSpPr>
          <p:nvPr/>
        </p:nvSpPr>
        <p:spPr bwMode="auto">
          <a:xfrm>
            <a:off x="2819400" y="3505200"/>
            <a:ext cx="612668"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0000"/>
                </a:solidFill>
                <a:latin typeface="Arial" pitchFamily="34" charset="0"/>
                <a:cs typeface="Courier New" pitchFamily="49" charset="0"/>
              </a:rPr>
              <a:t>2,y</a:t>
            </a:r>
          </a:p>
        </p:txBody>
      </p:sp>
      <p:sp>
        <p:nvSpPr>
          <p:cNvPr id="120847" name="Text Box 7"/>
          <p:cNvSpPr txBox="1">
            <a:spLocks noChangeArrowheads="1"/>
          </p:cNvSpPr>
          <p:nvPr/>
        </p:nvSpPr>
        <p:spPr bwMode="auto">
          <a:xfrm>
            <a:off x="5486400" y="3505200"/>
            <a:ext cx="612668"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0000"/>
                </a:solidFill>
                <a:latin typeface="Arial" pitchFamily="34" charset="0"/>
                <a:cs typeface="Courier New" pitchFamily="49" charset="0"/>
              </a:rPr>
              <a:t>3,x</a:t>
            </a:r>
          </a:p>
        </p:txBody>
      </p:sp>
      <p:sp>
        <p:nvSpPr>
          <p:cNvPr id="120848" name="Text Box 7"/>
          <p:cNvSpPr txBox="1">
            <a:spLocks noChangeArrowheads="1"/>
          </p:cNvSpPr>
          <p:nvPr/>
        </p:nvSpPr>
        <p:spPr bwMode="auto">
          <a:xfrm>
            <a:off x="6553200" y="3505200"/>
            <a:ext cx="612668"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0000"/>
                </a:solidFill>
                <a:latin typeface="Arial" pitchFamily="34" charset="0"/>
                <a:cs typeface="Courier New" pitchFamily="49" charset="0"/>
              </a:rPr>
              <a:t>4,y</a:t>
            </a:r>
          </a:p>
        </p:txBody>
      </p:sp>
      <p:sp>
        <p:nvSpPr>
          <p:cNvPr id="120849" name="Text Box 7"/>
          <p:cNvSpPr txBox="1">
            <a:spLocks noChangeArrowheads="1"/>
          </p:cNvSpPr>
          <p:nvPr/>
        </p:nvSpPr>
        <p:spPr bwMode="auto">
          <a:xfrm>
            <a:off x="3581400" y="4267200"/>
            <a:ext cx="595035"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0066FF"/>
                </a:solidFill>
                <a:latin typeface="Arial" pitchFamily="34" charset="0"/>
                <a:cs typeface="Courier New" pitchFamily="49" charset="0"/>
              </a:rPr>
              <a:t>1,z</a:t>
            </a:r>
          </a:p>
        </p:txBody>
      </p:sp>
      <p:sp>
        <p:nvSpPr>
          <p:cNvPr id="120850" name="Text Box 7"/>
          <p:cNvSpPr txBox="1">
            <a:spLocks noChangeArrowheads="1"/>
          </p:cNvSpPr>
          <p:nvPr/>
        </p:nvSpPr>
        <p:spPr bwMode="auto">
          <a:xfrm>
            <a:off x="7696200" y="4267200"/>
            <a:ext cx="595035"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0066FF"/>
                </a:solidFill>
                <a:latin typeface="Arial" pitchFamily="34" charset="0"/>
                <a:cs typeface="Courier New" pitchFamily="49" charset="0"/>
              </a:rPr>
              <a:t>3,z</a:t>
            </a:r>
          </a:p>
        </p:txBody>
      </p:sp>
      <p:sp>
        <p:nvSpPr>
          <p:cNvPr id="120851" name="Text Box 7"/>
          <p:cNvSpPr txBox="1">
            <a:spLocks noChangeArrowheads="1"/>
          </p:cNvSpPr>
          <p:nvPr/>
        </p:nvSpPr>
        <p:spPr bwMode="auto">
          <a:xfrm>
            <a:off x="1828800" y="2209800"/>
            <a:ext cx="612668" cy="387798"/>
          </a:xfrm>
          <a:prstGeom prst="rect">
            <a:avLst/>
          </a:prstGeom>
          <a:solidFill>
            <a:schemeClr val="tx1"/>
          </a:solid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92D050"/>
                </a:solidFill>
                <a:latin typeface="Arial" pitchFamily="34" charset="0"/>
                <a:cs typeface="Courier New" pitchFamily="49" charset="0"/>
              </a:rPr>
              <a:t>1,x</a:t>
            </a:r>
          </a:p>
        </p:txBody>
      </p:sp>
      <p:sp>
        <p:nvSpPr>
          <p:cNvPr id="120852" name="AutoShape 5"/>
          <p:cNvSpPr>
            <a:spLocks noChangeArrowheads="1"/>
          </p:cNvSpPr>
          <p:nvPr/>
        </p:nvSpPr>
        <p:spPr bwMode="auto">
          <a:xfrm>
            <a:off x="1524000" y="2667000"/>
            <a:ext cx="1066800" cy="204788"/>
          </a:xfrm>
          <a:prstGeom prst="leftRightArrow">
            <a:avLst>
              <a:gd name="adj1" fmla="val 50000"/>
              <a:gd name="adj2" fmla="val 124179"/>
            </a:avLst>
          </a:prstGeom>
          <a:solidFill>
            <a:srgbClr val="92D050"/>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120853" name="AutoShape 5"/>
          <p:cNvSpPr>
            <a:spLocks noChangeArrowheads="1"/>
          </p:cNvSpPr>
          <p:nvPr/>
        </p:nvSpPr>
        <p:spPr bwMode="auto">
          <a:xfrm>
            <a:off x="3505200" y="2667000"/>
            <a:ext cx="1066800" cy="204788"/>
          </a:xfrm>
          <a:prstGeom prst="leftRightArrow">
            <a:avLst>
              <a:gd name="adj1" fmla="val 50000"/>
              <a:gd name="adj2" fmla="val 124179"/>
            </a:avLst>
          </a:prstGeom>
          <a:solidFill>
            <a:srgbClr val="92D050"/>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120854" name="AutoShape 5"/>
          <p:cNvSpPr>
            <a:spLocks noChangeArrowheads="1"/>
          </p:cNvSpPr>
          <p:nvPr/>
        </p:nvSpPr>
        <p:spPr bwMode="auto">
          <a:xfrm>
            <a:off x="5181600" y="2667000"/>
            <a:ext cx="1066800" cy="204788"/>
          </a:xfrm>
          <a:prstGeom prst="leftRightArrow">
            <a:avLst>
              <a:gd name="adj1" fmla="val 50000"/>
              <a:gd name="adj2" fmla="val 124179"/>
            </a:avLst>
          </a:prstGeom>
          <a:solidFill>
            <a:srgbClr val="92D050"/>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120855" name="AutoShape 5"/>
          <p:cNvSpPr>
            <a:spLocks noChangeArrowheads="1"/>
          </p:cNvSpPr>
          <p:nvPr/>
        </p:nvSpPr>
        <p:spPr bwMode="auto">
          <a:xfrm>
            <a:off x="7620000" y="2667000"/>
            <a:ext cx="1066800" cy="204788"/>
          </a:xfrm>
          <a:prstGeom prst="leftRightArrow">
            <a:avLst>
              <a:gd name="adj1" fmla="val 50000"/>
              <a:gd name="adj2" fmla="val 124179"/>
            </a:avLst>
          </a:prstGeom>
          <a:solidFill>
            <a:srgbClr val="92D050"/>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120856" name="Text Box 7"/>
          <p:cNvSpPr txBox="1">
            <a:spLocks noChangeArrowheads="1"/>
          </p:cNvSpPr>
          <p:nvPr/>
        </p:nvSpPr>
        <p:spPr bwMode="auto">
          <a:xfrm>
            <a:off x="3733800" y="2209800"/>
            <a:ext cx="595035" cy="387798"/>
          </a:xfrm>
          <a:prstGeom prst="rect">
            <a:avLst/>
          </a:prstGeom>
          <a:solidFill>
            <a:schemeClr val="tx1"/>
          </a:solid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92D050"/>
                </a:solidFill>
                <a:latin typeface="Arial" pitchFamily="34" charset="0"/>
                <a:cs typeface="Courier New" pitchFamily="49" charset="0"/>
              </a:rPr>
              <a:t>1,z</a:t>
            </a:r>
          </a:p>
        </p:txBody>
      </p:sp>
      <p:sp>
        <p:nvSpPr>
          <p:cNvPr id="120857" name="Text Box 7"/>
          <p:cNvSpPr txBox="1">
            <a:spLocks noChangeArrowheads="1"/>
          </p:cNvSpPr>
          <p:nvPr/>
        </p:nvSpPr>
        <p:spPr bwMode="auto">
          <a:xfrm>
            <a:off x="5410200" y="2209800"/>
            <a:ext cx="612668" cy="387798"/>
          </a:xfrm>
          <a:prstGeom prst="rect">
            <a:avLst/>
          </a:prstGeom>
          <a:solidFill>
            <a:schemeClr val="tx1"/>
          </a:solid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92D050"/>
                </a:solidFill>
                <a:latin typeface="Arial" pitchFamily="34" charset="0"/>
                <a:cs typeface="Courier New" pitchFamily="49" charset="0"/>
              </a:rPr>
              <a:t>3,x</a:t>
            </a:r>
          </a:p>
        </p:txBody>
      </p:sp>
      <p:sp>
        <p:nvSpPr>
          <p:cNvPr id="120858" name="Text Box 7"/>
          <p:cNvSpPr txBox="1">
            <a:spLocks noChangeArrowheads="1"/>
          </p:cNvSpPr>
          <p:nvPr/>
        </p:nvSpPr>
        <p:spPr bwMode="auto">
          <a:xfrm>
            <a:off x="7772400" y="2209800"/>
            <a:ext cx="595035" cy="387798"/>
          </a:xfrm>
          <a:prstGeom prst="rect">
            <a:avLst/>
          </a:prstGeom>
          <a:solidFill>
            <a:schemeClr val="tx1"/>
          </a:solid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92D050"/>
                </a:solidFill>
                <a:latin typeface="Arial" pitchFamily="34" charset="0"/>
                <a:cs typeface="Courier New" pitchFamily="49" charset="0"/>
              </a:rPr>
              <a:t>3,z</a:t>
            </a:r>
          </a:p>
        </p:txBody>
      </p:sp>
      <p:sp>
        <p:nvSpPr>
          <p:cNvPr id="120859" name="Text Box 7"/>
          <p:cNvSpPr txBox="1">
            <a:spLocks noChangeArrowheads="1"/>
          </p:cNvSpPr>
          <p:nvPr/>
        </p:nvSpPr>
        <p:spPr bwMode="auto">
          <a:xfrm>
            <a:off x="76200" y="2581275"/>
            <a:ext cx="1399742" cy="387798"/>
          </a:xfrm>
          <a:prstGeom prst="rect">
            <a:avLst/>
          </a:prstGeom>
          <a:solidFill>
            <a:schemeClr val="tx1"/>
          </a:solid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92D050"/>
                </a:solidFill>
                <a:latin typeface="Arial" pitchFamily="34" charset="0"/>
                <a:cs typeface="Courier New" pitchFamily="49" charset="0"/>
              </a:rPr>
              <a:t>Scanner</a:t>
            </a:r>
          </a:p>
        </p:txBody>
      </p:sp>
      <p:sp>
        <p:nvSpPr>
          <p:cNvPr id="120860" name="Text Box 7"/>
          <p:cNvSpPr txBox="1">
            <a:spLocks noChangeArrowheads="1"/>
          </p:cNvSpPr>
          <p:nvPr/>
        </p:nvSpPr>
        <p:spPr bwMode="auto">
          <a:xfrm>
            <a:off x="55563" y="3876675"/>
            <a:ext cx="1392237" cy="390525"/>
          </a:xfrm>
          <a:prstGeom prst="rect">
            <a:avLst/>
          </a:prstGeom>
          <a:solidFill>
            <a:schemeClr val="tx1"/>
          </a:solid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0000"/>
                </a:solidFill>
                <a:latin typeface="Arial" pitchFamily="34" charset="0"/>
                <a:cs typeface="Courier New" pitchFamily="49" charset="0"/>
              </a:rPr>
              <a:t>Updater</a:t>
            </a:r>
          </a:p>
        </p:txBody>
      </p:sp>
      <p:sp>
        <p:nvSpPr>
          <p:cNvPr id="120861" name="Text Box 7"/>
          <p:cNvSpPr txBox="1">
            <a:spLocks noChangeArrowheads="1"/>
          </p:cNvSpPr>
          <p:nvPr/>
        </p:nvSpPr>
        <p:spPr bwMode="auto">
          <a:xfrm>
            <a:off x="76200" y="4562475"/>
            <a:ext cx="1392238" cy="390525"/>
          </a:xfrm>
          <a:prstGeom prst="rect">
            <a:avLst/>
          </a:prstGeom>
          <a:solidFill>
            <a:schemeClr val="tx1"/>
          </a:solid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0066FF"/>
                </a:solidFill>
                <a:latin typeface="Arial" pitchFamily="34" charset="0"/>
                <a:cs typeface="Courier New" pitchFamily="49" charset="0"/>
              </a:rPr>
              <a:t>Updater</a:t>
            </a:r>
          </a:p>
        </p:txBody>
      </p:sp>
      <p:sp>
        <p:nvSpPr>
          <p:cNvPr id="120862" name="AutoShape 5"/>
          <p:cNvSpPr>
            <a:spLocks noChangeArrowheads="1"/>
          </p:cNvSpPr>
          <p:nvPr/>
        </p:nvSpPr>
        <p:spPr bwMode="auto">
          <a:xfrm>
            <a:off x="4495800" y="4672013"/>
            <a:ext cx="838200" cy="204787"/>
          </a:xfrm>
          <a:prstGeom prst="leftRightArrow">
            <a:avLst>
              <a:gd name="adj1" fmla="val 50000"/>
              <a:gd name="adj2" fmla="val 124174"/>
            </a:avLst>
          </a:prstGeom>
          <a:solidFill>
            <a:srgbClr val="0066FF"/>
          </a:solidFill>
          <a:ln w="38100">
            <a:solidFill>
              <a:schemeClr val="bg1"/>
            </a:solidFill>
            <a:miter lim="800000"/>
            <a:headEnd/>
            <a:tailEnd/>
          </a:ln>
        </p:spPr>
        <p:txBody>
          <a:bodyPr wrap="none" anchor="ctr"/>
          <a:lstStyle/>
          <a:p>
            <a:pPr algn="ctr" eaLnBrk="0" hangingPunct="0"/>
            <a:endParaRPr lang="en-US" b="1" dirty="0">
              <a:latin typeface="Arial" pitchFamily="34" charset="0"/>
              <a:cs typeface="Courier New" pitchFamily="49" charset="0"/>
            </a:endParaRPr>
          </a:p>
        </p:txBody>
      </p:sp>
      <p:sp>
        <p:nvSpPr>
          <p:cNvPr id="120863" name="Text Box 7"/>
          <p:cNvSpPr txBox="1">
            <a:spLocks noChangeArrowheads="1"/>
          </p:cNvSpPr>
          <p:nvPr/>
        </p:nvSpPr>
        <p:spPr bwMode="auto">
          <a:xfrm>
            <a:off x="4495800" y="4267200"/>
            <a:ext cx="679994"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0066FF"/>
                </a:solidFill>
                <a:latin typeface="Arial" pitchFamily="34" charset="0"/>
                <a:cs typeface="Courier New" pitchFamily="49" charset="0"/>
              </a:rPr>
              <a:t>2,w</a:t>
            </a:r>
          </a:p>
        </p:txBody>
      </p:sp>
      <p:sp>
        <p:nvSpPr>
          <p:cNvPr id="44" name="AutoShape 43"/>
          <p:cNvSpPr>
            <a:spLocks noChangeArrowheads="1"/>
          </p:cNvSpPr>
          <p:nvPr/>
        </p:nvSpPr>
        <p:spPr bwMode="auto">
          <a:xfrm>
            <a:off x="2819400" y="409574"/>
            <a:ext cx="5943600" cy="1647825"/>
          </a:xfrm>
          <a:prstGeom prst="wedgeRoundRectCallout">
            <a:avLst>
              <a:gd name="adj1" fmla="val -78683"/>
              <a:gd name="adj2" fmla="val 75836"/>
              <a:gd name="adj3" fmla="val 16667"/>
            </a:avLst>
          </a:prstGeom>
          <a:solidFill>
            <a:schemeClr val="tx1"/>
          </a:solidFill>
          <a:ln w="38100">
            <a:solidFill>
              <a:srgbClr val="FF0000"/>
            </a:solidFill>
            <a:miter lim="800000"/>
            <a:headEnd/>
            <a:tailEnd/>
          </a:ln>
        </p:spPr>
        <p:txBody>
          <a:bodyPr anchor="ctr"/>
          <a:lstStyle/>
          <a:p>
            <a:pPr algn="ctr" eaLnBrk="0" hangingPunct="0"/>
            <a:r>
              <a:rPr lang="en-US" sz="2800" dirty="0">
                <a:solidFill>
                  <a:srgbClr val="FFFF00"/>
                </a:solidFill>
                <a:latin typeface="Arial" pitchFamily="34" charset="0"/>
                <a:cs typeface="Courier New" pitchFamily="49" charset="0"/>
              </a:rPr>
              <a:t>Scanner reads x and z with different stamps and recognizes collect not clean</a:t>
            </a:r>
          </a:p>
        </p:txBody>
      </p:sp>
      <p:sp>
        <p:nvSpPr>
          <p:cNvPr id="33" name="Footer Placeholder 32"/>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7CCCD5DD-89EC-47B9-B4AB-1BC7A7A8FA71}" type="slidenum">
              <a:rPr lang="x-none" sz="1400">
                <a:solidFill>
                  <a:srgbClr val="FFFF00"/>
                </a:solidFill>
                <a:latin typeface="Arial" pitchFamily="34" charset="0"/>
                <a:cs typeface="Arial" charset="0"/>
              </a:rPr>
              <a:pPr algn="r" eaLnBrk="0" hangingPunct="0"/>
              <a:t>109</a:t>
            </a:fld>
            <a:endParaRPr lang="en-US" sz="1400" dirty="0">
              <a:solidFill>
                <a:srgbClr val="FFFF00"/>
              </a:solidFill>
              <a:latin typeface="Arial" pitchFamily="34" charset="0"/>
              <a:cs typeface="Arial" charset="0"/>
            </a:endParaRPr>
          </a:p>
        </p:txBody>
      </p:sp>
      <p:sp>
        <p:nvSpPr>
          <p:cNvPr id="121860" name="Rectangle 2"/>
          <p:cNvSpPr>
            <a:spLocks noGrp="1" noChangeArrowheads="1"/>
          </p:cNvSpPr>
          <p:nvPr>
            <p:ph type="title" idx="4294967295"/>
          </p:nvPr>
        </p:nvSpPr>
        <p:spPr/>
        <p:txBody>
          <a:bodyPr/>
          <a:lstStyle/>
          <a:p>
            <a:pPr eaLnBrk="1" hangingPunct="1"/>
            <a:r>
              <a:rPr lang="en-US" dirty="0">
                <a:latin typeface="Arial" charset="0"/>
                <a:cs typeface="Arial" charset="0"/>
              </a:rPr>
              <a:t>Simple Snapshot</a:t>
            </a:r>
          </a:p>
        </p:txBody>
      </p:sp>
      <p:sp>
        <p:nvSpPr>
          <p:cNvPr id="121863" name="Text Box 37"/>
          <p:cNvSpPr txBox="1">
            <a:spLocks noChangeArrowheads="1"/>
          </p:cNvSpPr>
          <p:nvPr/>
        </p:nvSpPr>
        <p:spPr bwMode="auto">
          <a:xfrm>
            <a:off x="6003925" y="4757738"/>
            <a:ext cx="473075" cy="701675"/>
          </a:xfrm>
          <a:prstGeom prst="rect">
            <a:avLst/>
          </a:prstGeom>
          <a:noFill/>
          <a:ln w="38100">
            <a:noFill/>
            <a:miter lim="800000"/>
            <a:headEnd/>
            <a:tailEnd/>
          </a:ln>
        </p:spPr>
        <p:txBody>
          <a:bodyPr wrap="none">
            <a:spAutoFit/>
          </a:bodyPr>
          <a:lstStyle/>
          <a:p>
            <a:r>
              <a:rPr lang="en-US" sz="4000" b="1" dirty="0">
                <a:solidFill>
                  <a:srgbClr val="FFFF00"/>
                </a:solidFill>
                <a:latin typeface="Times New Roman" pitchFamily="18" charset="0"/>
                <a:cs typeface="Courier New" pitchFamily="49" charset="0"/>
              </a:rPr>
              <a:t>=</a:t>
            </a:r>
          </a:p>
        </p:txBody>
      </p:sp>
      <p:sp>
        <p:nvSpPr>
          <p:cNvPr id="121864" name="AutoShape 48"/>
          <p:cNvSpPr>
            <a:spLocks noChangeArrowheads="1"/>
          </p:cNvSpPr>
          <p:nvPr/>
        </p:nvSpPr>
        <p:spPr bwMode="auto">
          <a:xfrm>
            <a:off x="6235700" y="3611563"/>
            <a:ext cx="1627188" cy="373062"/>
          </a:xfrm>
          <a:prstGeom prst="leftRightArrow">
            <a:avLst>
              <a:gd name="adj1" fmla="val 50000"/>
              <a:gd name="adj2" fmla="val 87234"/>
            </a:avLst>
          </a:prstGeom>
          <a:solidFill>
            <a:srgbClr val="CCECFF"/>
          </a:solidFill>
          <a:ln w="38100">
            <a:solidFill>
              <a:schemeClr val="bg1"/>
            </a:solidFill>
            <a:miter lim="800000"/>
            <a:headEnd/>
            <a:tailEnd/>
          </a:ln>
        </p:spPr>
        <p:txBody>
          <a:bodyPr wrap="none" anchor="ctr"/>
          <a:lstStyle/>
          <a:p>
            <a:pPr algn="ctr" eaLnBrk="0" hangingPunct="0"/>
            <a:r>
              <a:rPr lang="en-US" sz="1600" b="1" dirty="0">
                <a:solidFill>
                  <a:srgbClr val="009900"/>
                </a:solidFill>
                <a:latin typeface="Arial" pitchFamily="34" charset="0"/>
                <a:cs typeface="Courier New" pitchFamily="49" charset="0"/>
              </a:rPr>
              <a:t>Collect 2</a:t>
            </a:r>
          </a:p>
        </p:txBody>
      </p:sp>
      <p:sp>
        <p:nvSpPr>
          <p:cNvPr id="121865" name="AutoShape 49"/>
          <p:cNvSpPr>
            <a:spLocks noChangeArrowheads="1"/>
          </p:cNvSpPr>
          <p:nvPr/>
        </p:nvSpPr>
        <p:spPr bwMode="auto">
          <a:xfrm>
            <a:off x="4424363" y="3613150"/>
            <a:ext cx="1627187" cy="373063"/>
          </a:xfrm>
          <a:prstGeom prst="leftRightArrow">
            <a:avLst>
              <a:gd name="adj1" fmla="val 50000"/>
              <a:gd name="adj2" fmla="val 87234"/>
            </a:avLst>
          </a:prstGeom>
          <a:solidFill>
            <a:srgbClr val="CCECFF"/>
          </a:solidFill>
          <a:ln w="38100">
            <a:solidFill>
              <a:schemeClr val="bg1"/>
            </a:solidFill>
            <a:miter lim="800000"/>
            <a:headEnd/>
            <a:tailEnd/>
          </a:ln>
        </p:spPr>
        <p:txBody>
          <a:bodyPr wrap="none" anchor="ctr"/>
          <a:lstStyle/>
          <a:p>
            <a:pPr algn="ctr" eaLnBrk="0" hangingPunct="0"/>
            <a:r>
              <a:rPr lang="en-US" sz="1400" b="1" dirty="0">
                <a:solidFill>
                  <a:srgbClr val="009900"/>
                </a:solidFill>
                <a:latin typeface="Arial" pitchFamily="34" charset="0"/>
                <a:cs typeface="Courier New" pitchFamily="49" charset="0"/>
              </a:rPr>
              <a:t>Collect 1</a:t>
            </a:r>
          </a:p>
        </p:txBody>
      </p:sp>
      <p:sp>
        <p:nvSpPr>
          <p:cNvPr id="41" name="Footer Placeholder 40"/>
          <p:cNvSpPr>
            <a:spLocks noGrp="1"/>
          </p:cNvSpPr>
          <p:nvPr>
            <p:ph type="ftr" sz="quarter" idx="10"/>
          </p:nvPr>
        </p:nvSpPr>
        <p:spPr/>
        <p:txBody>
          <a:bodyPr/>
          <a:lstStyle/>
          <a:p>
            <a:pPr>
              <a:defRPr/>
            </a:pPr>
            <a:r>
              <a:rPr lang="en-US" dirty="0"/>
              <a:t>Art of Multiprocessor Programming</a:t>
            </a:r>
          </a:p>
        </p:txBody>
      </p:sp>
      <p:sp>
        <p:nvSpPr>
          <p:cNvPr id="2" name="TextBox 1">
            <a:extLst>
              <a:ext uri="{FF2B5EF4-FFF2-40B4-BE49-F238E27FC236}">
                <a16:creationId xmlns:a16="http://schemas.microsoft.com/office/drawing/2014/main" id="{C795C90A-13D1-0E16-0181-740D9F754D7B}"/>
              </a:ext>
            </a:extLst>
          </p:cNvPr>
          <p:cNvSpPr txBox="1"/>
          <p:nvPr/>
        </p:nvSpPr>
        <p:spPr bwMode="auto">
          <a:xfrm>
            <a:off x="533400" y="1412125"/>
            <a:ext cx="2669449"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Collect twice</a:t>
            </a:r>
            <a:endParaRPr lang="en-US" sz="280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3D9F51B-96F1-2E11-7BC7-7D9CE40E770D}"/>
              </a:ext>
            </a:extLst>
          </p:cNvPr>
          <p:cNvSpPr txBox="1"/>
          <p:nvPr/>
        </p:nvSpPr>
        <p:spPr bwMode="auto">
          <a:xfrm>
            <a:off x="533401" y="3044289"/>
            <a:ext cx="381244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Disagree? Try over …</a:t>
            </a:r>
          </a:p>
        </p:txBody>
      </p:sp>
      <p:sp>
        <p:nvSpPr>
          <p:cNvPr id="4" name="TextBox 3">
            <a:extLst>
              <a:ext uri="{FF2B5EF4-FFF2-40B4-BE49-F238E27FC236}">
                <a16:creationId xmlns:a16="http://schemas.microsoft.com/office/drawing/2014/main" id="{76D7280F-54B5-0928-2505-E8919BF30A46}"/>
              </a:ext>
            </a:extLst>
          </p:cNvPr>
          <p:cNvSpPr txBox="1"/>
          <p:nvPr/>
        </p:nvSpPr>
        <p:spPr bwMode="auto">
          <a:xfrm>
            <a:off x="533400" y="2228207"/>
            <a:ext cx="2593249"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Agree? Done!</a:t>
            </a:r>
          </a:p>
        </p:txBody>
      </p:sp>
      <p:grpSp>
        <p:nvGrpSpPr>
          <p:cNvPr id="6" name="Group 5">
            <a:extLst>
              <a:ext uri="{FF2B5EF4-FFF2-40B4-BE49-F238E27FC236}">
                <a16:creationId xmlns:a16="http://schemas.microsoft.com/office/drawing/2014/main" id="{64ACCB97-3E4E-42FD-BAEE-D97F4E0AE046}"/>
              </a:ext>
            </a:extLst>
          </p:cNvPr>
          <p:cNvGrpSpPr/>
          <p:nvPr/>
        </p:nvGrpSpPr>
        <p:grpSpPr>
          <a:xfrm>
            <a:off x="4602442" y="4183079"/>
            <a:ext cx="1184940" cy="2031194"/>
            <a:chOff x="1879535" y="4351451"/>
            <a:chExt cx="1184940" cy="2031194"/>
          </a:xfrm>
        </p:grpSpPr>
        <p:sp>
          <p:nvSpPr>
            <p:cNvPr id="5" name="TextBox 4">
              <a:extLst>
                <a:ext uri="{FF2B5EF4-FFF2-40B4-BE49-F238E27FC236}">
                  <a16:creationId xmlns:a16="http://schemas.microsoft.com/office/drawing/2014/main" id="{265948EA-CAD7-47AF-A809-5793C48DD930}"/>
                </a:ext>
              </a:extLst>
            </p:cNvPr>
            <p:cNvSpPr txBox="1"/>
            <p:nvPr/>
          </p:nvSpPr>
          <p:spPr bwMode="auto">
            <a:xfrm>
              <a:off x="1879535" y="4351451"/>
              <a:ext cx="1184940" cy="523220"/>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1:15,0</a:t>
              </a:r>
            </a:p>
          </p:txBody>
        </p:sp>
        <p:sp>
          <p:nvSpPr>
            <p:cNvPr id="44" name="TextBox 43">
              <a:extLst>
                <a:ext uri="{FF2B5EF4-FFF2-40B4-BE49-F238E27FC236}">
                  <a16:creationId xmlns:a16="http://schemas.microsoft.com/office/drawing/2014/main" id="{0FDAE364-1B99-42FA-8404-E477731E4A4C}"/>
                </a:ext>
              </a:extLst>
            </p:cNvPr>
            <p:cNvSpPr txBox="1"/>
            <p:nvPr/>
          </p:nvSpPr>
          <p:spPr bwMode="auto">
            <a:xfrm>
              <a:off x="1879535" y="4854109"/>
              <a:ext cx="1184940" cy="523220"/>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1:20,7</a:t>
              </a:r>
            </a:p>
          </p:txBody>
        </p:sp>
        <p:sp>
          <p:nvSpPr>
            <p:cNvPr id="45" name="TextBox 44">
              <a:extLst>
                <a:ext uri="{FF2B5EF4-FFF2-40B4-BE49-F238E27FC236}">
                  <a16:creationId xmlns:a16="http://schemas.microsoft.com/office/drawing/2014/main" id="{18BDA961-F833-490A-9742-0920D0808BD2}"/>
                </a:ext>
              </a:extLst>
            </p:cNvPr>
            <p:cNvSpPr txBox="1"/>
            <p:nvPr/>
          </p:nvSpPr>
          <p:spPr bwMode="auto">
            <a:xfrm>
              <a:off x="1879535" y="5356767"/>
              <a:ext cx="1184940" cy="523220"/>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1:00,3</a:t>
              </a:r>
            </a:p>
          </p:txBody>
        </p:sp>
        <p:sp>
          <p:nvSpPr>
            <p:cNvPr id="46" name="TextBox 45">
              <a:extLst>
                <a:ext uri="{FF2B5EF4-FFF2-40B4-BE49-F238E27FC236}">
                  <a16:creationId xmlns:a16="http://schemas.microsoft.com/office/drawing/2014/main" id="{8FCB5662-916E-4511-9949-6A8CB70CB9E6}"/>
                </a:ext>
              </a:extLst>
            </p:cNvPr>
            <p:cNvSpPr txBox="1"/>
            <p:nvPr/>
          </p:nvSpPr>
          <p:spPr bwMode="auto">
            <a:xfrm>
              <a:off x="1879535" y="5859425"/>
              <a:ext cx="1184940" cy="523220"/>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2:00,1</a:t>
              </a:r>
            </a:p>
          </p:txBody>
        </p:sp>
      </p:grpSp>
      <p:grpSp>
        <p:nvGrpSpPr>
          <p:cNvPr id="48" name="Group 47">
            <a:extLst>
              <a:ext uri="{FF2B5EF4-FFF2-40B4-BE49-F238E27FC236}">
                <a16:creationId xmlns:a16="http://schemas.microsoft.com/office/drawing/2014/main" id="{BC43B048-75B8-4B4C-B419-3AC03F8A5E0A}"/>
              </a:ext>
            </a:extLst>
          </p:cNvPr>
          <p:cNvGrpSpPr/>
          <p:nvPr/>
        </p:nvGrpSpPr>
        <p:grpSpPr>
          <a:xfrm>
            <a:off x="6573877" y="4214031"/>
            <a:ext cx="1184940" cy="2031194"/>
            <a:chOff x="1879535" y="4351451"/>
            <a:chExt cx="1184940" cy="2031194"/>
          </a:xfrm>
        </p:grpSpPr>
        <p:sp>
          <p:nvSpPr>
            <p:cNvPr id="49" name="TextBox 48">
              <a:extLst>
                <a:ext uri="{FF2B5EF4-FFF2-40B4-BE49-F238E27FC236}">
                  <a16:creationId xmlns:a16="http://schemas.microsoft.com/office/drawing/2014/main" id="{EBF1389C-3E35-4363-9F5C-2F305650A670}"/>
                </a:ext>
              </a:extLst>
            </p:cNvPr>
            <p:cNvSpPr txBox="1"/>
            <p:nvPr/>
          </p:nvSpPr>
          <p:spPr bwMode="auto">
            <a:xfrm>
              <a:off x="1879535" y="4351451"/>
              <a:ext cx="1184940" cy="523220"/>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1:15,0</a:t>
              </a:r>
            </a:p>
          </p:txBody>
        </p:sp>
        <p:sp>
          <p:nvSpPr>
            <p:cNvPr id="50" name="TextBox 49">
              <a:extLst>
                <a:ext uri="{FF2B5EF4-FFF2-40B4-BE49-F238E27FC236}">
                  <a16:creationId xmlns:a16="http://schemas.microsoft.com/office/drawing/2014/main" id="{3B9F878C-0C4D-4E20-A5E5-3FB5BDCE30B7}"/>
                </a:ext>
              </a:extLst>
            </p:cNvPr>
            <p:cNvSpPr txBox="1"/>
            <p:nvPr/>
          </p:nvSpPr>
          <p:spPr bwMode="auto">
            <a:xfrm>
              <a:off x="1879535" y="4854109"/>
              <a:ext cx="1184940" cy="523220"/>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1:20,7</a:t>
              </a:r>
            </a:p>
          </p:txBody>
        </p:sp>
        <p:sp>
          <p:nvSpPr>
            <p:cNvPr id="51" name="TextBox 50">
              <a:extLst>
                <a:ext uri="{FF2B5EF4-FFF2-40B4-BE49-F238E27FC236}">
                  <a16:creationId xmlns:a16="http://schemas.microsoft.com/office/drawing/2014/main" id="{9D2EFF6A-2BB1-4828-9D0C-632759112FA3}"/>
                </a:ext>
              </a:extLst>
            </p:cNvPr>
            <p:cNvSpPr txBox="1"/>
            <p:nvPr/>
          </p:nvSpPr>
          <p:spPr bwMode="auto">
            <a:xfrm>
              <a:off x="1879535" y="5356767"/>
              <a:ext cx="1184940" cy="523220"/>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1:00,3</a:t>
              </a:r>
            </a:p>
          </p:txBody>
        </p:sp>
        <p:sp>
          <p:nvSpPr>
            <p:cNvPr id="52" name="TextBox 51">
              <a:extLst>
                <a:ext uri="{FF2B5EF4-FFF2-40B4-BE49-F238E27FC236}">
                  <a16:creationId xmlns:a16="http://schemas.microsoft.com/office/drawing/2014/main" id="{1C60A233-7C7C-4E5D-A651-192D3570FEFA}"/>
                </a:ext>
              </a:extLst>
            </p:cNvPr>
            <p:cNvSpPr txBox="1"/>
            <p:nvPr/>
          </p:nvSpPr>
          <p:spPr bwMode="auto">
            <a:xfrm>
              <a:off x="1879535" y="5859425"/>
              <a:ext cx="1184940" cy="523220"/>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2:00,1</a:t>
              </a:r>
            </a:p>
          </p:txBody>
        </p:sp>
      </p:grpSp>
    </p:spTree>
    <p:extLst>
      <p:ext uri="{BB962C8B-B14F-4D97-AF65-F5344CB8AC3E}">
        <p14:creationId xmlns:p14="http://schemas.microsoft.com/office/powerpoint/2010/main" val="1066659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C8D3DC4C-91D9-47D6-A123-B1A1A6CB045E}" type="slidenum">
              <a:rPr lang="x-none" sz="1400">
                <a:solidFill>
                  <a:srgbClr val="FFFF00"/>
                </a:solidFill>
                <a:latin typeface="Arial" pitchFamily="34" charset="0"/>
                <a:cs typeface="Arial" charset="0"/>
              </a:rPr>
              <a:pPr algn="r" eaLnBrk="0" hangingPunct="0"/>
              <a:t>110</a:t>
            </a:fld>
            <a:endParaRPr lang="en-US" sz="1400" dirty="0">
              <a:solidFill>
                <a:srgbClr val="FFFF00"/>
              </a:solidFill>
              <a:latin typeface="Arial" pitchFamily="34" charset="0"/>
              <a:cs typeface="Arial" charset="0"/>
            </a:endParaRPr>
          </a:p>
        </p:txBody>
      </p:sp>
      <p:sp>
        <p:nvSpPr>
          <p:cNvPr id="122884" name="Rectangle 2"/>
          <p:cNvSpPr>
            <a:spLocks noGrp="1" noChangeArrowheads="1"/>
          </p:cNvSpPr>
          <p:nvPr>
            <p:ph type="title" idx="4294967295"/>
          </p:nvPr>
        </p:nvSpPr>
        <p:spPr/>
        <p:txBody>
          <a:bodyPr/>
          <a:lstStyle/>
          <a:p>
            <a:pPr eaLnBrk="1" hangingPunct="1"/>
            <a:r>
              <a:rPr lang="en-US" dirty="0">
                <a:latin typeface="Arial" charset="0"/>
                <a:cs typeface="Arial" charset="0"/>
              </a:rPr>
              <a:t>Simple Snapshot: Update</a:t>
            </a:r>
          </a:p>
        </p:txBody>
      </p:sp>
      <p:sp>
        <p:nvSpPr>
          <p:cNvPr id="122885" name="Rectangle 3"/>
          <p:cNvSpPr>
            <a:spLocks noChangeArrowheads="1"/>
          </p:cNvSpPr>
          <p:nvPr/>
        </p:nvSpPr>
        <p:spPr bwMode="auto">
          <a:xfrm>
            <a:off x="685800" y="1905000"/>
            <a:ext cx="7772400" cy="3657600"/>
          </a:xfrm>
          <a:prstGeom prst="rect">
            <a:avLst/>
          </a:prstGeom>
          <a:solidFill>
            <a:schemeClr val="tx1"/>
          </a:solidFill>
          <a:ln w="9525">
            <a:noFill/>
            <a:miter lim="800000"/>
            <a:headEnd/>
            <a:tailEnd/>
          </a:ln>
        </p:spPr>
        <p:txBody>
          <a:bodyPr/>
          <a:lstStyle/>
          <a:p>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SimpleSnapshot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Snapshot</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AtomicMRSWRegister</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register</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update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 = </a:t>
            </a:r>
            <a:r>
              <a:rPr lang="en-US" sz="2000" b="0" dirty="0">
                <a:solidFill>
                  <a:srgbClr val="4EC9B0"/>
                </a:solidFill>
                <a:effectLst/>
                <a:latin typeface="Consolas" panose="020B0609020204030204" pitchFamily="49" charset="0"/>
              </a:rPr>
              <a:t>Thread</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myIndex</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StampedValue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oldValue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register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StampedValue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newValue</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StampedValue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oldValue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stamp</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register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write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newValue</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A3001DF8-B385-7897-4EC5-5FD7309F783E}"/>
              </a:ext>
            </a:extLst>
          </p:cNvPr>
          <p:cNvSpPr>
            <a:spLocks noChangeArrowheads="1"/>
          </p:cNvSpPr>
          <p:nvPr/>
        </p:nvSpPr>
        <p:spPr bwMode="auto">
          <a:xfrm>
            <a:off x="685800" y="1905000"/>
            <a:ext cx="7772400" cy="3657600"/>
          </a:xfrm>
          <a:prstGeom prst="rect">
            <a:avLst/>
          </a:prstGeom>
          <a:solidFill>
            <a:schemeClr val="tx1"/>
          </a:solidFill>
          <a:ln w="9525">
            <a:noFill/>
            <a:miter lim="800000"/>
            <a:headEnd/>
            <a:tailEnd/>
          </a:ln>
        </p:spPr>
        <p:txBody>
          <a:bodyPr/>
          <a:lstStyle/>
          <a:p>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SimpleSnapshot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Snapshot</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AtomicMRSWRegister</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register</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update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 = </a:t>
            </a:r>
            <a:r>
              <a:rPr lang="en-US" sz="2000" b="0" dirty="0">
                <a:solidFill>
                  <a:srgbClr val="4EC9B0"/>
                </a:solidFill>
                <a:effectLst/>
                <a:latin typeface="Consolas" panose="020B0609020204030204" pitchFamily="49" charset="0"/>
              </a:rPr>
              <a:t>Thread</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myIndex</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StampedValue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oldValue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register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StampedValue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newValue</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StampedValue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oldValue.stamp</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register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write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newValue</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p>
        </p:txBody>
      </p:sp>
      <p:sp>
        <p:nvSpPr>
          <p:cNvPr id="12390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1524880A-6B33-4C12-93EC-811936256C8E}" type="slidenum">
              <a:rPr lang="x-none" sz="1400">
                <a:solidFill>
                  <a:srgbClr val="FFFF00"/>
                </a:solidFill>
                <a:latin typeface="Arial" pitchFamily="34" charset="0"/>
                <a:cs typeface="Arial" charset="0"/>
              </a:rPr>
              <a:pPr algn="r" eaLnBrk="0" hangingPunct="0"/>
              <a:t>111</a:t>
            </a:fld>
            <a:endParaRPr lang="en-US" sz="1400" dirty="0">
              <a:solidFill>
                <a:srgbClr val="FFFF00"/>
              </a:solidFill>
              <a:latin typeface="Arial" pitchFamily="34" charset="0"/>
              <a:cs typeface="Arial" charset="0"/>
            </a:endParaRPr>
          </a:p>
        </p:txBody>
      </p:sp>
      <p:sp>
        <p:nvSpPr>
          <p:cNvPr id="123908" name="Rectangle 2"/>
          <p:cNvSpPr>
            <a:spLocks noGrp="1" noChangeArrowheads="1"/>
          </p:cNvSpPr>
          <p:nvPr>
            <p:ph type="title" idx="4294967295"/>
          </p:nvPr>
        </p:nvSpPr>
        <p:spPr/>
        <p:txBody>
          <a:bodyPr/>
          <a:lstStyle/>
          <a:p>
            <a:pPr eaLnBrk="1" hangingPunct="1"/>
            <a:r>
              <a:rPr lang="en-US" dirty="0">
                <a:latin typeface="Arial" charset="0"/>
                <a:cs typeface="Arial" charset="0"/>
              </a:rPr>
              <a:t>Simple Snapshot: Update</a:t>
            </a:r>
          </a:p>
        </p:txBody>
      </p:sp>
      <p:sp>
        <p:nvSpPr>
          <p:cNvPr id="123910" name="AutoShape 5"/>
          <p:cNvSpPr>
            <a:spLocks noChangeArrowheads="1"/>
          </p:cNvSpPr>
          <p:nvPr/>
        </p:nvSpPr>
        <p:spPr bwMode="auto">
          <a:xfrm>
            <a:off x="977900" y="2222500"/>
            <a:ext cx="6096000" cy="520700"/>
          </a:xfrm>
          <a:prstGeom prst="wedgeRoundRectCallout">
            <a:avLst>
              <a:gd name="adj1" fmla="val -1745"/>
              <a:gd name="adj2" fmla="val 601829"/>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23911" name="Text Box 6"/>
          <p:cNvSpPr txBox="1">
            <a:spLocks noChangeArrowheads="1"/>
          </p:cNvSpPr>
          <p:nvPr/>
        </p:nvSpPr>
        <p:spPr bwMode="auto">
          <a:xfrm>
            <a:off x="1718685" y="5540375"/>
            <a:ext cx="5115503" cy="461665"/>
          </a:xfrm>
          <a:prstGeom prst="rect">
            <a:avLst/>
          </a:prstGeom>
          <a:noFill/>
          <a:ln w="38100">
            <a:solidFill>
              <a:srgbClr val="FF0000"/>
            </a:solidFill>
            <a:miter lim="800000"/>
            <a:headEnd/>
            <a:tailEnd/>
          </a:ln>
        </p:spPr>
        <p:txBody>
          <a:bodyPr wrap="none">
            <a:spAutoFit/>
          </a:bodyPr>
          <a:lstStyle/>
          <a:p>
            <a:pPr algn="r" eaLnBrk="0" hangingPunct="0"/>
            <a:r>
              <a:rPr lang="en-US" sz="2400" dirty="0">
                <a:solidFill>
                  <a:srgbClr val="FFFF00"/>
                </a:solidFill>
                <a:latin typeface="Arial" pitchFamily="34" charset="0"/>
                <a:cs typeface="Courier New" pitchFamily="49" charset="0"/>
              </a:rPr>
              <a:t>One single-writer register per thread</a:t>
            </a:r>
            <a:endParaRPr lang="en-US" sz="2400" i="1" dirty="0">
              <a:solidFill>
                <a:srgbClr val="FFFF00"/>
              </a:solidFill>
              <a:latin typeface="Arial" pitchFamily="34"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4A40119F-6916-D934-D12D-305FE51BDD4E}"/>
              </a:ext>
            </a:extLst>
          </p:cNvPr>
          <p:cNvSpPr>
            <a:spLocks noChangeArrowheads="1"/>
          </p:cNvSpPr>
          <p:nvPr/>
        </p:nvSpPr>
        <p:spPr bwMode="auto">
          <a:xfrm>
            <a:off x="685800" y="1905000"/>
            <a:ext cx="7772400" cy="3657600"/>
          </a:xfrm>
          <a:prstGeom prst="rect">
            <a:avLst/>
          </a:prstGeom>
          <a:solidFill>
            <a:schemeClr val="tx1"/>
          </a:solidFill>
          <a:ln w="9525">
            <a:noFill/>
            <a:miter lim="800000"/>
            <a:headEnd/>
            <a:tailEnd/>
          </a:ln>
        </p:spPr>
        <p:txBody>
          <a:bodyPr/>
          <a:lstStyle/>
          <a:p>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SimpleSnapshot</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Snapshot</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AtomicMRSWRegister</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register</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update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 = </a:t>
            </a:r>
            <a:r>
              <a:rPr lang="en-US" sz="2000" b="0" dirty="0">
                <a:solidFill>
                  <a:srgbClr val="4EC9B0"/>
                </a:solidFill>
                <a:effectLst/>
                <a:latin typeface="Consolas" panose="020B0609020204030204" pitchFamily="49" charset="0"/>
              </a:rPr>
              <a:t>Thread</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myIndex</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StampedValue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oldValue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register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read</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StampedValue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newValue</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StampedValue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oldValue.stamp</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register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write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newValue</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p>
        </p:txBody>
      </p:sp>
      <p:sp>
        <p:nvSpPr>
          <p:cNvPr id="12493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37E56F0E-FBDA-4A72-9562-EE0029ACB8CE}" type="slidenum">
              <a:rPr lang="x-none" sz="1400">
                <a:solidFill>
                  <a:srgbClr val="FFFF00"/>
                </a:solidFill>
                <a:latin typeface="Arial" pitchFamily="34" charset="0"/>
                <a:cs typeface="Arial" charset="0"/>
              </a:rPr>
              <a:pPr algn="r" eaLnBrk="0" hangingPunct="0"/>
              <a:t>112</a:t>
            </a:fld>
            <a:endParaRPr lang="en-US" sz="1400" dirty="0">
              <a:solidFill>
                <a:srgbClr val="FFFF00"/>
              </a:solidFill>
              <a:latin typeface="Arial" pitchFamily="34" charset="0"/>
              <a:cs typeface="Arial" charset="0"/>
            </a:endParaRPr>
          </a:p>
        </p:txBody>
      </p:sp>
      <p:sp>
        <p:nvSpPr>
          <p:cNvPr id="124932" name="Rectangle 2"/>
          <p:cNvSpPr>
            <a:spLocks noGrp="1" noChangeArrowheads="1"/>
          </p:cNvSpPr>
          <p:nvPr>
            <p:ph type="title" idx="4294967295"/>
          </p:nvPr>
        </p:nvSpPr>
        <p:spPr/>
        <p:txBody>
          <a:bodyPr/>
          <a:lstStyle/>
          <a:p>
            <a:pPr eaLnBrk="1" hangingPunct="1"/>
            <a:r>
              <a:rPr lang="en-US" dirty="0">
                <a:latin typeface="Arial" charset="0"/>
                <a:cs typeface="Arial" charset="0"/>
              </a:rPr>
              <a:t>Simple Snapshot: Update</a:t>
            </a:r>
          </a:p>
        </p:txBody>
      </p:sp>
      <p:sp>
        <p:nvSpPr>
          <p:cNvPr id="124934" name="AutoShape 5"/>
          <p:cNvSpPr>
            <a:spLocks noChangeArrowheads="1"/>
          </p:cNvSpPr>
          <p:nvPr/>
        </p:nvSpPr>
        <p:spPr bwMode="auto">
          <a:xfrm>
            <a:off x="1447800" y="3810000"/>
            <a:ext cx="6718300" cy="1031875"/>
          </a:xfrm>
          <a:prstGeom prst="wedgeRoundRectCallout">
            <a:avLst>
              <a:gd name="adj1" fmla="val -8374"/>
              <a:gd name="adj2" fmla="val 121897"/>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24935" name="Text Box 6"/>
          <p:cNvSpPr txBox="1">
            <a:spLocks noChangeArrowheads="1"/>
          </p:cNvSpPr>
          <p:nvPr/>
        </p:nvSpPr>
        <p:spPr bwMode="auto">
          <a:xfrm>
            <a:off x="2330561" y="5565775"/>
            <a:ext cx="4630627" cy="461665"/>
          </a:xfrm>
          <a:prstGeom prst="rect">
            <a:avLst/>
          </a:prstGeom>
          <a:noFill/>
          <a:ln w="38100">
            <a:solidFill>
              <a:srgbClr val="FF0000"/>
            </a:solidFill>
            <a:miter lim="800000"/>
            <a:headEnd/>
            <a:tailEnd/>
          </a:ln>
        </p:spPr>
        <p:txBody>
          <a:bodyPr wrap="none">
            <a:spAutoFit/>
          </a:bodyPr>
          <a:lstStyle/>
          <a:p>
            <a:pPr algn="r" eaLnBrk="0" hangingPunct="0"/>
            <a:r>
              <a:rPr lang="en-US" sz="2400" dirty="0">
                <a:solidFill>
                  <a:srgbClr val="FFFF00"/>
                </a:solidFill>
                <a:latin typeface="Arial" pitchFamily="34" charset="0"/>
                <a:cs typeface="Courier New" pitchFamily="49" charset="0"/>
              </a:rPr>
              <a:t>Write each time with higher label</a:t>
            </a:r>
            <a:endParaRPr lang="en-US" sz="2400" i="1" dirty="0">
              <a:solidFill>
                <a:srgbClr val="FFFF00"/>
              </a:solidFill>
              <a:latin typeface="Arial" pitchFamily="34"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B9CD602C-9F81-4269-932A-16B7FD5B7E3F}" type="slidenum">
              <a:rPr lang="x-none" sz="1400">
                <a:solidFill>
                  <a:srgbClr val="FFFF00"/>
                </a:solidFill>
                <a:latin typeface="Arial" pitchFamily="34" charset="0"/>
                <a:cs typeface="Arial" charset="0"/>
              </a:rPr>
              <a:pPr algn="r" eaLnBrk="0" hangingPunct="0"/>
              <a:t>113</a:t>
            </a:fld>
            <a:endParaRPr lang="en-US" sz="1400" dirty="0">
              <a:solidFill>
                <a:srgbClr val="FFFF00"/>
              </a:solidFill>
              <a:latin typeface="Arial" pitchFamily="34" charset="0"/>
              <a:cs typeface="Arial" charset="0"/>
            </a:endParaRPr>
          </a:p>
        </p:txBody>
      </p:sp>
      <p:sp>
        <p:nvSpPr>
          <p:cNvPr id="125956" name="Rectangle 2"/>
          <p:cNvSpPr>
            <a:spLocks noGrp="1" noChangeArrowheads="1"/>
          </p:cNvSpPr>
          <p:nvPr>
            <p:ph type="title" idx="4294967295"/>
          </p:nvPr>
        </p:nvSpPr>
        <p:spPr/>
        <p:txBody>
          <a:bodyPr/>
          <a:lstStyle/>
          <a:p>
            <a:pPr eaLnBrk="1" hangingPunct="1"/>
            <a:r>
              <a:rPr lang="en-US" dirty="0">
                <a:latin typeface="Arial" charset="0"/>
                <a:cs typeface="Arial" charset="0"/>
              </a:rPr>
              <a:t>Simple Snapshot: Collect</a:t>
            </a:r>
          </a:p>
        </p:txBody>
      </p:sp>
      <p:sp>
        <p:nvSpPr>
          <p:cNvPr id="125957" name="Rectangle 3"/>
          <p:cNvSpPr>
            <a:spLocks noChangeArrowheads="1"/>
          </p:cNvSpPr>
          <p:nvPr/>
        </p:nvSpPr>
        <p:spPr bwMode="auto">
          <a:xfrm>
            <a:off x="685800" y="1905000"/>
            <a:ext cx="7772400" cy="3120854"/>
          </a:xfrm>
          <a:prstGeom prst="rect">
            <a:avLst/>
          </a:prstGeom>
          <a:solidFill>
            <a:schemeClr val="tx1"/>
          </a:solidFill>
          <a:ln w="9525">
            <a:noFill/>
            <a:miter lim="800000"/>
            <a:headEnd/>
            <a:tailEnd/>
          </a:ln>
        </p:spPr>
        <p:txBody>
          <a:bodyPr>
            <a:spAutoFit/>
          </a:bodyPr>
          <a:lstStyle/>
          <a:p>
            <a:r>
              <a:rPr lang="en-US" sz="2400" b="0" dirty="0">
                <a:solidFill>
                  <a:srgbClr val="569CD6"/>
                </a:solidFill>
                <a:effectLst/>
                <a:latin typeface="Consolas" panose="020B0609020204030204" pitchFamily="49" charset="0"/>
              </a:rPr>
              <a:t>private</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StampedValue</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collect</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StampedValue</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copy</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new</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StampedValue</a:t>
            </a:r>
            <a:r>
              <a:rPr lang="en-US" sz="2400" b="0" dirty="0">
                <a:solidFill>
                  <a:srgbClr val="D4D4D4"/>
                </a:solidFill>
                <a:effectLst/>
                <a:latin typeface="Consolas" panose="020B0609020204030204" pitchFamily="49" charset="0"/>
              </a:rPr>
              <a:t>[n];</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for</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j</a:t>
            </a:r>
            <a:r>
              <a:rPr lang="en-US" sz="2400" b="0" dirty="0">
                <a:solidFill>
                  <a:srgbClr val="D4D4D4"/>
                </a:solidFill>
                <a:effectLst/>
                <a:latin typeface="Consolas" panose="020B0609020204030204" pitchFamily="49" charset="0"/>
              </a:rPr>
              <a:t> = </a:t>
            </a:r>
            <a:r>
              <a:rPr lang="en-US" sz="2400" b="0" dirty="0">
                <a:solidFill>
                  <a:srgbClr val="B5CEA8"/>
                </a:solidFill>
                <a:effectLst/>
                <a:latin typeface="Consolas" panose="020B0609020204030204" pitchFamily="49" charset="0"/>
              </a:rPr>
              <a:t>0</a:t>
            </a:r>
            <a:r>
              <a:rPr lang="en-US" sz="2400" b="0" dirty="0">
                <a:solidFill>
                  <a:srgbClr val="D4D4D4"/>
                </a:solidFill>
                <a:effectLst/>
                <a:latin typeface="Consolas" panose="020B0609020204030204" pitchFamily="49" charset="0"/>
              </a:rPr>
              <a:t>; j &lt; n; j++)</a:t>
            </a:r>
          </a:p>
          <a:p>
            <a:r>
              <a:rPr lang="en-US" sz="2400" b="0" dirty="0">
                <a:solidFill>
                  <a:srgbClr val="D4D4D4"/>
                </a:solidFill>
                <a:effectLst/>
                <a:latin typeface="Consolas" panose="020B0609020204030204" pitchFamily="49" charset="0"/>
              </a:rPr>
              <a:t>     copy[j] = </a:t>
            </a:r>
            <a:r>
              <a:rPr lang="en-US" sz="2400" b="0" dirty="0">
                <a:solidFill>
                  <a:srgbClr val="569CD6"/>
                </a:solidFill>
                <a:effectLst/>
                <a:latin typeface="Consolas" panose="020B0609020204030204" pitchFamily="49" charset="0"/>
              </a:rPr>
              <a:t>this</a:t>
            </a:r>
            <a:r>
              <a:rPr lang="en-US" sz="2400" b="0" dirty="0">
                <a:solidFill>
                  <a:srgbClr val="D4D4D4"/>
                </a:solidFill>
                <a:effectLst/>
                <a:latin typeface="Consolas" panose="020B0609020204030204" pitchFamily="49" charset="0"/>
              </a:rPr>
              <a:t>.</a:t>
            </a:r>
            <a:r>
              <a:rPr lang="en-US" sz="2400" b="0" dirty="0">
                <a:solidFill>
                  <a:srgbClr val="9CDCFE"/>
                </a:solidFill>
                <a:effectLst/>
                <a:latin typeface="Consolas" panose="020B0609020204030204" pitchFamily="49" charset="0"/>
              </a:rPr>
              <a:t>register</a:t>
            </a:r>
            <a:r>
              <a:rPr lang="en-US" sz="2400" b="0" dirty="0">
                <a:solidFill>
                  <a:srgbClr val="D4D4D4"/>
                </a:solidFill>
                <a:effectLst/>
                <a:latin typeface="Consolas" panose="020B0609020204030204" pitchFamily="49" charset="0"/>
              </a:rPr>
              <a:t>[j].</a:t>
            </a:r>
            <a:r>
              <a:rPr lang="en-US" sz="2400" b="0" dirty="0">
                <a:solidFill>
                  <a:srgbClr val="DCDCAA"/>
                </a:solidFill>
                <a:effectLst/>
                <a:latin typeface="Consolas" panose="020B0609020204030204" pitchFamily="49" charset="0"/>
              </a:rPr>
              <a:t>read</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return</a:t>
            </a:r>
            <a:r>
              <a:rPr lang="en-US" sz="2400" b="0" dirty="0">
                <a:solidFill>
                  <a:srgbClr val="D4D4D4"/>
                </a:solidFill>
                <a:effectLst/>
                <a:latin typeface="Consolas" panose="020B0609020204030204" pitchFamily="49" charset="0"/>
              </a:rPr>
              <a:t> copy;</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B83ED568-23AF-240B-AE14-20F6701A5A86}"/>
              </a:ext>
            </a:extLst>
          </p:cNvPr>
          <p:cNvSpPr>
            <a:spLocks noChangeArrowheads="1"/>
          </p:cNvSpPr>
          <p:nvPr/>
        </p:nvSpPr>
        <p:spPr bwMode="auto">
          <a:xfrm>
            <a:off x="685800" y="1905000"/>
            <a:ext cx="7772400" cy="3120854"/>
          </a:xfrm>
          <a:prstGeom prst="rect">
            <a:avLst/>
          </a:prstGeom>
          <a:solidFill>
            <a:schemeClr val="tx1"/>
          </a:solidFill>
          <a:ln w="9525">
            <a:noFill/>
            <a:miter lim="800000"/>
            <a:headEnd/>
            <a:tailEnd/>
          </a:ln>
        </p:spPr>
        <p:txBody>
          <a:bodyPr>
            <a:spAutoFit/>
          </a:bodyPr>
          <a:lstStyle/>
          <a:p>
            <a:r>
              <a:rPr lang="en-US" sz="2400" b="0" dirty="0">
                <a:solidFill>
                  <a:srgbClr val="569CD6"/>
                </a:solidFill>
                <a:effectLst/>
                <a:latin typeface="Consolas" panose="020B0609020204030204" pitchFamily="49" charset="0"/>
              </a:rPr>
              <a:t>private</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StampedValue</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collect</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StampedValue</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copy</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new</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StampedValue</a:t>
            </a:r>
            <a:r>
              <a:rPr lang="en-US" sz="2400" b="0" dirty="0">
                <a:solidFill>
                  <a:srgbClr val="D4D4D4"/>
                </a:solidFill>
                <a:effectLst/>
                <a:latin typeface="Consolas" panose="020B0609020204030204" pitchFamily="49" charset="0"/>
              </a:rPr>
              <a:t>[n];</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for</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j</a:t>
            </a:r>
            <a:r>
              <a:rPr lang="en-US" sz="2400" b="0" dirty="0">
                <a:solidFill>
                  <a:srgbClr val="D4D4D4"/>
                </a:solidFill>
                <a:effectLst/>
                <a:latin typeface="Consolas" panose="020B0609020204030204" pitchFamily="49" charset="0"/>
              </a:rPr>
              <a:t> = </a:t>
            </a:r>
            <a:r>
              <a:rPr lang="en-US" sz="2400" b="0" dirty="0">
                <a:solidFill>
                  <a:srgbClr val="B5CEA8"/>
                </a:solidFill>
                <a:effectLst/>
                <a:latin typeface="Consolas" panose="020B0609020204030204" pitchFamily="49" charset="0"/>
              </a:rPr>
              <a:t>0</a:t>
            </a:r>
            <a:r>
              <a:rPr lang="en-US" sz="2400" b="0" dirty="0">
                <a:solidFill>
                  <a:srgbClr val="D4D4D4"/>
                </a:solidFill>
                <a:effectLst/>
                <a:latin typeface="Consolas" panose="020B0609020204030204" pitchFamily="49" charset="0"/>
              </a:rPr>
              <a:t>; j &lt; n; j++)</a:t>
            </a:r>
          </a:p>
          <a:p>
            <a:r>
              <a:rPr lang="en-US" sz="2400" b="0" dirty="0">
                <a:solidFill>
                  <a:srgbClr val="D4D4D4"/>
                </a:solidFill>
                <a:effectLst/>
                <a:latin typeface="Consolas" panose="020B0609020204030204" pitchFamily="49" charset="0"/>
              </a:rPr>
              <a:t>     copy[j] = </a:t>
            </a:r>
            <a:r>
              <a:rPr lang="en-US" sz="2400" b="0" dirty="0">
                <a:solidFill>
                  <a:srgbClr val="569CD6"/>
                </a:solidFill>
                <a:effectLst/>
                <a:latin typeface="Consolas" panose="020B0609020204030204" pitchFamily="49" charset="0"/>
              </a:rPr>
              <a:t>this</a:t>
            </a:r>
            <a:r>
              <a:rPr lang="en-US" sz="2400" b="0" dirty="0">
                <a:solidFill>
                  <a:srgbClr val="D4D4D4"/>
                </a:solidFill>
                <a:effectLst/>
                <a:latin typeface="Consolas" panose="020B0609020204030204" pitchFamily="49" charset="0"/>
              </a:rPr>
              <a:t>.</a:t>
            </a:r>
            <a:r>
              <a:rPr lang="en-US" sz="2400" b="0" dirty="0">
                <a:solidFill>
                  <a:srgbClr val="9CDCFE"/>
                </a:solidFill>
                <a:effectLst/>
                <a:latin typeface="Consolas" panose="020B0609020204030204" pitchFamily="49" charset="0"/>
              </a:rPr>
              <a:t>register</a:t>
            </a:r>
            <a:r>
              <a:rPr lang="en-US" sz="2400" b="0" dirty="0">
                <a:solidFill>
                  <a:srgbClr val="D4D4D4"/>
                </a:solidFill>
                <a:effectLst/>
                <a:latin typeface="Consolas" panose="020B0609020204030204" pitchFamily="49" charset="0"/>
              </a:rPr>
              <a:t>[j].</a:t>
            </a:r>
            <a:r>
              <a:rPr lang="en-US" sz="2400" b="0" dirty="0">
                <a:solidFill>
                  <a:srgbClr val="DCDCAA"/>
                </a:solidFill>
                <a:effectLst/>
                <a:latin typeface="Consolas" panose="020B0609020204030204" pitchFamily="49" charset="0"/>
              </a:rPr>
              <a:t>read</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return</a:t>
            </a:r>
            <a:r>
              <a:rPr lang="en-US" sz="2400" b="0" dirty="0">
                <a:solidFill>
                  <a:srgbClr val="D4D4D4"/>
                </a:solidFill>
                <a:effectLst/>
                <a:latin typeface="Consolas" panose="020B0609020204030204" pitchFamily="49" charset="0"/>
              </a:rPr>
              <a:t> copy;</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p:txBody>
      </p:sp>
      <p:sp>
        <p:nvSpPr>
          <p:cNvPr id="12697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3D150480-A8E1-4B75-9B54-B743F0662DAD}" type="slidenum">
              <a:rPr lang="x-none" sz="1400">
                <a:solidFill>
                  <a:srgbClr val="FFFF00"/>
                </a:solidFill>
                <a:latin typeface="Arial" pitchFamily="34" charset="0"/>
                <a:cs typeface="Arial" charset="0"/>
              </a:rPr>
              <a:pPr algn="r" eaLnBrk="0" hangingPunct="0"/>
              <a:t>114</a:t>
            </a:fld>
            <a:endParaRPr lang="en-US" sz="1400" dirty="0">
              <a:solidFill>
                <a:srgbClr val="FFFF00"/>
              </a:solidFill>
              <a:latin typeface="Arial" pitchFamily="34" charset="0"/>
              <a:cs typeface="Arial" charset="0"/>
            </a:endParaRPr>
          </a:p>
        </p:txBody>
      </p:sp>
      <p:sp>
        <p:nvSpPr>
          <p:cNvPr id="126980" name="Rectangle 2"/>
          <p:cNvSpPr>
            <a:spLocks noGrp="1" noChangeArrowheads="1"/>
          </p:cNvSpPr>
          <p:nvPr>
            <p:ph type="title" idx="4294967295"/>
          </p:nvPr>
        </p:nvSpPr>
        <p:spPr/>
        <p:txBody>
          <a:bodyPr/>
          <a:lstStyle/>
          <a:p>
            <a:pPr eaLnBrk="1" hangingPunct="1"/>
            <a:r>
              <a:rPr lang="en-US" dirty="0">
                <a:latin typeface="Arial" charset="0"/>
                <a:cs typeface="Arial" charset="0"/>
              </a:rPr>
              <a:t>Simple Snapshot</a:t>
            </a:r>
          </a:p>
        </p:txBody>
      </p:sp>
      <p:sp>
        <p:nvSpPr>
          <p:cNvPr id="126982" name="AutoShape 5"/>
          <p:cNvSpPr>
            <a:spLocks noChangeArrowheads="1"/>
          </p:cNvSpPr>
          <p:nvPr/>
        </p:nvSpPr>
        <p:spPr bwMode="auto">
          <a:xfrm>
            <a:off x="914400" y="3052677"/>
            <a:ext cx="6718300" cy="825500"/>
          </a:xfrm>
          <a:prstGeom prst="wedgeRoundRectCallout">
            <a:avLst>
              <a:gd name="adj1" fmla="val -8710"/>
              <a:gd name="adj2" fmla="val 167272"/>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26983" name="Text Box 6"/>
          <p:cNvSpPr txBox="1">
            <a:spLocks noChangeArrowheads="1"/>
          </p:cNvSpPr>
          <p:nvPr/>
        </p:nvSpPr>
        <p:spPr bwMode="auto">
          <a:xfrm>
            <a:off x="1716490" y="5108575"/>
            <a:ext cx="4685898" cy="461665"/>
          </a:xfrm>
          <a:prstGeom prst="rect">
            <a:avLst/>
          </a:prstGeom>
          <a:noFill/>
          <a:ln w="38100">
            <a:solidFill>
              <a:srgbClr val="FF0000"/>
            </a:solidFill>
            <a:miter lim="800000"/>
            <a:headEnd/>
            <a:tailEnd/>
          </a:ln>
        </p:spPr>
        <p:txBody>
          <a:bodyPr wrap="none">
            <a:spAutoFit/>
          </a:bodyPr>
          <a:lstStyle/>
          <a:p>
            <a:pPr algn="r" eaLnBrk="0" hangingPunct="0"/>
            <a:r>
              <a:rPr lang="en-US" sz="2400" dirty="0">
                <a:solidFill>
                  <a:srgbClr val="FFFF00"/>
                </a:solidFill>
                <a:latin typeface="Arial" pitchFamily="34" charset="0"/>
                <a:cs typeface="Courier New" pitchFamily="49" charset="0"/>
              </a:rPr>
              <a:t>Just read each register into array</a:t>
            </a:r>
            <a:endParaRPr lang="en-US" sz="2400" i="1" dirty="0">
              <a:solidFill>
                <a:srgbClr val="FFFF00"/>
              </a:solidFill>
              <a:latin typeface="Arial" pitchFamily="34"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FD863C7F-A613-64F4-F207-3EEF35C9C504}"/>
              </a:ext>
            </a:extLst>
          </p:cNvPr>
          <p:cNvSpPr>
            <a:spLocks noChangeArrowheads="1"/>
          </p:cNvSpPr>
          <p:nvPr/>
        </p:nvSpPr>
        <p:spPr bwMode="auto">
          <a:xfrm>
            <a:off x="685800" y="1905000"/>
            <a:ext cx="7772400" cy="3785652"/>
          </a:xfrm>
          <a:prstGeom prst="rect">
            <a:avLst/>
          </a:prstGeom>
          <a:solidFill>
            <a:schemeClr val="tx1"/>
          </a:solidFill>
          <a:ln w="9525">
            <a:noFill/>
            <a:miter lim="800000"/>
            <a:headEnd/>
            <a:tailEnd/>
          </a:ln>
        </p:spPr>
        <p:txBody>
          <a:bodyPr>
            <a:spAutoFit/>
          </a:bodyPr>
          <a:lstStyle/>
          <a:p>
            <a:r>
              <a:rPr lang="en-US" sz="2000" dirty="0">
                <a:solidFill>
                  <a:srgbClr val="569CD6"/>
                </a:solidFill>
                <a:effectLst/>
                <a:latin typeface="Consolas" panose="020B0609020204030204" pitchFamily="49" charset="0"/>
              </a:rPr>
              <a:t>public</a:t>
            </a:r>
            <a:r>
              <a:rPr lang="en-US" sz="2000" dirty="0">
                <a:solidFill>
                  <a:srgbClr val="D4D4D4"/>
                </a:solidFill>
                <a:effectLst/>
                <a:latin typeface="Consolas" panose="020B0609020204030204" pitchFamily="49" charset="0"/>
              </a:rPr>
              <a:t> </a:t>
            </a:r>
            <a:r>
              <a:rPr lang="en-US" sz="2000" dirty="0">
                <a:solidFill>
                  <a:srgbClr val="4EC9B0"/>
                </a:solidFill>
                <a:effectLst/>
                <a:latin typeface="Consolas" panose="020B0609020204030204" pitchFamily="49" charset="0"/>
              </a:rPr>
              <a:t>int</a:t>
            </a:r>
            <a:r>
              <a:rPr lang="en-US" sz="2000" dirty="0">
                <a:solidFill>
                  <a:srgbClr val="D4D4D4"/>
                </a:solidFill>
                <a:effectLst/>
                <a:latin typeface="Consolas" panose="020B0609020204030204" pitchFamily="49" charset="0"/>
              </a:rPr>
              <a:t>[] </a:t>
            </a:r>
            <a:r>
              <a:rPr lang="en-US" sz="2000" dirty="0">
                <a:solidFill>
                  <a:srgbClr val="DCDCAA"/>
                </a:solidFill>
                <a:effectLst/>
                <a:latin typeface="Consolas" panose="020B0609020204030204" pitchFamily="49" charset="0"/>
              </a:rPr>
              <a:t>scan</a:t>
            </a:r>
            <a:r>
              <a:rPr lang="en-US" sz="2000" dirty="0">
                <a:solidFill>
                  <a:srgbClr val="D4D4D4"/>
                </a:solidFill>
                <a:effectLst/>
                <a:latin typeface="Consolas" panose="020B0609020204030204" pitchFamily="49" charset="0"/>
              </a:rPr>
              <a:t>() {</a:t>
            </a:r>
          </a:p>
          <a:p>
            <a:r>
              <a:rPr lang="en-US" sz="2000" dirty="0">
                <a:solidFill>
                  <a:srgbClr val="D4D4D4"/>
                </a:solidFill>
                <a:effectLst/>
                <a:latin typeface="Consolas" panose="020B0609020204030204" pitchFamily="49" charset="0"/>
              </a:rPr>
              <a:t>    </a:t>
            </a:r>
            <a:r>
              <a:rPr lang="en-US" sz="2000" dirty="0">
                <a:solidFill>
                  <a:srgbClr val="4EC9B0"/>
                </a:solidFill>
                <a:effectLst/>
                <a:latin typeface="Consolas" panose="020B0609020204030204" pitchFamily="49" charset="0"/>
              </a:rPr>
              <a:t>StampedValue</a:t>
            </a:r>
            <a:r>
              <a:rPr lang="en-US" sz="2000" dirty="0">
                <a:solidFill>
                  <a:srgbClr val="D4D4D4"/>
                </a:solidFill>
                <a:effectLst/>
                <a:latin typeface="Consolas" panose="020B0609020204030204" pitchFamily="49" charset="0"/>
              </a:rPr>
              <a:t>[] </a:t>
            </a:r>
            <a:r>
              <a:rPr lang="en-US" sz="2000" dirty="0">
                <a:solidFill>
                  <a:srgbClr val="9CDCFE"/>
                </a:solidFill>
                <a:effectLst/>
                <a:latin typeface="Consolas" panose="020B0609020204030204" pitchFamily="49" charset="0"/>
              </a:rPr>
              <a:t>oldCopy</a:t>
            </a:r>
            <a:r>
              <a:rPr lang="en-US" sz="2000" dirty="0">
                <a:solidFill>
                  <a:srgbClr val="D4D4D4"/>
                </a:solidFill>
                <a:effectLst/>
                <a:latin typeface="Consolas" panose="020B0609020204030204" pitchFamily="49" charset="0"/>
              </a:rPr>
              <a:t>, </a:t>
            </a:r>
            <a:r>
              <a:rPr lang="en-US" sz="2000" dirty="0">
                <a:solidFill>
                  <a:srgbClr val="9CDCFE"/>
                </a:solidFill>
                <a:effectLst/>
                <a:latin typeface="Consolas" panose="020B0609020204030204" pitchFamily="49" charset="0"/>
              </a:rPr>
              <a:t>newCopy</a:t>
            </a:r>
            <a:r>
              <a:rPr lang="en-US" sz="2000" dirty="0">
                <a:solidFill>
                  <a:srgbClr val="D4D4D4"/>
                </a:solidFill>
                <a:effectLst/>
                <a:latin typeface="Consolas" panose="020B0609020204030204" pitchFamily="49" charset="0"/>
              </a:rPr>
              <a:t>;</a:t>
            </a:r>
          </a:p>
          <a:p>
            <a:r>
              <a:rPr lang="en-US" sz="2000" dirty="0">
                <a:solidFill>
                  <a:srgbClr val="D4D4D4"/>
                </a:solidFill>
                <a:effectLst/>
                <a:latin typeface="Consolas" panose="020B0609020204030204" pitchFamily="49" charset="0"/>
              </a:rPr>
              <a:t>    oldCopy = </a:t>
            </a:r>
            <a:r>
              <a:rPr lang="en-US" sz="2000" dirty="0">
                <a:solidFill>
                  <a:srgbClr val="DCDCAA"/>
                </a:solidFill>
                <a:effectLst/>
                <a:latin typeface="Consolas" panose="020B0609020204030204" pitchFamily="49" charset="0"/>
              </a:rPr>
              <a:t>collect</a:t>
            </a:r>
            <a:r>
              <a:rPr lang="en-US" sz="2000" dirty="0">
                <a:solidFill>
                  <a:srgbClr val="D4D4D4"/>
                </a:solidFill>
                <a:effectLst/>
                <a:latin typeface="Consolas" panose="020B0609020204030204" pitchFamily="49" charset="0"/>
              </a:rPr>
              <a:t>();</a:t>
            </a:r>
          </a:p>
          <a:p>
            <a:r>
              <a:rPr lang="en-US" sz="2000" dirty="0">
                <a:solidFill>
                  <a:srgbClr val="D4D4D4"/>
                </a:solidFill>
                <a:effectLst/>
                <a:latin typeface="Consolas" panose="020B0609020204030204" pitchFamily="49" charset="0"/>
              </a:rPr>
              <a:t>    collect</a:t>
            </a:r>
            <a:r>
              <a:rPr lang="en-US" sz="2000" dirty="0">
                <a:solidFill>
                  <a:srgbClr val="C586C0"/>
                </a:solidFill>
                <a:effectLst/>
                <a:latin typeface="Consolas" panose="020B0609020204030204" pitchFamily="49" charset="0"/>
              </a:rPr>
              <a:t>:</a:t>
            </a:r>
            <a:r>
              <a:rPr lang="en-US" sz="2000" dirty="0">
                <a:solidFill>
                  <a:srgbClr val="D4D4D4"/>
                </a:solidFill>
                <a:effectLst/>
                <a:latin typeface="Consolas" panose="020B0609020204030204" pitchFamily="49" charset="0"/>
              </a:rPr>
              <a:t> </a:t>
            </a:r>
            <a:r>
              <a:rPr lang="en-US" sz="2000" dirty="0">
                <a:solidFill>
                  <a:srgbClr val="C586C0"/>
                </a:solidFill>
                <a:effectLst/>
                <a:latin typeface="Consolas" panose="020B0609020204030204" pitchFamily="49" charset="0"/>
              </a:rPr>
              <a:t>while</a:t>
            </a:r>
            <a:r>
              <a:rPr lang="en-US" sz="2000" dirty="0">
                <a:solidFill>
                  <a:srgbClr val="D4D4D4"/>
                </a:solidFill>
                <a:effectLst/>
                <a:latin typeface="Consolas" panose="020B0609020204030204" pitchFamily="49" charset="0"/>
              </a:rPr>
              <a:t> (</a:t>
            </a:r>
            <a:r>
              <a:rPr lang="en-US" sz="2000" dirty="0">
                <a:solidFill>
                  <a:srgbClr val="569CD6"/>
                </a:solidFill>
                <a:effectLst/>
                <a:latin typeface="Consolas" panose="020B0609020204030204" pitchFamily="49" charset="0"/>
              </a:rPr>
              <a:t>true</a:t>
            </a:r>
            <a:r>
              <a:rPr lang="en-US" sz="2000" dirty="0">
                <a:solidFill>
                  <a:srgbClr val="D4D4D4"/>
                </a:solidFill>
                <a:effectLst/>
                <a:latin typeface="Consolas" panose="020B0609020204030204" pitchFamily="49" charset="0"/>
              </a:rPr>
              <a:t>) {</a:t>
            </a:r>
          </a:p>
          <a:p>
            <a:r>
              <a:rPr lang="en-US" sz="2000" dirty="0">
                <a:solidFill>
                  <a:srgbClr val="D4D4D4"/>
                </a:solidFill>
                <a:effectLst/>
                <a:latin typeface="Consolas" panose="020B0609020204030204" pitchFamily="49" charset="0"/>
              </a:rPr>
              <a:t>     newCopy = </a:t>
            </a:r>
            <a:r>
              <a:rPr lang="en-US" sz="2000" dirty="0">
                <a:solidFill>
                  <a:srgbClr val="DCDCAA"/>
                </a:solidFill>
                <a:effectLst/>
                <a:latin typeface="Consolas" panose="020B0609020204030204" pitchFamily="49" charset="0"/>
              </a:rPr>
              <a:t>collect</a:t>
            </a:r>
            <a:r>
              <a:rPr lang="en-US" sz="2000" dirty="0">
                <a:solidFill>
                  <a:srgbClr val="D4D4D4"/>
                </a:solidFill>
                <a:effectLst/>
                <a:latin typeface="Consolas" panose="020B0609020204030204" pitchFamily="49" charset="0"/>
              </a:rPr>
              <a:t>(); </a:t>
            </a:r>
          </a:p>
          <a:p>
            <a:r>
              <a:rPr lang="en-US" sz="2000" dirty="0">
                <a:solidFill>
                  <a:srgbClr val="D4D4D4"/>
                </a:solidFill>
                <a:effectLst/>
                <a:latin typeface="Consolas" panose="020B0609020204030204" pitchFamily="49" charset="0"/>
              </a:rPr>
              <a:t>     </a:t>
            </a:r>
            <a:r>
              <a:rPr lang="en-US" sz="2000" dirty="0">
                <a:solidFill>
                  <a:srgbClr val="C586C0"/>
                </a:solidFill>
                <a:effectLst/>
                <a:latin typeface="Consolas" panose="020B0609020204030204" pitchFamily="49" charset="0"/>
              </a:rPr>
              <a:t>if</a:t>
            </a:r>
            <a:r>
              <a:rPr lang="en-US" sz="2000" dirty="0">
                <a:solidFill>
                  <a:srgbClr val="D4D4D4"/>
                </a:solidFill>
                <a:effectLst/>
                <a:latin typeface="Consolas" panose="020B0609020204030204" pitchFamily="49" charset="0"/>
              </a:rPr>
              <a:t> (!</a:t>
            </a:r>
            <a:r>
              <a:rPr lang="en-US" sz="2000" dirty="0">
                <a:solidFill>
                  <a:srgbClr val="DCDCAA"/>
                </a:solidFill>
                <a:effectLst/>
                <a:latin typeface="Consolas" panose="020B0609020204030204" pitchFamily="49" charset="0"/>
              </a:rPr>
              <a:t>equals</a:t>
            </a:r>
            <a:r>
              <a:rPr lang="en-US" sz="2000" dirty="0">
                <a:solidFill>
                  <a:srgbClr val="D4D4D4"/>
                </a:solidFill>
                <a:effectLst/>
                <a:latin typeface="Consolas" panose="020B0609020204030204" pitchFamily="49" charset="0"/>
              </a:rPr>
              <a:t>(oldCopy, newCopy)) {</a:t>
            </a:r>
          </a:p>
          <a:p>
            <a:r>
              <a:rPr lang="en-US" sz="2000" dirty="0">
                <a:solidFill>
                  <a:srgbClr val="D4D4D4"/>
                </a:solidFill>
                <a:effectLst/>
                <a:latin typeface="Consolas" panose="020B0609020204030204" pitchFamily="49" charset="0"/>
              </a:rPr>
              <a:t>          oldCopy = newCopy;</a:t>
            </a:r>
          </a:p>
          <a:p>
            <a:r>
              <a:rPr lang="en-US" sz="2000" dirty="0">
                <a:solidFill>
                  <a:srgbClr val="D4D4D4"/>
                </a:solidFill>
                <a:effectLst/>
                <a:latin typeface="Consolas" panose="020B0609020204030204" pitchFamily="49" charset="0"/>
              </a:rPr>
              <a:t>          </a:t>
            </a:r>
            <a:r>
              <a:rPr lang="en-US" sz="2000" dirty="0">
                <a:solidFill>
                  <a:srgbClr val="C586C0"/>
                </a:solidFill>
                <a:effectLst/>
                <a:latin typeface="Consolas" panose="020B0609020204030204" pitchFamily="49" charset="0"/>
              </a:rPr>
              <a:t>continue</a:t>
            </a:r>
            <a:r>
              <a:rPr lang="en-US" sz="2000" dirty="0">
                <a:solidFill>
                  <a:srgbClr val="D4D4D4"/>
                </a:solidFill>
                <a:effectLst/>
                <a:latin typeface="Consolas" panose="020B0609020204030204" pitchFamily="49" charset="0"/>
              </a:rPr>
              <a:t> collect;</a:t>
            </a:r>
          </a:p>
          <a:p>
            <a:r>
              <a:rPr lang="en-US" sz="2000" dirty="0">
                <a:solidFill>
                  <a:srgbClr val="D4D4D4"/>
                </a:solidFill>
                <a:effectLst/>
                <a:latin typeface="Consolas" panose="020B0609020204030204" pitchFamily="49" charset="0"/>
              </a:rPr>
              <a:t>       }</a:t>
            </a:r>
          </a:p>
          <a:p>
            <a:r>
              <a:rPr lang="en-US" sz="2000" dirty="0">
                <a:solidFill>
                  <a:srgbClr val="D4D4D4"/>
                </a:solidFill>
                <a:effectLst/>
                <a:latin typeface="Consolas" panose="020B0609020204030204" pitchFamily="49" charset="0"/>
              </a:rPr>
              <a:t>     </a:t>
            </a:r>
            <a:r>
              <a:rPr lang="en-US" sz="2000" dirty="0">
                <a:solidFill>
                  <a:srgbClr val="C586C0"/>
                </a:solidFill>
                <a:effectLst/>
                <a:latin typeface="Consolas" panose="020B0609020204030204" pitchFamily="49" charset="0"/>
              </a:rPr>
              <a:t>return</a:t>
            </a:r>
            <a:r>
              <a:rPr lang="en-US" sz="2000" dirty="0">
                <a:solidFill>
                  <a:srgbClr val="D4D4D4"/>
                </a:solidFill>
                <a:effectLst/>
                <a:latin typeface="Consolas" panose="020B0609020204030204" pitchFamily="49" charset="0"/>
              </a:rPr>
              <a:t> </a:t>
            </a:r>
            <a:r>
              <a:rPr lang="en-US" sz="2000" dirty="0">
                <a:solidFill>
                  <a:srgbClr val="DCDCAA"/>
                </a:solidFill>
                <a:effectLst/>
                <a:latin typeface="Consolas" panose="020B0609020204030204" pitchFamily="49" charset="0"/>
              </a:rPr>
              <a:t>getValues</a:t>
            </a:r>
            <a:r>
              <a:rPr lang="en-US" sz="2000" dirty="0">
                <a:solidFill>
                  <a:srgbClr val="D4D4D4"/>
                </a:solidFill>
                <a:effectLst/>
                <a:latin typeface="Consolas" panose="020B0609020204030204" pitchFamily="49" charset="0"/>
              </a:rPr>
              <a:t>(newCopy);</a:t>
            </a:r>
          </a:p>
          <a:p>
            <a:r>
              <a:rPr lang="en-US" sz="2000" dirty="0">
                <a:solidFill>
                  <a:srgbClr val="D4D4D4"/>
                </a:solidFill>
                <a:effectLst/>
                <a:latin typeface="Consolas" panose="020B0609020204030204" pitchFamily="49" charset="0"/>
              </a:rPr>
              <a:t>   }}</a:t>
            </a:r>
          </a:p>
          <a:p>
            <a:r>
              <a:rPr lang="en-US" sz="2000" dirty="0">
                <a:solidFill>
                  <a:srgbClr val="D4D4D4"/>
                </a:solidFill>
                <a:effectLst/>
                <a:latin typeface="Consolas" panose="020B0609020204030204" pitchFamily="49" charset="0"/>
              </a:rPr>
              <a:t>   </a:t>
            </a:r>
          </a:p>
        </p:txBody>
      </p:sp>
      <p:sp>
        <p:nvSpPr>
          <p:cNvPr id="12902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38AC7B64-D1FE-41F3-803B-E9F1054AC718}" type="slidenum">
              <a:rPr lang="x-none" sz="1400">
                <a:solidFill>
                  <a:srgbClr val="FFFF00"/>
                </a:solidFill>
                <a:latin typeface="Arial" pitchFamily="34" charset="0"/>
                <a:cs typeface="Arial" charset="0"/>
              </a:rPr>
              <a:pPr algn="r" eaLnBrk="0" hangingPunct="0"/>
              <a:t>115</a:t>
            </a:fld>
            <a:endParaRPr lang="en-US" sz="1400" dirty="0">
              <a:solidFill>
                <a:srgbClr val="FFFF00"/>
              </a:solidFill>
              <a:latin typeface="Arial" pitchFamily="34" charset="0"/>
              <a:cs typeface="Arial" charset="0"/>
            </a:endParaRPr>
          </a:p>
        </p:txBody>
      </p:sp>
      <p:sp>
        <p:nvSpPr>
          <p:cNvPr id="129028" name="Rectangle 2"/>
          <p:cNvSpPr>
            <a:spLocks noGrp="1" noChangeArrowheads="1"/>
          </p:cNvSpPr>
          <p:nvPr>
            <p:ph type="title" idx="4294967295"/>
          </p:nvPr>
        </p:nvSpPr>
        <p:spPr/>
        <p:txBody>
          <a:bodyPr/>
          <a:lstStyle/>
          <a:p>
            <a:pPr eaLnBrk="1" hangingPunct="1"/>
            <a:r>
              <a:rPr lang="en-US" dirty="0">
                <a:latin typeface="Arial" charset="0"/>
                <a:cs typeface="Arial" charset="0"/>
              </a:rPr>
              <a:t>Simple Snapshot: Scan</a:t>
            </a:r>
          </a:p>
        </p:txBody>
      </p:sp>
      <p:sp>
        <p:nvSpPr>
          <p:cNvPr id="129030" name="AutoShape 5"/>
          <p:cNvSpPr>
            <a:spLocks noChangeArrowheads="1"/>
          </p:cNvSpPr>
          <p:nvPr/>
        </p:nvSpPr>
        <p:spPr bwMode="auto">
          <a:xfrm>
            <a:off x="990600" y="2514600"/>
            <a:ext cx="3154362" cy="457200"/>
          </a:xfrm>
          <a:prstGeom prst="wedgeRoundRectCallout">
            <a:avLst>
              <a:gd name="adj1" fmla="val 103144"/>
              <a:gd name="adj2" fmla="val -103472"/>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29031" name="Text Box 6"/>
          <p:cNvSpPr txBox="1">
            <a:spLocks noChangeArrowheads="1"/>
          </p:cNvSpPr>
          <p:nvPr/>
        </p:nvSpPr>
        <p:spPr bwMode="auto">
          <a:xfrm>
            <a:off x="6018109" y="1972211"/>
            <a:ext cx="2440091" cy="584775"/>
          </a:xfrm>
          <a:prstGeom prst="rect">
            <a:avLst/>
          </a:prstGeom>
          <a:noFill/>
          <a:ln w="38100">
            <a:solidFill>
              <a:srgbClr val="FF0000"/>
            </a:solidFill>
            <a:miter lim="800000"/>
            <a:headEnd/>
            <a:tailEnd/>
          </a:ln>
        </p:spPr>
        <p:txBody>
          <a:bodyPr wrap="none">
            <a:spAutoFit/>
          </a:bodyPr>
          <a:lstStyle/>
          <a:p>
            <a:pPr algn="r" eaLnBrk="0" hangingPunct="0"/>
            <a:r>
              <a:rPr lang="en-US" sz="3200" dirty="0">
                <a:solidFill>
                  <a:srgbClr val="FFFF00"/>
                </a:solidFill>
                <a:latin typeface="Arial" pitchFamily="34" charset="0"/>
                <a:cs typeface="Courier New" pitchFamily="49" charset="0"/>
              </a:rPr>
              <a:t>Collect once</a:t>
            </a:r>
            <a:endParaRPr lang="en-US" sz="3200" i="1" dirty="0">
              <a:solidFill>
                <a:srgbClr val="FFFF00"/>
              </a:solidFill>
              <a:latin typeface="Arial" pitchFamily="34"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
        <p:nvSpPr>
          <p:cNvPr id="3" name="AutoShape 7">
            <a:extLst>
              <a:ext uri="{FF2B5EF4-FFF2-40B4-BE49-F238E27FC236}">
                <a16:creationId xmlns:a16="http://schemas.microsoft.com/office/drawing/2014/main" id="{6BD75F6C-1EB8-FC81-FB31-A86B79104B43}"/>
              </a:ext>
            </a:extLst>
          </p:cNvPr>
          <p:cNvSpPr>
            <a:spLocks noChangeArrowheads="1"/>
          </p:cNvSpPr>
          <p:nvPr/>
        </p:nvSpPr>
        <p:spPr bwMode="auto">
          <a:xfrm>
            <a:off x="1066800" y="3096846"/>
            <a:ext cx="3154362" cy="439653"/>
          </a:xfrm>
          <a:prstGeom prst="wedgeRoundRectCallout">
            <a:avLst>
              <a:gd name="adj1" fmla="val 95495"/>
              <a:gd name="adj2" fmla="val -42361"/>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6" name="Text Box 8">
            <a:extLst>
              <a:ext uri="{FF2B5EF4-FFF2-40B4-BE49-F238E27FC236}">
                <a16:creationId xmlns:a16="http://schemas.microsoft.com/office/drawing/2014/main" id="{BD10AC01-D7DE-D137-32B9-F03F4D565FB5}"/>
              </a:ext>
            </a:extLst>
          </p:cNvPr>
          <p:cNvSpPr txBox="1">
            <a:spLocks noChangeArrowheads="1"/>
          </p:cNvSpPr>
          <p:nvPr/>
        </p:nvSpPr>
        <p:spPr bwMode="auto">
          <a:xfrm>
            <a:off x="5867400" y="2820975"/>
            <a:ext cx="2486578" cy="584775"/>
          </a:xfrm>
          <a:prstGeom prst="rect">
            <a:avLst/>
          </a:prstGeom>
          <a:noFill/>
          <a:ln w="38100">
            <a:solidFill>
              <a:srgbClr val="FF0000"/>
            </a:solidFill>
            <a:miter lim="800000"/>
            <a:headEnd/>
            <a:tailEnd/>
          </a:ln>
        </p:spPr>
        <p:txBody>
          <a:bodyPr wrap="none">
            <a:spAutoFit/>
          </a:bodyPr>
          <a:lstStyle/>
          <a:p>
            <a:pPr algn="r" eaLnBrk="0" hangingPunct="0"/>
            <a:r>
              <a:rPr lang="en-US" sz="3200" dirty="0">
                <a:solidFill>
                  <a:srgbClr val="FFFF00"/>
                </a:solidFill>
                <a:latin typeface="Arial" pitchFamily="34" charset="0"/>
                <a:cs typeface="Courier New" pitchFamily="49" charset="0"/>
              </a:rPr>
              <a:t>Collect twice</a:t>
            </a:r>
            <a:endParaRPr lang="en-US" sz="3200" i="1" dirty="0">
              <a:solidFill>
                <a:srgbClr val="FFFF00"/>
              </a:solidFill>
              <a:latin typeface="Arial" pitchFamily="34" charset="0"/>
              <a:cs typeface="Courier New" pitchFamily="49" charset="0"/>
            </a:endParaRPr>
          </a:p>
        </p:txBody>
      </p:sp>
      <p:sp>
        <p:nvSpPr>
          <p:cNvPr id="13" name="AutoShape 9">
            <a:extLst>
              <a:ext uri="{FF2B5EF4-FFF2-40B4-BE49-F238E27FC236}">
                <a16:creationId xmlns:a16="http://schemas.microsoft.com/office/drawing/2014/main" id="{55F3F47C-4FBA-D17C-B7C0-67A03FFCB1B7}"/>
              </a:ext>
            </a:extLst>
          </p:cNvPr>
          <p:cNvSpPr>
            <a:spLocks noChangeArrowheads="1"/>
          </p:cNvSpPr>
          <p:nvPr/>
        </p:nvSpPr>
        <p:spPr bwMode="auto">
          <a:xfrm>
            <a:off x="1147679" y="3536499"/>
            <a:ext cx="5097462" cy="1041400"/>
          </a:xfrm>
          <a:prstGeom prst="wedgeRoundRectCallout">
            <a:avLst>
              <a:gd name="adj1" fmla="val 40282"/>
              <a:gd name="adj2" fmla="val 98477"/>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5" name="Text Box 10">
            <a:extLst>
              <a:ext uri="{FF2B5EF4-FFF2-40B4-BE49-F238E27FC236}">
                <a16:creationId xmlns:a16="http://schemas.microsoft.com/office/drawing/2014/main" id="{874A49EA-4744-47C9-A666-0AF27CB3444A}"/>
              </a:ext>
            </a:extLst>
          </p:cNvPr>
          <p:cNvSpPr txBox="1">
            <a:spLocks noChangeArrowheads="1"/>
          </p:cNvSpPr>
          <p:nvPr/>
        </p:nvSpPr>
        <p:spPr bwMode="auto">
          <a:xfrm>
            <a:off x="5867585" y="4737472"/>
            <a:ext cx="2840121" cy="1066800"/>
          </a:xfrm>
          <a:prstGeom prst="rect">
            <a:avLst/>
          </a:prstGeom>
          <a:noFill/>
          <a:ln w="38100">
            <a:solidFill>
              <a:srgbClr val="FF0000"/>
            </a:solidFill>
            <a:miter lim="800000"/>
            <a:headEnd/>
            <a:tailEnd/>
          </a:ln>
        </p:spPr>
        <p:txBody>
          <a:bodyPr wrap="square">
            <a:spAutoFit/>
          </a:bodyPr>
          <a:lstStyle/>
          <a:p>
            <a:pPr algn="ctr" eaLnBrk="0" hangingPunct="0"/>
            <a:r>
              <a:rPr lang="en-US" sz="3200" dirty="0">
                <a:solidFill>
                  <a:srgbClr val="FFFF00"/>
                </a:solidFill>
                <a:latin typeface="Arial" pitchFamily="34" charset="0"/>
                <a:cs typeface="Courier New" pitchFamily="49" charset="0"/>
              </a:rPr>
              <a:t>On mismatch, try again</a:t>
            </a:r>
            <a:endParaRPr lang="en-US" sz="3200" i="1" dirty="0">
              <a:solidFill>
                <a:srgbClr val="FFFF00"/>
              </a:solidFill>
              <a:latin typeface="Arial" pitchFamily="34" charset="0"/>
              <a:cs typeface="Courier New" pitchFamily="49" charset="0"/>
            </a:endParaRPr>
          </a:p>
        </p:txBody>
      </p:sp>
    </p:spTree>
    <p:extLst>
      <p:ext uri="{BB962C8B-B14F-4D97-AF65-F5344CB8AC3E}">
        <p14:creationId xmlns:p14="http://schemas.microsoft.com/office/powerpoint/2010/main" val="969397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90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9030" grpId="0" animBg="1"/>
      <p:bldP spid="3" grpId="0" animBg="1"/>
      <p:bldP spid="6" grpId="0" animBg="1"/>
      <p:bldP spid="13" grpId="0" animBg="1"/>
      <p:bldP spid="15"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FD863C7F-A613-64F4-F207-3EEF35C9C504}"/>
              </a:ext>
            </a:extLst>
          </p:cNvPr>
          <p:cNvSpPr>
            <a:spLocks noChangeArrowheads="1"/>
          </p:cNvSpPr>
          <p:nvPr/>
        </p:nvSpPr>
        <p:spPr bwMode="auto">
          <a:xfrm>
            <a:off x="685800" y="1905000"/>
            <a:ext cx="7772400" cy="3785652"/>
          </a:xfrm>
          <a:prstGeom prst="rect">
            <a:avLst/>
          </a:prstGeom>
          <a:solidFill>
            <a:schemeClr val="tx1"/>
          </a:solidFill>
          <a:ln w="9525">
            <a:noFill/>
            <a:miter lim="800000"/>
            <a:headEnd/>
            <a:tailEnd/>
          </a:ln>
        </p:spPr>
        <p:txBody>
          <a:bodyPr>
            <a:spAutoFit/>
          </a:bodyPr>
          <a:lstStyle/>
          <a:p>
            <a:r>
              <a:rPr lang="en-US" sz="2000" dirty="0">
                <a:solidFill>
                  <a:srgbClr val="569CD6"/>
                </a:solidFill>
                <a:effectLst/>
                <a:latin typeface="Consolas" panose="020B0609020204030204" pitchFamily="49" charset="0"/>
              </a:rPr>
              <a:t>public</a:t>
            </a:r>
            <a:r>
              <a:rPr lang="en-US" sz="2000" dirty="0">
                <a:solidFill>
                  <a:srgbClr val="D4D4D4"/>
                </a:solidFill>
                <a:effectLst/>
                <a:latin typeface="Consolas" panose="020B0609020204030204" pitchFamily="49" charset="0"/>
              </a:rPr>
              <a:t> </a:t>
            </a:r>
            <a:r>
              <a:rPr lang="en-US" sz="2000" dirty="0">
                <a:solidFill>
                  <a:srgbClr val="4EC9B0"/>
                </a:solidFill>
                <a:effectLst/>
                <a:latin typeface="Consolas" panose="020B0609020204030204" pitchFamily="49" charset="0"/>
              </a:rPr>
              <a:t>int</a:t>
            </a:r>
            <a:r>
              <a:rPr lang="en-US" sz="2000" dirty="0">
                <a:solidFill>
                  <a:srgbClr val="D4D4D4"/>
                </a:solidFill>
                <a:effectLst/>
                <a:latin typeface="Consolas" panose="020B0609020204030204" pitchFamily="49" charset="0"/>
              </a:rPr>
              <a:t>[] </a:t>
            </a:r>
            <a:r>
              <a:rPr lang="en-US" sz="2000" dirty="0">
                <a:solidFill>
                  <a:srgbClr val="DCDCAA"/>
                </a:solidFill>
                <a:effectLst/>
                <a:latin typeface="Consolas" panose="020B0609020204030204" pitchFamily="49" charset="0"/>
              </a:rPr>
              <a:t>scan</a:t>
            </a:r>
            <a:r>
              <a:rPr lang="en-US" sz="2000" dirty="0">
                <a:solidFill>
                  <a:srgbClr val="D4D4D4"/>
                </a:solidFill>
                <a:effectLst/>
                <a:latin typeface="Consolas" panose="020B0609020204030204" pitchFamily="49" charset="0"/>
              </a:rPr>
              <a:t>() {</a:t>
            </a:r>
          </a:p>
          <a:p>
            <a:r>
              <a:rPr lang="en-US" sz="2000" dirty="0">
                <a:solidFill>
                  <a:srgbClr val="D4D4D4"/>
                </a:solidFill>
                <a:effectLst/>
                <a:latin typeface="Consolas" panose="020B0609020204030204" pitchFamily="49" charset="0"/>
              </a:rPr>
              <a:t>    </a:t>
            </a:r>
            <a:r>
              <a:rPr lang="en-US" sz="2000" dirty="0">
                <a:solidFill>
                  <a:srgbClr val="4EC9B0"/>
                </a:solidFill>
                <a:effectLst/>
                <a:latin typeface="Consolas" panose="020B0609020204030204" pitchFamily="49" charset="0"/>
              </a:rPr>
              <a:t>StampedValue</a:t>
            </a:r>
            <a:r>
              <a:rPr lang="en-US" sz="2000" dirty="0">
                <a:solidFill>
                  <a:srgbClr val="D4D4D4"/>
                </a:solidFill>
                <a:effectLst/>
                <a:latin typeface="Consolas" panose="020B0609020204030204" pitchFamily="49" charset="0"/>
              </a:rPr>
              <a:t>[] </a:t>
            </a:r>
            <a:r>
              <a:rPr lang="en-US" sz="2000" dirty="0">
                <a:solidFill>
                  <a:srgbClr val="9CDCFE"/>
                </a:solidFill>
                <a:effectLst/>
                <a:latin typeface="Consolas" panose="020B0609020204030204" pitchFamily="49" charset="0"/>
              </a:rPr>
              <a:t>oldCopy</a:t>
            </a:r>
            <a:r>
              <a:rPr lang="en-US" sz="2000" dirty="0">
                <a:solidFill>
                  <a:srgbClr val="D4D4D4"/>
                </a:solidFill>
                <a:effectLst/>
                <a:latin typeface="Consolas" panose="020B0609020204030204" pitchFamily="49" charset="0"/>
              </a:rPr>
              <a:t>, </a:t>
            </a:r>
            <a:r>
              <a:rPr lang="en-US" sz="2000" dirty="0">
                <a:solidFill>
                  <a:srgbClr val="9CDCFE"/>
                </a:solidFill>
                <a:effectLst/>
                <a:latin typeface="Consolas" panose="020B0609020204030204" pitchFamily="49" charset="0"/>
              </a:rPr>
              <a:t>newCopy</a:t>
            </a:r>
            <a:r>
              <a:rPr lang="en-US" sz="2000" dirty="0">
                <a:solidFill>
                  <a:srgbClr val="D4D4D4"/>
                </a:solidFill>
                <a:effectLst/>
                <a:latin typeface="Consolas" panose="020B0609020204030204" pitchFamily="49" charset="0"/>
              </a:rPr>
              <a:t>;</a:t>
            </a:r>
          </a:p>
          <a:p>
            <a:r>
              <a:rPr lang="en-US" sz="2000" dirty="0">
                <a:solidFill>
                  <a:srgbClr val="D4D4D4"/>
                </a:solidFill>
                <a:effectLst/>
                <a:latin typeface="Consolas" panose="020B0609020204030204" pitchFamily="49" charset="0"/>
              </a:rPr>
              <a:t>    oldCopy = </a:t>
            </a:r>
            <a:r>
              <a:rPr lang="en-US" sz="2000" dirty="0">
                <a:solidFill>
                  <a:srgbClr val="DCDCAA"/>
                </a:solidFill>
                <a:effectLst/>
                <a:latin typeface="Consolas" panose="020B0609020204030204" pitchFamily="49" charset="0"/>
              </a:rPr>
              <a:t>collect</a:t>
            </a:r>
            <a:r>
              <a:rPr lang="en-US" sz="2000" dirty="0">
                <a:solidFill>
                  <a:srgbClr val="D4D4D4"/>
                </a:solidFill>
                <a:effectLst/>
                <a:latin typeface="Consolas" panose="020B0609020204030204" pitchFamily="49" charset="0"/>
              </a:rPr>
              <a:t>();</a:t>
            </a:r>
          </a:p>
          <a:p>
            <a:r>
              <a:rPr lang="en-US" sz="2000" dirty="0">
                <a:solidFill>
                  <a:srgbClr val="D4D4D4"/>
                </a:solidFill>
                <a:effectLst/>
                <a:latin typeface="Consolas" panose="020B0609020204030204" pitchFamily="49" charset="0"/>
              </a:rPr>
              <a:t>    collect</a:t>
            </a:r>
            <a:r>
              <a:rPr lang="en-US" sz="2000" dirty="0">
                <a:solidFill>
                  <a:srgbClr val="C586C0"/>
                </a:solidFill>
                <a:effectLst/>
                <a:latin typeface="Consolas" panose="020B0609020204030204" pitchFamily="49" charset="0"/>
              </a:rPr>
              <a:t>:</a:t>
            </a:r>
            <a:r>
              <a:rPr lang="en-US" sz="2000" dirty="0">
                <a:solidFill>
                  <a:srgbClr val="D4D4D4"/>
                </a:solidFill>
                <a:effectLst/>
                <a:latin typeface="Consolas" panose="020B0609020204030204" pitchFamily="49" charset="0"/>
              </a:rPr>
              <a:t> </a:t>
            </a:r>
            <a:r>
              <a:rPr lang="en-US" sz="2000" dirty="0">
                <a:solidFill>
                  <a:srgbClr val="C586C0"/>
                </a:solidFill>
                <a:effectLst/>
                <a:latin typeface="Consolas" panose="020B0609020204030204" pitchFamily="49" charset="0"/>
              </a:rPr>
              <a:t>while</a:t>
            </a:r>
            <a:r>
              <a:rPr lang="en-US" sz="2000" dirty="0">
                <a:solidFill>
                  <a:srgbClr val="D4D4D4"/>
                </a:solidFill>
                <a:effectLst/>
                <a:latin typeface="Consolas" panose="020B0609020204030204" pitchFamily="49" charset="0"/>
              </a:rPr>
              <a:t> (</a:t>
            </a:r>
            <a:r>
              <a:rPr lang="en-US" sz="2000" dirty="0">
                <a:solidFill>
                  <a:srgbClr val="569CD6"/>
                </a:solidFill>
                <a:effectLst/>
                <a:latin typeface="Consolas" panose="020B0609020204030204" pitchFamily="49" charset="0"/>
              </a:rPr>
              <a:t>true</a:t>
            </a:r>
            <a:r>
              <a:rPr lang="en-US" sz="2000" dirty="0">
                <a:solidFill>
                  <a:srgbClr val="D4D4D4"/>
                </a:solidFill>
                <a:effectLst/>
                <a:latin typeface="Consolas" panose="020B0609020204030204" pitchFamily="49" charset="0"/>
              </a:rPr>
              <a:t>) {</a:t>
            </a:r>
          </a:p>
          <a:p>
            <a:r>
              <a:rPr lang="en-US" sz="2000" dirty="0">
                <a:solidFill>
                  <a:srgbClr val="D4D4D4"/>
                </a:solidFill>
                <a:effectLst/>
                <a:latin typeface="Consolas" panose="020B0609020204030204" pitchFamily="49" charset="0"/>
              </a:rPr>
              <a:t>     newCopy = </a:t>
            </a:r>
            <a:r>
              <a:rPr lang="en-US" sz="2000" dirty="0">
                <a:solidFill>
                  <a:srgbClr val="DCDCAA"/>
                </a:solidFill>
                <a:effectLst/>
                <a:latin typeface="Consolas" panose="020B0609020204030204" pitchFamily="49" charset="0"/>
              </a:rPr>
              <a:t>collect</a:t>
            </a:r>
            <a:r>
              <a:rPr lang="en-US" sz="2000" dirty="0">
                <a:solidFill>
                  <a:srgbClr val="D4D4D4"/>
                </a:solidFill>
                <a:effectLst/>
                <a:latin typeface="Consolas" panose="020B0609020204030204" pitchFamily="49" charset="0"/>
              </a:rPr>
              <a:t>(); </a:t>
            </a:r>
          </a:p>
          <a:p>
            <a:r>
              <a:rPr lang="en-US" sz="2000" dirty="0">
                <a:solidFill>
                  <a:srgbClr val="D4D4D4"/>
                </a:solidFill>
                <a:effectLst/>
                <a:latin typeface="Consolas" panose="020B0609020204030204" pitchFamily="49" charset="0"/>
              </a:rPr>
              <a:t>     </a:t>
            </a:r>
            <a:r>
              <a:rPr lang="en-US" sz="2000" dirty="0">
                <a:solidFill>
                  <a:srgbClr val="C586C0"/>
                </a:solidFill>
                <a:effectLst/>
                <a:latin typeface="Consolas" panose="020B0609020204030204" pitchFamily="49" charset="0"/>
              </a:rPr>
              <a:t>if</a:t>
            </a:r>
            <a:r>
              <a:rPr lang="en-US" sz="2000" dirty="0">
                <a:solidFill>
                  <a:srgbClr val="D4D4D4"/>
                </a:solidFill>
                <a:effectLst/>
                <a:latin typeface="Consolas" panose="020B0609020204030204" pitchFamily="49" charset="0"/>
              </a:rPr>
              <a:t> (!</a:t>
            </a:r>
            <a:r>
              <a:rPr lang="en-US" sz="2000" dirty="0">
                <a:solidFill>
                  <a:srgbClr val="DCDCAA"/>
                </a:solidFill>
                <a:effectLst/>
                <a:latin typeface="Consolas" panose="020B0609020204030204" pitchFamily="49" charset="0"/>
              </a:rPr>
              <a:t>equals</a:t>
            </a:r>
            <a:r>
              <a:rPr lang="en-US" sz="2000" dirty="0">
                <a:solidFill>
                  <a:srgbClr val="D4D4D4"/>
                </a:solidFill>
                <a:effectLst/>
                <a:latin typeface="Consolas" panose="020B0609020204030204" pitchFamily="49" charset="0"/>
              </a:rPr>
              <a:t>(oldCopy, newCopy)) {</a:t>
            </a:r>
          </a:p>
          <a:p>
            <a:r>
              <a:rPr lang="en-US" sz="2000" dirty="0">
                <a:solidFill>
                  <a:srgbClr val="D4D4D4"/>
                </a:solidFill>
                <a:effectLst/>
                <a:latin typeface="Consolas" panose="020B0609020204030204" pitchFamily="49" charset="0"/>
              </a:rPr>
              <a:t>          oldCopy = newCopy;</a:t>
            </a:r>
          </a:p>
          <a:p>
            <a:r>
              <a:rPr lang="en-US" sz="2000" dirty="0">
                <a:solidFill>
                  <a:srgbClr val="D4D4D4"/>
                </a:solidFill>
                <a:effectLst/>
                <a:latin typeface="Consolas" panose="020B0609020204030204" pitchFamily="49" charset="0"/>
              </a:rPr>
              <a:t>          </a:t>
            </a:r>
            <a:r>
              <a:rPr lang="en-US" sz="2000" dirty="0">
                <a:solidFill>
                  <a:srgbClr val="C586C0"/>
                </a:solidFill>
                <a:effectLst/>
                <a:latin typeface="Consolas" panose="020B0609020204030204" pitchFamily="49" charset="0"/>
              </a:rPr>
              <a:t>continue</a:t>
            </a:r>
            <a:r>
              <a:rPr lang="en-US" sz="2000" dirty="0">
                <a:solidFill>
                  <a:srgbClr val="D4D4D4"/>
                </a:solidFill>
                <a:effectLst/>
                <a:latin typeface="Consolas" panose="020B0609020204030204" pitchFamily="49" charset="0"/>
              </a:rPr>
              <a:t> collect;</a:t>
            </a:r>
          </a:p>
          <a:p>
            <a:r>
              <a:rPr lang="en-US" sz="2000" dirty="0">
                <a:solidFill>
                  <a:srgbClr val="D4D4D4"/>
                </a:solidFill>
                <a:effectLst/>
                <a:latin typeface="Consolas" panose="020B0609020204030204" pitchFamily="49" charset="0"/>
              </a:rPr>
              <a:t>       }</a:t>
            </a:r>
          </a:p>
          <a:p>
            <a:r>
              <a:rPr lang="en-US" sz="2000" dirty="0">
                <a:solidFill>
                  <a:srgbClr val="D4D4D4"/>
                </a:solidFill>
                <a:effectLst/>
                <a:latin typeface="Consolas" panose="020B0609020204030204" pitchFamily="49" charset="0"/>
              </a:rPr>
              <a:t>     </a:t>
            </a:r>
            <a:r>
              <a:rPr lang="en-US" sz="2000" dirty="0">
                <a:solidFill>
                  <a:srgbClr val="C586C0"/>
                </a:solidFill>
                <a:effectLst/>
                <a:latin typeface="Consolas" panose="020B0609020204030204" pitchFamily="49" charset="0"/>
              </a:rPr>
              <a:t>return</a:t>
            </a:r>
            <a:r>
              <a:rPr lang="en-US" sz="2000" dirty="0">
                <a:solidFill>
                  <a:srgbClr val="D4D4D4"/>
                </a:solidFill>
                <a:effectLst/>
                <a:latin typeface="Consolas" panose="020B0609020204030204" pitchFamily="49" charset="0"/>
              </a:rPr>
              <a:t> </a:t>
            </a:r>
            <a:r>
              <a:rPr lang="en-US" sz="2000" dirty="0">
                <a:solidFill>
                  <a:srgbClr val="DCDCAA"/>
                </a:solidFill>
                <a:effectLst/>
                <a:latin typeface="Consolas" panose="020B0609020204030204" pitchFamily="49" charset="0"/>
              </a:rPr>
              <a:t>getValues</a:t>
            </a:r>
            <a:r>
              <a:rPr lang="en-US" sz="2000" dirty="0">
                <a:solidFill>
                  <a:srgbClr val="D4D4D4"/>
                </a:solidFill>
                <a:effectLst/>
                <a:latin typeface="Consolas" panose="020B0609020204030204" pitchFamily="49" charset="0"/>
              </a:rPr>
              <a:t>(newCopy);</a:t>
            </a:r>
          </a:p>
          <a:p>
            <a:r>
              <a:rPr lang="en-US" sz="2000" dirty="0">
                <a:solidFill>
                  <a:srgbClr val="D4D4D4"/>
                </a:solidFill>
                <a:effectLst/>
                <a:latin typeface="Consolas" panose="020B0609020204030204" pitchFamily="49" charset="0"/>
              </a:rPr>
              <a:t>   }}</a:t>
            </a:r>
          </a:p>
          <a:p>
            <a:r>
              <a:rPr lang="en-US" sz="2000" dirty="0">
                <a:solidFill>
                  <a:srgbClr val="D4D4D4"/>
                </a:solidFill>
                <a:effectLst/>
                <a:latin typeface="Consolas" panose="020B0609020204030204" pitchFamily="49" charset="0"/>
              </a:rPr>
              <a:t>   </a:t>
            </a:r>
          </a:p>
        </p:txBody>
      </p:sp>
      <p:sp>
        <p:nvSpPr>
          <p:cNvPr id="12902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38AC7B64-D1FE-41F3-803B-E9F1054AC718}" type="slidenum">
              <a:rPr lang="x-none" sz="1400">
                <a:solidFill>
                  <a:srgbClr val="FFFF00"/>
                </a:solidFill>
                <a:latin typeface="Arial" pitchFamily="34" charset="0"/>
                <a:cs typeface="Arial" charset="0"/>
              </a:rPr>
              <a:pPr algn="r" eaLnBrk="0" hangingPunct="0"/>
              <a:t>116</a:t>
            </a:fld>
            <a:endParaRPr lang="en-US" sz="1400" dirty="0">
              <a:solidFill>
                <a:srgbClr val="FFFF00"/>
              </a:solidFill>
              <a:latin typeface="Arial" pitchFamily="34" charset="0"/>
              <a:cs typeface="Arial" charset="0"/>
            </a:endParaRPr>
          </a:p>
        </p:txBody>
      </p:sp>
      <p:sp>
        <p:nvSpPr>
          <p:cNvPr id="129028" name="Rectangle 2"/>
          <p:cNvSpPr>
            <a:spLocks noGrp="1" noChangeArrowheads="1"/>
          </p:cNvSpPr>
          <p:nvPr>
            <p:ph type="title" idx="4294967295"/>
          </p:nvPr>
        </p:nvSpPr>
        <p:spPr/>
        <p:txBody>
          <a:bodyPr/>
          <a:lstStyle/>
          <a:p>
            <a:pPr eaLnBrk="1" hangingPunct="1"/>
            <a:r>
              <a:rPr lang="en-US" dirty="0">
                <a:latin typeface="Arial" charset="0"/>
                <a:cs typeface="Arial" charset="0"/>
              </a:rPr>
              <a:t>Simple Snapshot: Scan</a:t>
            </a:r>
          </a:p>
        </p:txBody>
      </p:sp>
      <p:sp>
        <p:nvSpPr>
          <p:cNvPr id="129030" name="AutoShape 5"/>
          <p:cNvSpPr>
            <a:spLocks noChangeArrowheads="1"/>
          </p:cNvSpPr>
          <p:nvPr/>
        </p:nvSpPr>
        <p:spPr bwMode="auto">
          <a:xfrm>
            <a:off x="990600" y="2514600"/>
            <a:ext cx="3154362" cy="457200"/>
          </a:xfrm>
          <a:prstGeom prst="wedgeRoundRectCallout">
            <a:avLst>
              <a:gd name="adj1" fmla="val 103144"/>
              <a:gd name="adj2" fmla="val -103472"/>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29031" name="Text Box 6"/>
          <p:cNvSpPr txBox="1">
            <a:spLocks noChangeArrowheads="1"/>
          </p:cNvSpPr>
          <p:nvPr/>
        </p:nvSpPr>
        <p:spPr bwMode="auto">
          <a:xfrm>
            <a:off x="6018109" y="1972211"/>
            <a:ext cx="2440091" cy="584775"/>
          </a:xfrm>
          <a:prstGeom prst="rect">
            <a:avLst/>
          </a:prstGeom>
          <a:noFill/>
          <a:ln w="38100">
            <a:solidFill>
              <a:srgbClr val="FF0000"/>
            </a:solidFill>
            <a:miter lim="800000"/>
            <a:headEnd/>
            <a:tailEnd/>
          </a:ln>
        </p:spPr>
        <p:txBody>
          <a:bodyPr wrap="none">
            <a:spAutoFit/>
          </a:bodyPr>
          <a:lstStyle/>
          <a:p>
            <a:pPr algn="r" eaLnBrk="0" hangingPunct="0"/>
            <a:r>
              <a:rPr lang="en-US" sz="3200" dirty="0">
                <a:solidFill>
                  <a:srgbClr val="FFFF00"/>
                </a:solidFill>
                <a:latin typeface="Arial" pitchFamily="34" charset="0"/>
                <a:cs typeface="Courier New" pitchFamily="49" charset="0"/>
              </a:rPr>
              <a:t>Collect once</a:t>
            </a:r>
            <a:endParaRPr lang="en-US" sz="3200" i="1" dirty="0">
              <a:solidFill>
                <a:srgbClr val="FFFF00"/>
              </a:solidFill>
              <a:latin typeface="Arial" pitchFamily="34"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
        <p:nvSpPr>
          <p:cNvPr id="3" name="AutoShape 7">
            <a:extLst>
              <a:ext uri="{FF2B5EF4-FFF2-40B4-BE49-F238E27FC236}">
                <a16:creationId xmlns:a16="http://schemas.microsoft.com/office/drawing/2014/main" id="{6BD75F6C-1EB8-FC81-FB31-A86B79104B43}"/>
              </a:ext>
            </a:extLst>
          </p:cNvPr>
          <p:cNvSpPr>
            <a:spLocks noChangeArrowheads="1"/>
          </p:cNvSpPr>
          <p:nvPr/>
        </p:nvSpPr>
        <p:spPr bwMode="auto">
          <a:xfrm>
            <a:off x="1066800" y="3096846"/>
            <a:ext cx="3154362" cy="439653"/>
          </a:xfrm>
          <a:prstGeom prst="wedgeRoundRectCallout">
            <a:avLst>
              <a:gd name="adj1" fmla="val 95495"/>
              <a:gd name="adj2" fmla="val -42361"/>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6" name="Text Box 8">
            <a:extLst>
              <a:ext uri="{FF2B5EF4-FFF2-40B4-BE49-F238E27FC236}">
                <a16:creationId xmlns:a16="http://schemas.microsoft.com/office/drawing/2014/main" id="{BD10AC01-D7DE-D137-32B9-F03F4D565FB5}"/>
              </a:ext>
            </a:extLst>
          </p:cNvPr>
          <p:cNvSpPr txBox="1">
            <a:spLocks noChangeArrowheads="1"/>
          </p:cNvSpPr>
          <p:nvPr/>
        </p:nvSpPr>
        <p:spPr bwMode="auto">
          <a:xfrm>
            <a:off x="5867400" y="2820975"/>
            <a:ext cx="2486578" cy="584775"/>
          </a:xfrm>
          <a:prstGeom prst="rect">
            <a:avLst/>
          </a:prstGeom>
          <a:noFill/>
          <a:ln w="38100">
            <a:solidFill>
              <a:srgbClr val="FF0000"/>
            </a:solidFill>
            <a:miter lim="800000"/>
            <a:headEnd/>
            <a:tailEnd/>
          </a:ln>
        </p:spPr>
        <p:txBody>
          <a:bodyPr wrap="none">
            <a:spAutoFit/>
          </a:bodyPr>
          <a:lstStyle/>
          <a:p>
            <a:pPr algn="r" eaLnBrk="0" hangingPunct="0"/>
            <a:r>
              <a:rPr lang="en-US" sz="3200" dirty="0">
                <a:solidFill>
                  <a:srgbClr val="FFFF00"/>
                </a:solidFill>
                <a:latin typeface="Arial" pitchFamily="34" charset="0"/>
                <a:cs typeface="Courier New" pitchFamily="49" charset="0"/>
              </a:rPr>
              <a:t>Collect twice</a:t>
            </a:r>
            <a:endParaRPr lang="en-US" sz="3200" i="1" dirty="0">
              <a:solidFill>
                <a:srgbClr val="FFFF00"/>
              </a:solidFill>
              <a:latin typeface="Arial" pitchFamily="34" charset="0"/>
              <a:cs typeface="Courier New" pitchFamily="49" charset="0"/>
            </a:endParaRPr>
          </a:p>
        </p:txBody>
      </p:sp>
      <p:sp>
        <p:nvSpPr>
          <p:cNvPr id="4" name="AutoShape 9">
            <a:extLst>
              <a:ext uri="{FF2B5EF4-FFF2-40B4-BE49-F238E27FC236}">
                <a16:creationId xmlns:a16="http://schemas.microsoft.com/office/drawing/2014/main" id="{7EB46EDB-00EE-BDB9-8BE0-07CA39EAB3FC}"/>
              </a:ext>
            </a:extLst>
          </p:cNvPr>
          <p:cNvSpPr>
            <a:spLocks noChangeArrowheads="1"/>
          </p:cNvSpPr>
          <p:nvPr/>
        </p:nvSpPr>
        <p:spPr bwMode="auto">
          <a:xfrm>
            <a:off x="1295400" y="4612739"/>
            <a:ext cx="4144962" cy="381000"/>
          </a:xfrm>
          <a:prstGeom prst="wedgeRoundRectCallout">
            <a:avLst>
              <a:gd name="adj1" fmla="val 37208"/>
              <a:gd name="adj2" fmla="val 160220"/>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9" name="Text Box 10">
            <a:extLst>
              <a:ext uri="{FF2B5EF4-FFF2-40B4-BE49-F238E27FC236}">
                <a16:creationId xmlns:a16="http://schemas.microsoft.com/office/drawing/2014/main" id="{131862F9-E5F0-5DDE-979A-4A85B7B356A0}"/>
              </a:ext>
            </a:extLst>
          </p:cNvPr>
          <p:cNvSpPr txBox="1">
            <a:spLocks noChangeArrowheads="1"/>
          </p:cNvSpPr>
          <p:nvPr/>
        </p:nvSpPr>
        <p:spPr bwMode="auto">
          <a:xfrm>
            <a:off x="5097513" y="5167312"/>
            <a:ext cx="3759200" cy="1077218"/>
          </a:xfrm>
          <a:prstGeom prst="rect">
            <a:avLst/>
          </a:prstGeom>
          <a:noFill/>
          <a:ln w="38100">
            <a:solidFill>
              <a:srgbClr val="FF0000"/>
            </a:solidFill>
            <a:miter lim="800000"/>
            <a:headEnd/>
            <a:tailEnd/>
          </a:ln>
        </p:spPr>
        <p:txBody>
          <a:bodyPr>
            <a:spAutoFit/>
          </a:bodyPr>
          <a:lstStyle/>
          <a:p>
            <a:pPr algn="ctr" eaLnBrk="0" hangingPunct="0"/>
            <a:r>
              <a:rPr lang="en-US" sz="3200" dirty="0">
                <a:solidFill>
                  <a:srgbClr val="FFFF00"/>
                </a:solidFill>
                <a:latin typeface="Arial" pitchFamily="34" charset="0"/>
                <a:cs typeface="Courier New" pitchFamily="49" charset="0"/>
              </a:rPr>
              <a:t>On clean collect, return snapshot</a:t>
            </a:r>
            <a:endParaRPr lang="en-US" sz="3200" i="1" dirty="0">
              <a:solidFill>
                <a:srgbClr val="FFFF00"/>
              </a:solidFill>
              <a:latin typeface="Arial" pitchFamily="34" charset="0"/>
              <a:cs typeface="Courier New" pitchFamily="49" charset="0"/>
            </a:endParaRPr>
          </a:p>
        </p:txBody>
      </p:sp>
    </p:spTree>
    <p:extLst>
      <p:ext uri="{BB962C8B-B14F-4D97-AF65-F5344CB8AC3E}">
        <p14:creationId xmlns:p14="http://schemas.microsoft.com/office/powerpoint/2010/main" val="369014439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2ED1DDF9-5C45-4CBC-B93B-4C5C84415D0B}" type="slidenum">
              <a:rPr lang="x-none" sz="1400">
                <a:latin typeface="Arial" pitchFamily="34" charset="0"/>
                <a:cs typeface="Arial" charset="0"/>
              </a:rPr>
              <a:pPr algn="r" eaLnBrk="0" hangingPunct="0"/>
              <a:t>117</a:t>
            </a:fld>
            <a:endParaRPr lang="en-US" sz="1400" dirty="0">
              <a:latin typeface="Arial" pitchFamily="34" charset="0"/>
              <a:cs typeface="Arial" charset="0"/>
            </a:endParaRPr>
          </a:p>
        </p:txBody>
      </p:sp>
      <p:sp>
        <p:nvSpPr>
          <p:cNvPr id="133124" name="Rectangle 2"/>
          <p:cNvSpPr>
            <a:spLocks noGrp="1" noChangeArrowheads="1"/>
          </p:cNvSpPr>
          <p:nvPr>
            <p:ph type="title" idx="4294967295"/>
          </p:nvPr>
        </p:nvSpPr>
        <p:spPr/>
        <p:txBody>
          <a:bodyPr/>
          <a:lstStyle/>
          <a:p>
            <a:pPr eaLnBrk="1" hangingPunct="1"/>
            <a:r>
              <a:rPr lang="en-US" dirty="0">
                <a:latin typeface="Arial" charset="0"/>
                <a:cs typeface="Arial" charset="0"/>
              </a:rPr>
              <a:t>Simple Snapshot</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
        <p:nvSpPr>
          <p:cNvPr id="2" name="TextBox 1">
            <a:extLst>
              <a:ext uri="{FF2B5EF4-FFF2-40B4-BE49-F238E27FC236}">
                <a16:creationId xmlns:a16="http://schemas.microsoft.com/office/drawing/2014/main" id="{5938DAC0-3BA0-21EE-058A-FA6118B5949C}"/>
              </a:ext>
            </a:extLst>
          </p:cNvPr>
          <p:cNvSpPr txBox="1"/>
          <p:nvPr/>
        </p:nvSpPr>
        <p:spPr bwMode="auto">
          <a:xfrm>
            <a:off x="920495" y="1417638"/>
            <a:ext cx="2127505"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Linearizable</a:t>
            </a:r>
            <a:endParaRPr lang="en-US" sz="280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F21F2516-805A-2F61-7546-D79056DE6AC4}"/>
              </a:ext>
            </a:extLst>
          </p:cNvPr>
          <p:cNvSpPr txBox="1"/>
          <p:nvPr/>
        </p:nvSpPr>
        <p:spPr bwMode="auto">
          <a:xfrm>
            <a:off x="1900078" y="3180606"/>
            <a:ext cx="350769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No unbounded loops</a:t>
            </a:r>
          </a:p>
        </p:txBody>
      </p:sp>
      <p:sp>
        <p:nvSpPr>
          <p:cNvPr id="4" name="TextBox 3">
            <a:extLst>
              <a:ext uri="{FF2B5EF4-FFF2-40B4-BE49-F238E27FC236}">
                <a16:creationId xmlns:a16="http://schemas.microsoft.com/office/drawing/2014/main" id="{FA583542-782E-7393-3228-FDD3DC97F040}"/>
              </a:ext>
            </a:extLst>
          </p:cNvPr>
          <p:cNvSpPr txBox="1"/>
          <p:nvPr/>
        </p:nvSpPr>
        <p:spPr bwMode="auto">
          <a:xfrm>
            <a:off x="920495" y="2299122"/>
            <a:ext cx="3183885"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Update is wait-free</a:t>
            </a:r>
          </a:p>
        </p:txBody>
      </p:sp>
      <p:sp>
        <p:nvSpPr>
          <p:cNvPr id="5" name="TextBox 4">
            <a:extLst>
              <a:ext uri="{FF2B5EF4-FFF2-40B4-BE49-F238E27FC236}">
                <a16:creationId xmlns:a16="http://schemas.microsoft.com/office/drawing/2014/main" id="{9C79FE65-1B75-7E9A-B044-A86BAC095B90}"/>
              </a:ext>
            </a:extLst>
          </p:cNvPr>
          <p:cNvSpPr txBox="1"/>
          <p:nvPr/>
        </p:nvSpPr>
        <p:spPr bwMode="auto">
          <a:xfrm>
            <a:off x="920495" y="4062090"/>
            <a:ext cx="3400290"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But Scan can starve</a:t>
            </a:r>
          </a:p>
        </p:txBody>
      </p:sp>
      <p:sp>
        <p:nvSpPr>
          <p:cNvPr id="7" name="TextBox 6">
            <a:extLst>
              <a:ext uri="{FF2B5EF4-FFF2-40B4-BE49-F238E27FC236}">
                <a16:creationId xmlns:a16="http://schemas.microsoft.com/office/drawing/2014/main" id="{CD877A22-F477-CB00-D139-24F4F63D0703}"/>
              </a:ext>
            </a:extLst>
          </p:cNvPr>
          <p:cNvSpPr txBox="1"/>
          <p:nvPr/>
        </p:nvSpPr>
        <p:spPr bwMode="auto">
          <a:xfrm>
            <a:off x="1900078" y="4943575"/>
            <a:ext cx="586410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If interrupted by concurrent updates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6B21F72D-C8DA-4DF0-915B-EDA7539D2A62}" type="slidenum">
              <a:rPr lang="x-none" sz="1400">
                <a:latin typeface="Arial" pitchFamily="34" charset="0"/>
                <a:cs typeface="Arial" charset="0"/>
              </a:rPr>
              <a:pPr algn="r" eaLnBrk="0" hangingPunct="0"/>
              <a:t>118</a:t>
            </a:fld>
            <a:endParaRPr lang="en-US" sz="1400" dirty="0">
              <a:latin typeface="Arial" pitchFamily="34" charset="0"/>
              <a:cs typeface="Arial" charset="0"/>
            </a:endParaRPr>
          </a:p>
        </p:txBody>
      </p:sp>
      <p:sp>
        <p:nvSpPr>
          <p:cNvPr id="134148" name="Rectangle 2"/>
          <p:cNvSpPr>
            <a:spLocks noGrp="1" noChangeArrowheads="1"/>
          </p:cNvSpPr>
          <p:nvPr>
            <p:ph type="title" idx="4294967295"/>
          </p:nvPr>
        </p:nvSpPr>
        <p:spPr/>
        <p:txBody>
          <a:bodyPr/>
          <a:lstStyle/>
          <a:p>
            <a:pPr eaLnBrk="1" hangingPunct="1"/>
            <a:r>
              <a:rPr lang="en-US" dirty="0">
                <a:latin typeface="Arial" charset="0"/>
                <a:cs typeface="Arial" charset="0"/>
              </a:rPr>
              <a:t>Wait-Free Snapshot</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
        <p:nvSpPr>
          <p:cNvPr id="2" name="TextBox 1">
            <a:extLst>
              <a:ext uri="{FF2B5EF4-FFF2-40B4-BE49-F238E27FC236}">
                <a16:creationId xmlns:a16="http://schemas.microsoft.com/office/drawing/2014/main" id="{A3A54EB8-0F6A-E801-C2E1-25C3CC682AE8}"/>
              </a:ext>
            </a:extLst>
          </p:cNvPr>
          <p:cNvSpPr txBox="1"/>
          <p:nvPr/>
        </p:nvSpPr>
        <p:spPr bwMode="auto">
          <a:xfrm>
            <a:off x="321330" y="2047032"/>
            <a:ext cx="5283819"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Add a scan before every update</a:t>
            </a:r>
            <a:endParaRPr lang="en-US" sz="280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50FF811-DEB2-BEEB-6EFE-FFD0121B9DB2}"/>
              </a:ext>
            </a:extLst>
          </p:cNvPr>
          <p:cNvSpPr txBox="1"/>
          <p:nvPr/>
        </p:nvSpPr>
        <p:spPr bwMode="auto">
          <a:xfrm>
            <a:off x="321330" y="3810000"/>
            <a:ext cx="8501340"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If scan is continuously interrupted by updates, scan can take the update’s snapshot</a:t>
            </a:r>
          </a:p>
        </p:txBody>
      </p:sp>
      <p:sp>
        <p:nvSpPr>
          <p:cNvPr id="4" name="TextBox 3">
            <a:extLst>
              <a:ext uri="{FF2B5EF4-FFF2-40B4-BE49-F238E27FC236}">
                <a16:creationId xmlns:a16="http://schemas.microsoft.com/office/drawing/2014/main" id="{3D2A3705-04BD-2BF7-3FEF-36336BB86E04}"/>
              </a:ext>
            </a:extLst>
          </p:cNvPr>
          <p:cNvSpPr txBox="1"/>
          <p:nvPr/>
        </p:nvSpPr>
        <p:spPr bwMode="auto">
          <a:xfrm>
            <a:off x="321330" y="2928516"/>
            <a:ext cx="8356711"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Write resulting snapshot together with update value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2"/>
          <p:cNvGrpSpPr>
            <a:grpSpLocks/>
          </p:cNvGrpSpPr>
          <p:nvPr/>
        </p:nvGrpSpPr>
        <p:grpSpPr bwMode="auto">
          <a:xfrm>
            <a:off x="-1905000" y="3022600"/>
            <a:ext cx="9677400" cy="2416702"/>
            <a:chOff x="1638" y="2187"/>
            <a:chExt cx="2941" cy="1035"/>
          </a:xfrm>
        </p:grpSpPr>
        <p:grpSp>
          <p:nvGrpSpPr>
            <p:cNvPr id="135222" name="Group 53"/>
            <p:cNvGrpSpPr>
              <a:grpSpLocks/>
            </p:cNvGrpSpPr>
            <p:nvPr/>
          </p:nvGrpSpPr>
          <p:grpSpPr bwMode="auto">
            <a:xfrm>
              <a:off x="2669" y="2187"/>
              <a:ext cx="1910" cy="833"/>
              <a:chOff x="3125" y="1480"/>
              <a:chExt cx="1910" cy="833"/>
            </a:xfrm>
          </p:grpSpPr>
          <p:sp>
            <p:nvSpPr>
              <p:cNvPr id="135224" name="AutoShape 54"/>
              <p:cNvSpPr>
                <a:spLocks noChangeArrowheads="1"/>
              </p:cNvSpPr>
              <p:nvPr/>
            </p:nvSpPr>
            <p:spPr bwMode="auto">
              <a:xfrm>
                <a:off x="3161" y="1480"/>
                <a:ext cx="1874" cy="235"/>
              </a:xfrm>
              <a:prstGeom prst="leftRightArrow">
                <a:avLst>
                  <a:gd name="adj1" fmla="val 50000"/>
                  <a:gd name="adj2" fmla="val 159489"/>
                </a:avLst>
              </a:prstGeom>
              <a:solidFill>
                <a:srgbClr val="FFC000">
                  <a:alpha val="18823"/>
                </a:srgbClr>
              </a:solidFill>
              <a:ln w="38100">
                <a:no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35225" name="Text Box 55"/>
              <p:cNvSpPr txBox="1">
                <a:spLocks noChangeArrowheads="1"/>
              </p:cNvSpPr>
              <p:nvPr/>
            </p:nvSpPr>
            <p:spPr bwMode="auto">
              <a:xfrm>
                <a:off x="3125" y="2189"/>
                <a:ext cx="56" cy="124"/>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endParaRPr lang="en-US" sz="1600" b="1" dirty="0">
                  <a:solidFill>
                    <a:srgbClr val="FF3300"/>
                  </a:solidFill>
                  <a:latin typeface="Arial" pitchFamily="34" charset="0"/>
                  <a:cs typeface="Courier New" pitchFamily="49" charset="0"/>
                </a:endParaRPr>
              </a:p>
            </p:txBody>
          </p:sp>
        </p:grpSp>
        <p:sp>
          <p:nvSpPr>
            <p:cNvPr id="135223" name="Text Box 57"/>
            <p:cNvSpPr txBox="1">
              <a:spLocks noChangeArrowheads="1"/>
            </p:cNvSpPr>
            <p:nvPr/>
          </p:nvSpPr>
          <p:spPr bwMode="auto">
            <a:xfrm>
              <a:off x="1638" y="3056"/>
              <a:ext cx="56" cy="166"/>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endParaRPr lang="en-US" sz="2400" b="1" dirty="0">
                <a:solidFill>
                  <a:srgbClr val="FF3300"/>
                </a:solidFill>
                <a:latin typeface="Arial" pitchFamily="34" charset="0"/>
                <a:cs typeface="Courier New" pitchFamily="49" charset="0"/>
              </a:endParaRPr>
            </a:p>
          </p:txBody>
        </p:sp>
      </p:grpSp>
      <p:sp>
        <p:nvSpPr>
          <p:cNvPr id="13517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71738BFB-29DA-4FF1-83D9-33F22CA620F9}" type="slidenum">
              <a:rPr lang="x-none" sz="1400">
                <a:solidFill>
                  <a:srgbClr val="FFFF00"/>
                </a:solidFill>
                <a:latin typeface="Arial" pitchFamily="34" charset="0"/>
                <a:cs typeface="Arial" charset="0"/>
              </a:rPr>
              <a:pPr algn="r" eaLnBrk="0" hangingPunct="0"/>
              <a:t>119</a:t>
            </a:fld>
            <a:endParaRPr lang="en-US" sz="1400" dirty="0">
              <a:solidFill>
                <a:srgbClr val="FFFF00"/>
              </a:solidFill>
              <a:latin typeface="Arial" pitchFamily="34" charset="0"/>
              <a:cs typeface="Arial" charset="0"/>
            </a:endParaRPr>
          </a:p>
        </p:txBody>
      </p:sp>
      <p:sp>
        <p:nvSpPr>
          <p:cNvPr id="135173" name="Rectangle 2"/>
          <p:cNvSpPr>
            <a:spLocks noGrp="1" noChangeArrowheads="1"/>
          </p:cNvSpPr>
          <p:nvPr>
            <p:ph type="title" idx="4294967295"/>
          </p:nvPr>
        </p:nvSpPr>
        <p:spPr>
          <a:xfrm>
            <a:off x="698500" y="0"/>
            <a:ext cx="7772400" cy="1143000"/>
          </a:xfrm>
        </p:spPr>
        <p:txBody>
          <a:bodyPr/>
          <a:lstStyle/>
          <a:p>
            <a:pPr eaLnBrk="1" hangingPunct="1"/>
            <a:r>
              <a:rPr lang="en-US" dirty="0">
                <a:latin typeface="Arial" charset="0"/>
                <a:cs typeface="Arial" charset="0"/>
              </a:rPr>
              <a:t>Wait-free Snapshot</a:t>
            </a:r>
          </a:p>
        </p:txBody>
      </p:sp>
      <p:sp>
        <p:nvSpPr>
          <p:cNvPr id="135174" name="Text Box 3"/>
          <p:cNvSpPr txBox="1">
            <a:spLocks noChangeArrowheads="1"/>
          </p:cNvSpPr>
          <p:nvPr/>
        </p:nvSpPr>
        <p:spPr bwMode="auto">
          <a:xfrm>
            <a:off x="1720899" y="1214438"/>
            <a:ext cx="5702202" cy="1384995"/>
          </a:xfrm>
          <a:prstGeom prst="rect">
            <a:avLst/>
          </a:prstGeom>
          <a:noFill/>
          <a:ln w="38100">
            <a:solidFill>
              <a:srgbClr val="00FFFF"/>
            </a:solidFill>
            <a:miter lim="800000"/>
            <a:headEnd/>
            <a:tailEnd/>
          </a:ln>
        </p:spPr>
        <p:txBody>
          <a:bodyPr wrap="none">
            <a:spAutoFit/>
          </a:bodyPr>
          <a:lstStyle/>
          <a:p>
            <a:pPr eaLnBrk="0" hangingPunct="0"/>
            <a:r>
              <a:rPr lang="en-US" sz="2800" dirty="0">
                <a:solidFill>
                  <a:srgbClr val="FFFF00"/>
                </a:solidFill>
                <a:latin typeface="Arial" pitchFamily="34" charset="0"/>
                <a:cs typeface="Courier New" pitchFamily="49" charset="0"/>
              </a:rPr>
              <a:t>If A’s scan observes that B moved</a:t>
            </a:r>
          </a:p>
          <a:p>
            <a:pPr eaLnBrk="0" hangingPunct="0"/>
            <a:r>
              <a:rPr lang="en-US" sz="2800" i="1" dirty="0">
                <a:solidFill>
                  <a:schemeClr val="bg1"/>
                </a:solidFill>
                <a:latin typeface="Arial" pitchFamily="34" charset="0"/>
                <a:cs typeface="Courier New" pitchFamily="49" charset="0"/>
              </a:rPr>
              <a:t>twice</a:t>
            </a:r>
            <a:r>
              <a:rPr lang="en-US" sz="2800" dirty="0">
                <a:solidFill>
                  <a:srgbClr val="FFFF00"/>
                </a:solidFill>
                <a:latin typeface="Arial" pitchFamily="34" charset="0"/>
                <a:cs typeface="Courier New" pitchFamily="49" charset="0"/>
              </a:rPr>
              <a:t>, then B completed an update</a:t>
            </a:r>
          </a:p>
          <a:p>
            <a:pPr eaLnBrk="0" hangingPunct="0"/>
            <a:r>
              <a:rPr lang="en-US" sz="2800" dirty="0">
                <a:solidFill>
                  <a:srgbClr val="FFFF00"/>
                </a:solidFill>
                <a:latin typeface="Arial" pitchFamily="34" charset="0"/>
                <a:cs typeface="Courier New" pitchFamily="49" charset="0"/>
              </a:rPr>
              <a:t>while A’s scan was in progress</a:t>
            </a:r>
          </a:p>
        </p:txBody>
      </p:sp>
      <p:sp>
        <p:nvSpPr>
          <p:cNvPr id="135175" name="AutoShape 5"/>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time</a:t>
            </a:r>
          </a:p>
        </p:txBody>
      </p:sp>
      <p:grpSp>
        <p:nvGrpSpPr>
          <p:cNvPr id="4" name="Group 62"/>
          <p:cNvGrpSpPr>
            <a:grpSpLocks/>
          </p:cNvGrpSpPr>
          <p:nvPr/>
        </p:nvGrpSpPr>
        <p:grpSpPr bwMode="auto">
          <a:xfrm>
            <a:off x="2600325" y="4597400"/>
            <a:ext cx="3513138" cy="641350"/>
            <a:chOff x="1638" y="2896"/>
            <a:chExt cx="2213" cy="404"/>
          </a:xfrm>
        </p:grpSpPr>
        <p:grpSp>
          <p:nvGrpSpPr>
            <p:cNvPr id="135218" name="Group 53"/>
            <p:cNvGrpSpPr>
              <a:grpSpLocks/>
            </p:cNvGrpSpPr>
            <p:nvPr/>
          </p:nvGrpSpPr>
          <p:grpSpPr bwMode="auto">
            <a:xfrm>
              <a:off x="1977" y="2896"/>
              <a:ext cx="1874" cy="382"/>
              <a:chOff x="2433" y="2189"/>
              <a:chExt cx="1874" cy="382"/>
            </a:xfrm>
          </p:grpSpPr>
          <p:sp>
            <p:nvSpPr>
              <p:cNvPr id="135220" name="AutoShape 54"/>
              <p:cNvSpPr>
                <a:spLocks noChangeArrowheads="1"/>
              </p:cNvSpPr>
              <p:nvPr/>
            </p:nvSpPr>
            <p:spPr bwMode="auto">
              <a:xfrm>
                <a:off x="2433" y="2336"/>
                <a:ext cx="1874" cy="235"/>
              </a:xfrm>
              <a:prstGeom prst="leftRightArrow">
                <a:avLst>
                  <a:gd name="adj1" fmla="val 50000"/>
                  <a:gd name="adj2" fmla="val 159489"/>
                </a:avLst>
              </a:prstGeom>
              <a:solidFill>
                <a:srgbClr val="FF3300"/>
              </a:solidFill>
              <a:ln w="38100">
                <a:solidFill>
                  <a:schemeClr val="bg1"/>
                </a:solid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35221" name="Text Box 55"/>
              <p:cNvSpPr txBox="1">
                <a:spLocks noChangeArrowheads="1"/>
              </p:cNvSpPr>
              <p:nvPr/>
            </p:nvSpPr>
            <p:spPr bwMode="auto">
              <a:xfrm>
                <a:off x="3125" y="2189"/>
                <a:ext cx="556" cy="181"/>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FF3300"/>
                    </a:solidFill>
                    <a:latin typeface="Arial" pitchFamily="34" charset="0"/>
                    <a:cs typeface="Courier New" pitchFamily="49" charset="0"/>
                  </a:rPr>
                  <a:t>Update</a:t>
                </a:r>
              </a:p>
            </p:txBody>
          </p:sp>
        </p:grpSp>
        <p:sp>
          <p:nvSpPr>
            <p:cNvPr id="135219" name="Text Box 57"/>
            <p:cNvSpPr txBox="1">
              <a:spLocks noChangeArrowheads="1"/>
            </p:cNvSpPr>
            <p:nvPr/>
          </p:nvSpPr>
          <p:spPr bwMode="auto">
            <a:xfrm>
              <a:off x="1638" y="3056"/>
              <a:ext cx="257" cy="244"/>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3300"/>
                  </a:solidFill>
                  <a:latin typeface="Arial" pitchFamily="34" charset="0"/>
                  <a:cs typeface="Courier New" pitchFamily="49" charset="0"/>
                </a:rPr>
                <a:t>B</a:t>
              </a:r>
            </a:p>
          </p:txBody>
        </p:sp>
      </p:grpSp>
      <p:grpSp>
        <p:nvGrpSpPr>
          <p:cNvPr id="135177" name="Group 63"/>
          <p:cNvGrpSpPr>
            <a:grpSpLocks/>
          </p:cNvGrpSpPr>
          <p:nvPr/>
        </p:nvGrpSpPr>
        <p:grpSpPr bwMode="auto">
          <a:xfrm>
            <a:off x="1957388" y="2838450"/>
            <a:ext cx="5227637" cy="1738313"/>
            <a:chOff x="602" y="844"/>
            <a:chExt cx="3293" cy="1095"/>
          </a:xfrm>
        </p:grpSpPr>
        <p:sp>
          <p:nvSpPr>
            <p:cNvPr id="135178" name="Text Box 64"/>
            <p:cNvSpPr txBox="1">
              <a:spLocks noChangeArrowheads="1"/>
            </p:cNvSpPr>
            <p:nvPr/>
          </p:nvSpPr>
          <p:spPr bwMode="auto">
            <a:xfrm>
              <a:off x="1484" y="1400"/>
              <a:ext cx="294" cy="446"/>
            </a:xfrm>
            <a:prstGeom prst="rect">
              <a:avLst/>
            </a:prstGeom>
            <a:noFill/>
            <a:ln w="38100">
              <a:noFill/>
              <a:miter lim="800000"/>
              <a:headEnd/>
              <a:tailEnd/>
            </a:ln>
          </p:spPr>
          <p:txBody>
            <a:bodyPr wrap="none">
              <a:spAutoFit/>
            </a:bodyPr>
            <a:lstStyle/>
            <a:p>
              <a:r>
                <a:rPr lang="en-US" sz="4000" b="1" dirty="0">
                  <a:solidFill>
                    <a:srgbClr val="FFFF00"/>
                  </a:solidFill>
                  <a:latin typeface="Arial" pitchFamily="34" charset="0"/>
                  <a:cs typeface="Courier New" pitchFamily="49" charset="0"/>
                </a:rPr>
                <a:t>≠</a:t>
              </a:r>
            </a:p>
          </p:txBody>
        </p:sp>
        <p:sp>
          <p:nvSpPr>
            <p:cNvPr id="135179" name="Text Box 65"/>
            <p:cNvSpPr txBox="1">
              <a:spLocks noChangeArrowheads="1"/>
            </p:cNvSpPr>
            <p:nvPr/>
          </p:nvSpPr>
          <p:spPr bwMode="auto">
            <a:xfrm>
              <a:off x="2702" y="1399"/>
              <a:ext cx="294" cy="446"/>
            </a:xfrm>
            <a:prstGeom prst="rect">
              <a:avLst/>
            </a:prstGeom>
            <a:noFill/>
            <a:ln w="38100">
              <a:noFill/>
              <a:miter lim="800000"/>
              <a:headEnd/>
              <a:tailEnd/>
            </a:ln>
          </p:spPr>
          <p:txBody>
            <a:bodyPr wrap="none">
              <a:spAutoFit/>
            </a:bodyPr>
            <a:lstStyle/>
            <a:p>
              <a:r>
                <a:rPr lang="en-US" sz="4000" b="1" dirty="0">
                  <a:solidFill>
                    <a:srgbClr val="FFFF00"/>
                  </a:solidFill>
                  <a:latin typeface="Arial" pitchFamily="34" charset="0"/>
                  <a:cs typeface="Courier New" pitchFamily="49" charset="0"/>
                </a:rPr>
                <a:t>≠</a:t>
              </a:r>
            </a:p>
          </p:txBody>
        </p:sp>
        <p:grpSp>
          <p:nvGrpSpPr>
            <p:cNvPr id="135180" name="Group 66"/>
            <p:cNvGrpSpPr>
              <a:grpSpLocks/>
            </p:cNvGrpSpPr>
            <p:nvPr/>
          </p:nvGrpSpPr>
          <p:grpSpPr bwMode="auto">
            <a:xfrm>
              <a:off x="602" y="844"/>
              <a:ext cx="857" cy="1084"/>
              <a:chOff x="602" y="844"/>
              <a:chExt cx="857" cy="1084"/>
            </a:xfrm>
          </p:grpSpPr>
          <p:grpSp>
            <p:nvGrpSpPr>
              <p:cNvPr id="135207" name="Group 67"/>
              <p:cNvGrpSpPr>
                <a:grpSpLocks/>
              </p:cNvGrpSpPr>
              <p:nvPr/>
            </p:nvGrpSpPr>
            <p:grpSpPr bwMode="auto">
              <a:xfrm>
                <a:off x="833" y="1318"/>
                <a:ext cx="396" cy="610"/>
                <a:chOff x="966" y="2733"/>
                <a:chExt cx="396" cy="610"/>
              </a:xfrm>
            </p:grpSpPr>
            <p:sp>
              <p:nvSpPr>
                <p:cNvPr id="649284" name="Rectangle 68"/>
                <p:cNvSpPr>
                  <a:spLocks noChangeArrowheads="1"/>
                </p:cNvSpPr>
                <p:nvPr/>
              </p:nvSpPr>
              <p:spPr bwMode="auto">
                <a:xfrm rot="16200000">
                  <a:off x="859" y="2840"/>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35212" name="Line 69"/>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35213" name="Line 70"/>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35214" name="Group 71"/>
                <p:cNvGrpSpPr>
                  <a:grpSpLocks/>
                </p:cNvGrpSpPr>
                <p:nvPr/>
              </p:nvGrpSpPr>
              <p:grpSpPr bwMode="auto">
                <a:xfrm>
                  <a:off x="1028" y="2761"/>
                  <a:ext cx="260" cy="557"/>
                  <a:chOff x="1062" y="2761"/>
                  <a:chExt cx="260" cy="557"/>
                </a:xfrm>
              </p:grpSpPr>
              <p:sp>
                <p:nvSpPr>
                  <p:cNvPr id="135215" name="Text Box 72"/>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35216" name="Text Box 73"/>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35217" name="Text Box 74"/>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grpSp>
            <p:nvGrpSpPr>
              <p:cNvPr id="135208" name="Group 75"/>
              <p:cNvGrpSpPr>
                <a:grpSpLocks/>
              </p:cNvGrpSpPr>
              <p:nvPr/>
            </p:nvGrpSpPr>
            <p:grpSpPr bwMode="auto">
              <a:xfrm>
                <a:off x="602" y="844"/>
                <a:ext cx="857" cy="407"/>
                <a:chOff x="720" y="1833"/>
                <a:chExt cx="857" cy="407"/>
              </a:xfrm>
            </p:grpSpPr>
            <p:sp>
              <p:nvSpPr>
                <p:cNvPr id="135209" name="AutoShape 76"/>
                <p:cNvSpPr>
                  <a:spLocks noChangeArrowheads="1"/>
                </p:cNvSpPr>
                <p:nvPr/>
              </p:nvSpPr>
              <p:spPr bwMode="auto">
                <a:xfrm>
                  <a:off x="720" y="2005"/>
                  <a:ext cx="857" cy="235"/>
                </a:xfrm>
                <a:prstGeom prst="leftRightArrow">
                  <a:avLst>
                    <a:gd name="adj1" fmla="val 50000"/>
                    <a:gd name="adj2" fmla="val 72936"/>
                  </a:avLst>
                </a:prstGeom>
                <a:solidFill>
                  <a:srgbClr val="00FF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35210" name="Text Box 77"/>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FFFF"/>
                      </a:solidFill>
                      <a:latin typeface="Arial" pitchFamily="34" charset="0"/>
                      <a:cs typeface="Courier New" pitchFamily="49" charset="0"/>
                    </a:rPr>
                    <a:t>Collect</a:t>
                  </a:r>
                </a:p>
              </p:txBody>
            </p:sp>
          </p:grpSp>
        </p:grpSp>
        <p:grpSp>
          <p:nvGrpSpPr>
            <p:cNvPr id="135181" name="Group 78"/>
            <p:cNvGrpSpPr>
              <a:grpSpLocks/>
            </p:cNvGrpSpPr>
            <p:nvPr/>
          </p:nvGrpSpPr>
          <p:grpSpPr bwMode="auto">
            <a:xfrm>
              <a:off x="1820" y="844"/>
              <a:ext cx="857" cy="1095"/>
              <a:chOff x="1789" y="844"/>
              <a:chExt cx="857" cy="1095"/>
            </a:xfrm>
          </p:grpSpPr>
          <p:grpSp>
            <p:nvGrpSpPr>
              <p:cNvPr id="135195" name="Group 79"/>
              <p:cNvGrpSpPr>
                <a:grpSpLocks/>
              </p:cNvGrpSpPr>
              <p:nvPr/>
            </p:nvGrpSpPr>
            <p:grpSpPr bwMode="auto">
              <a:xfrm>
                <a:off x="2006" y="1329"/>
                <a:ext cx="409" cy="610"/>
                <a:chOff x="953" y="2744"/>
                <a:chExt cx="409" cy="610"/>
              </a:xfrm>
            </p:grpSpPr>
            <p:sp>
              <p:nvSpPr>
                <p:cNvPr id="649296" name="Rectangle 80"/>
                <p:cNvSpPr>
                  <a:spLocks noChangeArrowheads="1"/>
                </p:cNvSpPr>
                <p:nvPr/>
              </p:nvSpPr>
              <p:spPr bwMode="auto">
                <a:xfrm rot="16200000">
                  <a:off x="846" y="2851"/>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35201" name="Line 81"/>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35202" name="Line 82"/>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35203" name="Group 83"/>
                <p:cNvGrpSpPr>
                  <a:grpSpLocks/>
                </p:cNvGrpSpPr>
                <p:nvPr/>
              </p:nvGrpSpPr>
              <p:grpSpPr bwMode="auto">
                <a:xfrm>
                  <a:off x="1028" y="2761"/>
                  <a:ext cx="260" cy="557"/>
                  <a:chOff x="1062" y="2761"/>
                  <a:chExt cx="260" cy="557"/>
                </a:xfrm>
              </p:grpSpPr>
              <p:sp>
                <p:nvSpPr>
                  <p:cNvPr id="135204" name="Text Box 84"/>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35205" name="Text Box 85"/>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35206" name="Text Box 86"/>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sp>
            <p:nvSpPr>
              <p:cNvPr id="135196" name="AutoShape 87"/>
              <p:cNvSpPr>
                <a:spLocks noChangeArrowheads="1"/>
              </p:cNvSpPr>
              <p:nvPr/>
            </p:nvSpPr>
            <p:spPr bwMode="auto">
              <a:xfrm>
                <a:off x="2069" y="1457"/>
                <a:ext cx="296" cy="260"/>
              </a:xfrm>
              <a:prstGeom prst="irregularSeal2">
                <a:avLst/>
              </a:prstGeom>
              <a:solidFill>
                <a:srgbClr val="FFCC00"/>
              </a:solidFill>
              <a:ln w="9525">
                <a:solidFill>
                  <a:schemeClr val="tx1"/>
                </a:solidFill>
                <a:miter lim="800000"/>
                <a:headEnd/>
                <a:tailEnd/>
              </a:ln>
            </p:spPr>
            <p:txBody>
              <a:bodyPr wrap="none" anchor="ctr"/>
              <a:lstStyle/>
              <a:p>
                <a:pPr algn="ctr"/>
                <a:endParaRPr lang="en-US" sz="2400" b="1" dirty="0">
                  <a:solidFill>
                    <a:srgbClr val="FF3300"/>
                  </a:solidFill>
                  <a:latin typeface="Times New Roman" pitchFamily="18" charset="0"/>
                  <a:cs typeface="Courier New" pitchFamily="49" charset="0"/>
                </a:endParaRPr>
              </a:p>
            </p:txBody>
          </p:sp>
          <p:grpSp>
            <p:nvGrpSpPr>
              <p:cNvPr id="135197" name="Group 88"/>
              <p:cNvGrpSpPr>
                <a:grpSpLocks/>
              </p:cNvGrpSpPr>
              <p:nvPr/>
            </p:nvGrpSpPr>
            <p:grpSpPr bwMode="auto">
              <a:xfrm>
                <a:off x="1789" y="844"/>
                <a:ext cx="857" cy="407"/>
                <a:chOff x="720" y="1833"/>
                <a:chExt cx="857" cy="407"/>
              </a:xfrm>
            </p:grpSpPr>
            <p:sp>
              <p:nvSpPr>
                <p:cNvPr id="135198" name="AutoShape 89"/>
                <p:cNvSpPr>
                  <a:spLocks noChangeArrowheads="1"/>
                </p:cNvSpPr>
                <p:nvPr/>
              </p:nvSpPr>
              <p:spPr bwMode="auto">
                <a:xfrm>
                  <a:off x="720" y="2005"/>
                  <a:ext cx="857" cy="235"/>
                </a:xfrm>
                <a:prstGeom prst="leftRightArrow">
                  <a:avLst>
                    <a:gd name="adj1" fmla="val 50000"/>
                    <a:gd name="adj2" fmla="val 72936"/>
                  </a:avLst>
                </a:prstGeom>
                <a:solidFill>
                  <a:srgbClr val="00FF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35199" name="Text Box 90"/>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FFFF"/>
                      </a:solidFill>
                      <a:latin typeface="Arial" pitchFamily="34" charset="0"/>
                      <a:cs typeface="Courier New" pitchFamily="49" charset="0"/>
                    </a:rPr>
                    <a:t>Collect</a:t>
                  </a:r>
                </a:p>
              </p:txBody>
            </p:sp>
          </p:grpSp>
        </p:grpSp>
        <p:grpSp>
          <p:nvGrpSpPr>
            <p:cNvPr id="135182" name="Group 91"/>
            <p:cNvGrpSpPr>
              <a:grpSpLocks/>
            </p:cNvGrpSpPr>
            <p:nvPr/>
          </p:nvGrpSpPr>
          <p:grpSpPr bwMode="auto">
            <a:xfrm>
              <a:off x="3038" y="845"/>
              <a:ext cx="857" cy="1087"/>
              <a:chOff x="3038" y="845"/>
              <a:chExt cx="857" cy="1087"/>
            </a:xfrm>
          </p:grpSpPr>
          <p:grpSp>
            <p:nvGrpSpPr>
              <p:cNvPr id="135183" name="Group 92"/>
              <p:cNvGrpSpPr>
                <a:grpSpLocks/>
              </p:cNvGrpSpPr>
              <p:nvPr/>
            </p:nvGrpSpPr>
            <p:grpSpPr bwMode="auto">
              <a:xfrm>
                <a:off x="3255" y="1322"/>
                <a:ext cx="409" cy="610"/>
                <a:chOff x="953" y="2738"/>
                <a:chExt cx="409" cy="610"/>
              </a:xfrm>
            </p:grpSpPr>
            <p:sp>
              <p:nvSpPr>
                <p:cNvPr id="649309" name="Rectangle 93"/>
                <p:cNvSpPr>
                  <a:spLocks noChangeArrowheads="1"/>
                </p:cNvSpPr>
                <p:nvPr/>
              </p:nvSpPr>
              <p:spPr bwMode="auto">
                <a:xfrm rot="16200000">
                  <a:off x="846" y="2845"/>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35189" name="Line 94"/>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35190" name="Line 95"/>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35191" name="Group 96"/>
                <p:cNvGrpSpPr>
                  <a:grpSpLocks/>
                </p:cNvGrpSpPr>
                <p:nvPr/>
              </p:nvGrpSpPr>
              <p:grpSpPr bwMode="auto">
                <a:xfrm>
                  <a:off x="1028" y="2761"/>
                  <a:ext cx="260" cy="557"/>
                  <a:chOff x="1062" y="2761"/>
                  <a:chExt cx="260" cy="557"/>
                </a:xfrm>
              </p:grpSpPr>
              <p:sp>
                <p:nvSpPr>
                  <p:cNvPr id="135192" name="Text Box 97"/>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35193" name="Text Box 98"/>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35194" name="Text Box 99"/>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sp>
            <p:nvSpPr>
              <p:cNvPr id="135184" name="AutoShape 100"/>
              <p:cNvSpPr>
                <a:spLocks noChangeArrowheads="1"/>
              </p:cNvSpPr>
              <p:nvPr/>
            </p:nvSpPr>
            <p:spPr bwMode="auto">
              <a:xfrm>
                <a:off x="3318" y="1456"/>
                <a:ext cx="296" cy="260"/>
              </a:xfrm>
              <a:prstGeom prst="irregularSeal2">
                <a:avLst/>
              </a:prstGeom>
              <a:solidFill>
                <a:srgbClr val="FFCC00"/>
              </a:solidFill>
              <a:ln w="9525">
                <a:solidFill>
                  <a:schemeClr val="tx1"/>
                </a:solidFill>
                <a:miter lim="800000"/>
                <a:headEnd/>
                <a:tailEnd/>
              </a:ln>
            </p:spPr>
            <p:txBody>
              <a:bodyPr wrap="none" anchor="ctr"/>
              <a:lstStyle/>
              <a:p>
                <a:pPr algn="ctr"/>
                <a:endParaRPr lang="en-US" sz="2400" b="1" dirty="0">
                  <a:solidFill>
                    <a:srgbClr val="FF3300"/>
                  </a:solidFill>
                  <a:latin typeface="Times New Roman" pitchFamily="18" charset="0"/>
                  <a:cs typeface="Courier New" pitchFamily="49" charset="0"/>
                </a:endParaRPr>
              </a:p>
            </p:txBody>
          </p:sp>
          <p:grpSp>
            <p:nvGrpSpPr>
              <p:cNvPr id="135185" name="Group 101"/>
              <p:cNvGrpSpPr>
                <a:grpSpLocks/>
              </p:cNvGrpSpPr>
              <p:nvPr/>
            </p:nvGrpSpPr>
            <p:grpSpPr bwMode="auto">
              <a:xfrm>
                <a:off x="3038" y="845"/>
                <a:ext cx="857" cy="407"/>
                <a:chOff x="720" y="1833"/>
                <a:chExt cx="857" cy="407"/>
              </a:xfrm>
            </p:grpSpPr>
            <p:sp>
              <p:nvSpPr>
                <p:cNvPr id="135186" name="AutoShape 102"/>
                <p:cNvSpPr>
                  <a:spLocks noChangeArrowheads="1"/>
                </p:cNvSpPr>
                <p:nvPr/>
              </p:nvSpPr>
              <p:spPr bwMode="auto">
                <a:xfrm>
                  <a:off x="720" y="2005"/>
                  <a:ext cx="857" cy="235"/>
                </a:xfrm>
                <a:prstGeom prst="leftRightArrow">
                  <a:avLst>
                    <a:gd name="adj1" fmla="val 50000"/>
                    <a:gd name="adj2" fmla="val 72936"/>
                  </a:avLst>
                </a:prstGeom>
                <a:solidFill>
                  <a:srgbClr val="00FF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35187" name="Text Box 103"/>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FFFF"/>
                      </a:solidFill>
                      <a:latin typeface="Arial" pitchFamily="34" charset="0"/>
                      <a:cs typeface="Courier New" pitchFamily="49" charset="0"/>
                    </a:rPr>
                    <a:t>Collect</a:t>
                  </a:r>
                </a:p>
              </p:txBody>
            </p:sp>
          </p:grpSp>
        </p:grpSp>
      </p:grpSp>
      <p:sp>
        <p:nvSpPr>
          <p:cNvPr id="58" name="Footer Placeholder 57"/>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AutoShape 54"/>
          <p:cNvSpPr>
            <a:spLocks noChangeArrowheads="1"/>
          </p:cNvSpPr>
          <p:nvPr/>
        </p:nvSpPr>
        <p:spPr bwMode="auto">
          <a:xfrm>
            <a:off x="1758950" y="1524000"/>
            <a:ext cx="6165850" cy="549275"/>
          </a:xfrm>
          <a:prstGeom prst="leftRightArrow">
            <a:avLst>
              <a:gd name="adj1" fmla="val 50000"/>
              <a:gd name="adj2" fmla="val 159339"/>
            </a:avLst>
          </a:prstGeom>
          <a:solidFill>
            <a:srgbClr val="FFC000">
              <a:alpha val="18823"/>
            </a:srgbClr>
          </a:solidFill>
          <a:ln w="38100">
            <a:no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3619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2C6DE24A-118B-47F2-97A8-EAC5C2F1037E}" type="slidenum">
              <a:rPr lang="x-none" sz="1400">
                <a:solidFill>
                  <a:srgbClr val="FFFF00"/>
                </a:solidFill>
                <a:latin typeface="Arial" pitchFamily="34" charset="0"/>
                <a:cs typeface="Arial" charset="0"/>
              </a:rPr>
              <a:pPr algn="r" eaLnBrk="0" hangingPunct="0"/>
              <a:t>120</a:t>
            </a:fld>
            <a:endParaRPr lang="en-US" sz="1400" dirty="0">
              <a:solidFill>
                <a:srgbClr val="FFFF00"/>
              </a:solidFill>
              <a:latin typeface="Arial" pitchFamily="34" charset="0"/>
              <a:cs typeface="Arial" charset="0"/>
            </a:endParaRPr>
          </a:p>
        </p:txBody>
      </p:sp>
      <p:sp>
        <p:nvSpPr>
          <p:cNvPr id="136197" name="Rectangle 2"/>
          <p:cNvSpPr>
            <a:spLocks noGrp="1" noChangeArrowheads="1"/>
          </p:cNvSpPr>
          <p:nvPr>
            <p:ph type="title" idx="4294967295"/>
          </p:nvPr>
        </p:nvSpPr>
        <p:spPr>
          <a:xfrm>
            <a:off x="698500" y="0"/>
            <a:ext cx="7772400" cy="1143000"/>
          </a:xfrm>
        </p:spPr>
        <p:txBody>
          <a:bodyPr/>
          <a:lstStyle/>
          <a:p>
            <a:pPr eaLnBrk="1" hangingPunct="1"/>
            <a:r>
              <a:rPr lang="en-US" dirty="0">
                <a:latin typeface="Arial" charset="0"/>
                <a:cs typeface="Arial" charset="0"/>
              </a:rPr>
              <a:t>Wait-free Snapshot</a:t>
            </a:r>
          </a:p>
        </p:txBody>
      </p:sp>
      <p:sp>
        <p:nvSpPr>
          <p:cNvPr id="136198" name="AutoShape 3"/>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time</a:t>
            </a:r>
          </a:p>
        </p:txBody>
      </p:sp>
      <p:grpSp>
        <p:nvGrpSpPr>
          <p:cNvPr id="136199" name="Group 69"/>
          <p:cNvGrpSpPr>
            <a:grpSpLocks/>
          </p:cNvGrpSpPr>
          <p:nvPr/>
        </p:nvGrpSpPr>
        <p:grpSpPr bwMode="auto">
          <a:xfrm>
            <a:off x="1957388" y="1339850"/>
            <a:ext cx="5227637" cy="1738313"/>
            <a:chOff x="602" y="844"/>
            <a:chExt cx="3293" cy="1095"/>
          </a:xfrm>
        </p:grpSpPr>
        <p:sp>
          <p:nvSpPr>
            <p:cNvPr id="136205" name="Text Box 4"/>
            <p:cNvSpPr txBox="1">
              <a:spLocks noChangeArrowheads="1"/>
            </p:cNvSpPr>
            <p:nvPr/>
          </p:nvSpPr>
          <p:spPr bwMode="auto">
            <a:xfrm>
              <a:off x="1484" y="1400"/>
              <a:ext cx="294" cy="446"/>
            </a:xfrm>
            <a:prstGeom prst="rect">
              <a:avLst/>
            </a:prstGeom>
            <a:noFill/>
            <a:ln w="38100">
              <a:noFill/>
              <a:miter lim="800000"/>
              <a:headEnd/>
              <a:tailEnd/>
            </a:ln>
          </p:spPr>
          <p:txBody>
            <a:bodyPr wrap="none">
              <a:spAutoFit/>
            </a:bodyPr>
            <a:lstStyle/>
            <a:p>
              <a:r>
                <a:rPr lang="en-US" sz="4000" b="1" dirty="0">
                  <a:solidFill>
                    <a:srgbClr val="FFFF00"/>
                  </a:solidFill>
                  <a:latin typeface="Arial" pitchFamily="34" charset="0"/>
                  <a:cs typeface="Courier New" pitchFamily="49" charset="0"/>
                </a:rPr>
                <a:t>≠</a:t>
              </a:r>
            </a:p>
          </p:txBody>
        </p:sp>
        <p:sp>
          <p:nvSpPr>
            <p:cNvPr id="136206" name="Text Box 23"/>
            <p:cNvSpPr txBox="1">
              <a:spLocks noChangeArrowheads="1"/>
            </p:cNvSpPr>
            <p:nvPr/>
          </p:nvSpPr>
          <p:spPr bwMode="auto">
            <a:xfrm>
              <a:off x="2702" y="1399"/>
              <a:ext cx="294" cy="446"/>
            </a:xfrm>
            <a:prstGeom prst="rect">
              <a:avLst/>
            </a:prstGeom>
            <a:noFill/>
            <a:ln w="38100">
              <a:noFill/>
              <a:miter lim="800000"/>
              <a:headEnd/>
              <a:tailEnd/>
            </a:ln>
          </p:spPr>
          <p:txBody>
            <a:bodyPr wrap="none">
              <a:spAutoFit/>
            </a:bodyPr>
            <a:lstStyle/>
            <a:p>
              <a:r>
                <a:rPr lang="en-US" sz="4000" b="1" dirty="0">
                  <a:solidFill>
                    <a:srgbClr val="FFFF00"/>
                  </a:solidFill>
                  <a:latin typeface="Arial" pitchFamily="34" charset="0"/>
                  <a:cs typeface="Courier New" pitchFamily="49" charset="0"/>
                </a:rPr>
                <a:t>≠</a:t>
              </a:r>
            </a:p>
          </p:txBody>
        </p:sp>
        <p:grpSp>
          <p:nvGrpSpPr>
            <p:cNvPr id="136207" name="Group 68"/>
            <p:cNvGrpSpPr>
              <a:grpSpLocks/>
            </p:cNvGrpSpPr>
            <p:nvPr/>
          </p:nvGrpSpPr>
          <p:grpSpPr bwMode="auto">
            <a:xfrm>
              <a:off x="602" y="844"/>
              <a:ext cx="857" cy="1084"/>
              <a:chOff x="602" y="844"/>
              <a:chExt cx="857" cy="1084"/>
            </a:xfrm>
          </p:grpSpPr>
          <p:grpSp>
            <p:nvGrpSpPr>
              <p:cNvPr id="136234" name="Group 5"/>
              <p:cNvGrpSpPr>
                <a:grpSpLocks/>
              </p:cNvGrpSpPr>
              <p:nvPr/>
            </p:nvGrpSpPr>
            <p:grpSpPr bwMode="auto">
              <a:xfrm>
                <a:off x="833" y="1318"/>
                <a:ext cx="396" cy="610"/>
                <a:chOff x="966" y="2733"/>
                <a:chExt cx="396" cy="610"/>
              </a:xfrm>
            </p:grpSpPr>
            <p:sp>
              <p:nvSpPr>
                <p:cNvPr id="647174" name="Rectangle 6"/>
                <p:cNvSpPr>
                  <a:spLocks noChangeArrowheads="1"/>
                </p:cNvSpPr>
                <p:nvPr/>
              </p:nvSpPr>
              <p:spPr bwMode="auto">
                <a:xfrm rot="16200000">
                  <a:off x="859" y="2840"/>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36239" name="Line 7"/>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36240" name="Line 8"/>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36241" name="Group 9"/>
                <p:cNvGrpSpPr>
                  <a:grpSpLocks/>
                </p:cNvGrpSpPr>
                <p:nvPr/>
              </p:nvGrpSpPr>
              <p:grpSpPr bwMode="auto">
                <a:xfrm>
                  <a:off x="1028" y="2761"/>
                  <a:ext cx="260" cy="557"/>
                  <a:chOff x="1062" y="2761"/>
                  <a:chExt cx="260" cy="557"/>
                </a:xfrm>
              </p:grpSpPr>
              <p:sp>
                <p:nvSpPr>
                  <p:cNvPr id="136242" name="Text Box 10"/>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36243" name="Text Box 11"/>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36244" name="Text Box 12"/>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grpSp>
            <p:nvGrpSpPr>
              <p:cNvPr id="136235" name="Group 41"/>
              <p:cNvGrpSpPr>
                <a:grpSpLocks/>
              </p:cNvGrpSpPr>
              <p:nvPr/>
            </p:nvGrpSpPr>
            <p:grpSpPr bwMode="auto">
              <a:xfrm>
                <a:off x="602" y="844"/>
                <a:ext cx="857" cy="407"/>
                <a:chOff x="720" y="1833"/>
                <a:chExt cx="857" cy="407"/>
              </a:xfrm>
            </p:grpSpPr>
            <p:sp>
              <p:nvSpPr>
                <p:cNvPr id="136236" name="AutoShape 42"/>
                <p:cNvSpPr>
                  <a:spLocks noChangeArrowheads="1"/>
                </p:cNvSpPr>
                <p:nvPr/>
              </p:nvSpPr>
              <p:spPr bwMode="auto">
                <a:xfrm>
                  <a:off x="720" y="2005"/>
                  <a:ext cx="857" cy="235"/>
                </a:xfrm>
                <a:prstGeom prst="leftRightArrow">
                  <a:avLst>
                    <a:gd name="adj1" fmla="val 50000"/>
                    <a:gd name="adj2" fmla="val 72936"/>
                  </a:avLst>
                </a:prstGeom>
                <a:solidFill>
                  <a:srgbClr val="00FF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36237" name="Text Box 43"/>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FFFF"/>
                      </a:solidFill>
                      <a:latin typeface="Arial" pitchFamily="34" charset="0"/>
                      <a:cs typeface="Courier New" pitchFamily="49" charset="0"/>
                    </a:rPr>
                    <a:t>Collect</a:t>
                  </a:r>
                </a:p>
              </p:txBody>
            </p:sp>
          </p:grpSp>
        </p:grpSp>
        <p:grpSp>
          <p:nvGrpSpPr>
            <p:cNvPr id="136208" name="Group 67"/>
            <p:cNvGrpSpPr>
              <a:grpSpLocks/>
            </p:cNvGrpSpPr>
            <p:nvPr/>
          </p:nvGrpSpPr>
          <p:grpSpPr bwMode="auto">
            <a:xfrm>
              <a:off x="1820" y="844"/>
              <a:ext cx="857" cy="1095"/>
              <a:chOff x="1789" y="844"/>
              <a:chExt cx="857" cy="1095"/>
            </a:xfrm>
          </p:grpSpPr>
          <p:grpSp>
            <p:nvGrpSpPr>
              <p:cNvPr id="136222" name="Group 13"/>
              <p:cNvGrpSpPr>
                <a:grpSpLocks/>
              </p:cNvGrpSpPr>
              <p:nvPr/>
            </p:nvGrpSpPr>
            <p:grpSpPr bwMode="auto">
              <a:xfrm>
                <a:off x="2006" y="1329"/>
                <a:ext cx="409" cy="610"/>
                <a:chOff x="953" y="2744"/>
                <a:chExt cx="409" cy="610"/>
              </a:xfrm>
            </p:grpSpPr>
            <p:sp>
              <p:nvSpPr>
                <p:cNvPr id="647182" name="Rectangle 14"/>
                <p:cNvSpPr>
                  <a:spLocks noChangeArrowheads="1"/>
                </p:cNvSpPr>
                <p:nvPr/>
              </p:nvSpPr>
              <p:spPr bwMode="auto">
                <a:xfrm rot="16200000">
                  <a:off x="846" y="2851"/>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36228" name="Line 15"/>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36229" name="Line 16"/>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36230" name="Group 17"/>
                <p:cNvGrpSpPr>
                  <a:grpSpLocks/>
                </p:cNvGrpSpPr>
                <p:nvPr/>
              </p:nvGrpSpPr>
              <p:grpSpPr bwMode="auto">
                <a:xfrm>
                  <a:off x="1028" y="2761"/>
                  <a:ext cx="260" cy="557"/>
                  <a:chOff x="1062" y="2761"/>
                  <a:chExt cx="260" cy="557"/>
                </a:xfrm>
              </p:grpSpPr>
              <p:sp>
                <p:nvSpPr>
                  <p:cNvPr id="136231" name="Text Box 18"/>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36232" name="Text Box 19"/>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36233" name="Text Box 20"/>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sp>
            <p:nvSpPr>
              <p:cNvPr id="136223" name="AutoShape 21"/>
              <p:cNvSpPr>
                <a:spLocks noChangeArrowheads="1"/>
              </p:cNvSpPr>
              <p:nvPr/>
            </p:nvSpPr>
            <p:spPr bwMode="auto">
              <a:xfrm>
                <a:off x="2069" y="1457"/>
                <a:ext cx="296" cy="260"/>
              </a:xfrm>
              <a:prstGeom prst="irregularSeal2">
                <a:avLst/>
              </a:prstGeom>
              <a:solidFill>
                <a:srgbClr val="FFCC00"/>
              </a:solidFill>
              <a:ln w="9525">
                <a:solidFill>
                  <a:schemeClr val="tx1"/>
                </a:solidFill>
                <a:miter lim="800000"/>
                <a:headEnd/>
                <a:tailEnd/>
              </a:ln>
            </p:spPr>
            <p:txBody>
              <a:bodyPr wrap="none" anchor="ctr"/>
              <a:lstStyle/>
              <a:p>
                <a:pPr algn="ctr"/>
                <a:endParaRPr lang="en-US" sz="2400" b="1" dirty="0">
                  <a:solidFill>
                    <a:srgbClr val="FF3300"/>
                  </a:solidFill>
                  <a:latin typeface="Times New Roman" pitchFamily="18" charset="0"/>
                  <a:cs typeface="Courier New" pitchFamily="49" charset="0"/>
                </a:endParaRPr>
              </a:p>
            </p:txBody>
          </p:sp>
          <p:grpSp>
            <p:nvGrpSpPr>
              <p:cNvPr id="136224" name="Group 44"/>
              <p:cNvGrpSpPr>
                <a:grpSpLocks/>
              </p:cNvGrpSpPr>
              <p:nvPr/>
            </p:nvGrpSpPr>
            <p:grpSpPr bwMode="auto">
              <a:xfrm>
                <a:off x="1789" y="844"/>
                <a:ext cx="857" cy="407"/>
                <a:chOff x="720" y="1833"/>
                <a:chExt cx="857" cy="407"/>
              </a:xfrm>
            </p:grpSpPr>
            <p:sp>
              <p:nvSpPr>
                <p:cNvPr id="136225" name="AutoShape 45"/>
                <p:cNvSpPr>
                  <a:spLocks noChangeArrowheads="1"/>
                </p:cNvSpPr>
                <p:nvPr/>
              </p:nvSpPr>
              <p:spPr bwMode="auto">
                <a:xfrm>
                  <a:off x="720" y="2005"/>
                  <a:ext cx="857" cy="235"/>
                </a:xfrm>
                <a:prstGeom prst="leftRightArrow">
                  <a:avLst>
                    <a:gd name="adj1" fmla="val 50000"/>
                    <a:gd name="adj2" fmla="val 72936"/>
                  </a:avLst>
                </a:prstGeom>
                <a:solidFill>
                  <a:srgbClr val="00FF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36226" name="Text Box 46"/>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FFFF"/>
                      </a:solidFill>
                      <a:latin typeface="Arial" pitchFamily="34" charset="0"/>
                      <a:cs typeface="Courier New" pitchFamily="49" charset="0"/>
                    </a:rPr>
                    <a:t>Collect</a:t>
                  </a:r>
                </a:p>
              </p:txBody>
            </p:sp>
          </p:grpSp>
        </p:grpSp>
        <p:grpSp>
          <p:nvGrpSpPr>
            <p:cNvPr id="136209" name="Group 66"/>
            <p:cNvGrpSpPr>
              <a:grpSpLocks/>
            </p:cNvGrpSpPr>
            <p:nvPr/>
          </p:nvGrpSpPr>
          <p:grpSpPr bwMode="auto">
            <a:xfrm>
              <a:off x="3038" y="845"/>
              <a:ext cx="857" cy="1087"/>
              <a:chOff x="3038" y="845"/>
              <a:chExt cx="857" cy="1087"/>
            </a:xfrm>
          </p:grpSpPr>
          <p:grpSp>
            <p:nvGrpSpPr>
              <p:cNvPr id="136210" name="Group 32"/>
              <p:cNvGrpSpPr>
                <a:grpSpLocks/>
              </p:cNvGrpSpPr>
              <p:nvPr/>
            </p:nvGrpSpPr>
            <p:grpSpPr bwMode="auto">
              <a:xfrm>
                <a:off x="3255" y="1322"/>
                <a:ext cx="409" cy="610"/>
                <a:chOff x="953" y="2738"/>
                <a:chExt cx="409" cy="610"/>
              </a:xfrm>
            </p:grpSpPr>
            <p:sp>
              <p:nvSpPr>
                <p:cNvPr id="647201" name="Rectangle 33"/>
                <p:cNvSpPr>
                  <a:spLocks noChangeArrowheads="1"/>
                </p:cNvSpPr>
                <p:nvPr/>
              </p:nvSpPr>
              <p:spPr bwMode="auto">
                <a:xfrm rot="16200000">
                  <a:off x="846" y="2845"/>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36216" name="Line 34"/>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36217" name="Line 35"/>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36218" name="Group 36"/>
                <p:cNvGrpSpPr>
                  <a:grpSpLocks/>
                </p:cNvGrpSpPr>
                <p:nvPr/>
              </p:nvGrpSpPr>
              <p:grpSpPr bwMode="auto">
                <a:xfrm>
                  <a:off x="1028" y="2761"/>
                  <a:ext cx="260" cy="557"/>
                  <a:chOff x="1062" y="2761"/>
                  <a:chExt cx="260" cy="557"/>
                </a:xfrm>
              </p:grpSpPr>
              <p:sp>
                <p:nvSpPr>
                  <p:cNvPr id="136219" name="Text Box 37"/>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36220" name="Text Box 38"/>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36221" name="Text Box 39"/>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sp>
            <p:nvSpPr>
              <p:cNvPr id="136211" name="AutoShape 40"/>
              <p:cNvSpPr>
                <a:spLocks noChangeArrowheads="1"/>
              </p:cNvSpPr>
              <p:nvPr/>
            </p:nvSpPr>
            <p:spPr bwMode="auto">
              <a:xfrm>
                <a:off x="3318" y="1456"/>
                <a:ext cx="296" cy="260"/>
              </a:xfrm>
              <a:prstGeom prst="irregularSeal2">
                <a:avLst/>
              </a:prstGeom>
              <a:solidFill>
                <a:srgbClr val="FFCC00"/>
              </a:solidFill>
              <a:ln w="9525">
                <a:solidFill>
                  <a:schemeClr val="tx1"/>
                </a:solidFill>
                <a:miter lim="800000"/>
                <a:headEnd/>
                <a:tailEnd/>
              </a:ln>
            </p:spPr>
            <p:txBody>
              <a:bodyPr wrap="none" anchor="ctr"/>
              <a:lstStyle/>
              <a:p>
                <a:pPr algn="ctr"/>
                <a:endParaRPr lang="en-US" sz="2400" b="1" dirty="0">
                  <a:solidFill>
                    <a:srgbClr val="FF3300"/>
                  </a:solidFill>
                  <a:latin typeface="Times New Roman" pitchFamily="18" charset="0"/>
                  <a:cs typeface="Courier New" pitchFamily="49" charset="0"/>
                </a:endParaRPr>
              </a:p>
            </p:txBody>
          </p:sp>
          <p:grpSp>
            <p:nvGrpSpPr>
              <p:cNvPr id="136212" name="Group 49"/>
              <p:cNvGrpSpPr>
                <a:grpSpLocks/>
              </p:cNvGrpSpPr>
              <p:nvPr/>
            </p:nvGrpSpPr>
            <p:grpSpPr bwMode="auto">
              <a:xfrm>
                <a:off x="3038" y="845"/>
                <a:ext cx="857" cy="407"/>
                <a:chOff x="720" y="1833"/>
                <a:chExt cx="857" cy="407"/>
              </a:xfrm>
            </p:grpSpPr>
            <p:sp>
              <p:nvSpPr>
                <p:cNvPr id="136213" name="AutoShape 50"/>
                <p:cNvSpPr>
                  <a:spLocks noChangeArrowheads="1"/>
                </p:cNvSpPr>
                <p:nvPr/>
              </p:nvSpPr>
              <p:spPr bwMode="auto">
                <a:xfrm>
                  <a:off x="720" y="2005"/>
                  <a:ext cx="857" cy="235"/>
                </a:xfrm>
                <a:prstGeom prst="leftRightArrow">
                  <a:avLst>
                    <a:gd name="adj1" fmla="val 50000"/>
                    <a:gd name="adj2" fmla="val 72936"/>
                  </a:avLst>
                </a:prstGeom>
                <a:solidFill>
                  <a:srgbClr val="00FF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36214" name="Text Box 51"/>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FFFF"/>
                      </a:solidFill>
                      <a:latin typeface="Arial" pitchFamily="34" charset="0"/>
                      <a:cs typeface="Courier New" pitchFamily="49" charset="0"/>
                    </a:rPr>
                    <a:t>Collect</a:t>
                  </a:r>
                </a:p>
              </p:txBody>
            </p:sp>
          </p:grpSp>
        </p:grpSp>
      </p:grpSp>
      <p:grpSp>
        <p:nvGrpSpPr>
          <p:cNvPr id="136200" name="Group 52"/>
          <p:cNvGrpSpPr>
            <a:grpSpLocks/>
          </p:cNvGrpSpPr>
          <p:nvPr/>
        </p:nvGrpSpPr>
        <p:grpSpPr bwMode="auto">
          <a:xfrm>
            <a:off x="3810000" y="3073400"/>
            <a:ext cx="2303463" cy="606425"/>
            <a:chOff x="2433" y="2189"/>
            <a:chExt cx="1874" cy="382"/>
          </a:xfrm>
        </p:grpSpPr>
        <p:sp>
          <p:nvSpPr>
            <p:cNvPr id="136203" name="AutoShape 53"/>
            <p:cNvSpPr>
              <a:spLocks noChangeArrowheads="1"/>
            </p:cNvSpPr>
            <p:nvPr/>
          </p:nvSpPr>
          <p:spPr bwMode="auto">
            <a:xfrm>
              <a:off x="2433" y="2336"/>
              <a:ext cx="1874" cy="235"/>
            </a:xfrm>
            <a:prstGeom prst="leftRightArrow">
              <a:avLst>
                <a:gd name="adj1" fmla="val 50000"/>
                <a:gd name="adj2" fmla="val 159489"/>
              </a:avLst>
            </a:prstGeom>
            <a:solidFill>
              <a:srgbClr val="FF3300"/>
            </a:solidFill>
            <a:ln w="38100">
              <a:solidFill>
                <a:schemeClr val="bg1"/>
              </a:solid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36204" name="Text Box 54"/>
            <p:cNvSpPr txBox="1">
              <a:spLocks noChangeArrowheads="1"/>
            </p:cNvSpPr>
            <p:nvPr/>
          </p:nvSpPr>
          <p:spPr bwMode="auto">
            <a:xfrm>
              <a:off x="3125" y="2189"/>
              <a:ext cx="715"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FF3300"/>
                  </a:solidFill>
                  <a:latin typeface="Arial" pitchFamily="34" charset="0"/>
                  <a:cs typeface="Courier New" pitchFamily="49" charset="0"/>
                </a:rPr>
                <a:t>Update</a:t>
              </a:r>
            </a:p>
          </p:txBody>
        </p:sp>
      </p:grpSp>
      <p:sp>
        <p:nvSpPr>
          <p:cNvPr id="136201" name="Text Box 55"/>
          <p:cNvSpPr txBox="1">
            <a:spLocks noChangeArrowheads="1"/>
          </p:cNvSpPr>
          <p:nvPr/>
        </p:nvSpPr>
        <p:spPr bwMode="auto">
          <a:xfrm>
            <a:off x="466725" y="1639888"/>
            <a:ext cx="406400"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00FFFF"/>
                </a:solidFill>
                <a:latin typeface="Arial" pitchFamily="34" charset="0"/>
                <a:cs typeface="Courier New" pitchFamily="49" charset="0"/>
              </a:rPr>
              <a:t>A</a:t>
            </a:r>
          </a:p>
        </p:txBody>
      </p:sp>
      <p:sp>
        <p:nvSpPr>
          <p:cNvPr id="136202" name="Text Box 56"/>
          <p:cNvSpPr txBox="1">
            <a:spLocks noChangeArrowheads="1"/>
          </p:cNvSpPr>
          <p:nvPr/>
        </p:nvSpPr>
        <p:spPr bwMode="auto">
          <a:xfrm>
            <a:off x="2600325" y="3225800"/>
            <a:ext cx="407484"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3300"/>
                </a:solidFill>
                <a:latin typeface="Arial" pitchFamily="34" charset="0"/>
                <a:cs typeface="Courier New" pitchFamily="49" charset="0"/>
              </a:rPr>
              <a:t>B</a:t>
            </a:r>
          </a:p>
        </p:txBody>
      </p:sp>
      <p:sp>
        <p:nvSpPr>
          <p:cNvPr id="53" name="Footer Placeholder 52"/>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AutoShape 54"/>
          <p:cNvSpPr>
            <a:spLocks noChangeArrowheads="1"/>
          </p:cNvSpPr>
          <p:nvPr/>
        </p:nvSpPr>
        <p:spPr bwMode="auto">
          <a:xfrm>
            <a:off x="1758950" y="1524000"/>
            <a:ext cx="6165850" cy="549275"/>
          </a:xfrm>
          <a:prstGeom prst="leftRightArrow">
            <a:avLst>
              <a:gd name="adj1" fmla="val 50000"/>
              <a:gd name="adj2" fmla="val 159339"/>
            </a:avLst>
          </a:prstGeom>
          <a:solidFill>
            <a:srgbClr val="FFC000">
              <a:alpha val="18823"/>
            </a:srgbClr>
          </a:solidFill>
          <a:ln w="38100">
            <a:no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3619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2C6DE24A-118B-47F2-97A8-EAC5C2F1037E}" type="slidenum">
              <a:rPr lang="x-none" sz="1400">
                <a:solidFill>
                  <a:srgbClr val="FFFF00"/>
                </a:solidFill>
                <a:latin typeface="Arial" pitchFamily="34" charset="0"/>
                <a:cs typeface="Arial" charset="0"/>
              </a:rPr>
              <a:pPr algn="r" eaLnBrk="0" hangingPunct="0"/>
              <a:t>121</a:t>
            </a:fld>
            <a:endParaRPr lang="en-US" sz="1400" dirty="0">
              <a:solidFill>
                <a:srgbClr val="FFFF00"/>
              </a:solidFill>
              <a:latin typeface="Arial" pitchFamily="34" charset="0"/>
              <a:cs typeface="Arial" charset="0"/>
            </a:endParaRPr>
          </a:p>
        </p:txBody>
      </p:sp>
      <p:sp>
        <p:nvSpPr>
          <p:cNvPr id="136197" name="Rectangle 2"/>
          <p:cNvSpPr>
            <a:spLocks noGrp="1" noChangeArrowheads="1"/>
          </p:cNvSpPr>
          <p:nvPr>
            <p:ph type="title" idx="4294967295"/>
          </p:nvPr>
        </p:nvSpPr>
        <p:spPr>
          <a:xfrm>
            <a:off x="698500" y="0"/>
            <a:ext cx="7772400" cy="1143000"/>
          </a:xfrm>
        </p:spPr>
        <p:txBody>
          <a:bodyPr/>
          <a:lstStyle/>
          <a:p>
            <a:pPr eaLnBrk="1" hangingPunct="1"/>
            <a:r>
              <a:rPr lang="en-US" dirty="0">
                <a:latin typeface="Arial" charset="0"/>
                <a:cs typeface="Arial" charset="0"/>
              </a:rPr>
              <a:t>Wait-free Snapshot</a:t>
            </a:r>
          </a:p>
        </p:txBody>
      </p:sp>
      <p:sp>
        <p:nvSpPr>
          <p:cNvPr id="136198" name="AutoShape 3"/>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time</a:t>
            </a:r>
          </a:p>
        </p:txBody>
      </p:sp>
      <p:grpSp>
        <p:nvGrpSpPr>
          <p:cNvPr id="136199" name="Group 69"/>
          <p:cNvGrpSpPr>
            <a:grpSpLocks/>
          </p:cNvGrpSpPr>
          <p:nvPr/>
        </p:nvGrpSpPr>
        <p:grpSpPr bwMode="auto">
          <a:xfrm>
            <a:off x="1957388" y="1339850"/>
            <a:ext cx="5227637" cy="1738313"/>
            <a:chOff x="602" y="844"/>
            <a:chExt cx="3293" cy="1095"/>
          </a:xfrm>
        </p:grpSpPr>
        <p:sp>
          <p:nvSpPr>
            <p:cNvPr id="136205" name="Text Box 4"/>
            <p:cNvSpPr txBox="1">
              <a:spLocks noChangeArrowheads="1"/>
            </p:cNvSpPr>
            <p:nvPr/>
          </p:nvSpPr>
          <p:spPr bwMode="auto">
            <a:xfrm>
              <a:off x="1484" y="1400"/>
              <a:ext cx="294" cy="446"/>
            </a:xfrm>
            <a:prstGeom prst="rect">
              <a:avLst/>
            </a:prstGeom>
            <a:noFill/>
            <a:ln w="38100">
              <a:noFill/>
              <a:miter lim="800000"/>
              <a:headEnd/>
              <a:tailEnd/>
            </a:ln>
          </p:spPr>
          <p:txBody>
            <a:bodyPr wrap="none">
              <a:spAutoFit/>
            </a:bodyPr>
            <a:lstStyle/>
            <a:p>
              <a:r>
                <a:rPr lang="en-US" sz="4000" b="1" dirty="0">
                  <a:solidFill>
                    <a:srgbClr val="FFFF00"/>
                  </a:solidFill>
                  <a:latin typeface="Arial" pitchFamily="34" charset="0"/>
                  <a:cs typeface="Courier New" pitchFamily="49" charset="0"/>
                </a:rPr>
                <a:t>≠</a:t>
              </a:r>
            </a:p>
          </p:txBody>
        </p:sp>
        <p:sp>
          <p:nvSpPr>
            <p:cNvPr id="136206" name="Text Box 23"/>
            <p:cNvSpPr txBox="1">
              <a:spLocks noChangeArrowheads="1"/>
            </p:cNvSpPr>
            <p:nvPr/>
          </p:nvSpPr>
          <p:spPr bwMode="auto">
            <a:xfrm>
              <a:off x="2702" y="1399"/>
              <a:ext cx="294" cy="446"/>
            </a:xfrm>
            <a:prstGeom prst="rect">
              <a:avLst/>
            </a:prstGeom>
            <a:noFill/>
            <a:ln w="38100">
              <a:noFill/>
              <a:miter lim="800000"/>
              <a:headEnd/>
              <a:tailEnd/>
            </a:ln>
          </p:spPr>
          <p:txBody>
            <a:bodyPr wrap="none">
              <a:spAutoFit/>
            </a:bodyPr>
            <a:lstStyle/>
            <a:p>
              <a:r>
                <a:rPr lang="en-US" sz="4000" b="1" dirty="0">
                  <a:solidFill>
                    <a:srgbClr val="FFFF00"/>
                  </a:solidFill>
                  <a:latin typeface="Arial" pitchFamily="34" charset="0"/>
                  <a:cs typeface="Courier New" pitchFamily="49" charset="0"/>
                </a:rPr>
                <a:t>≠</a:t>
              </a:r>
            </a:p>
          </p:txBody>
        </p:sp>
        <p:grpSp>
          <p:nvGrpSpPr>
            <p:cNvPr id="136207" name="Group 68"/>
            <p:cNvGrpSpPr>
              <a:grpSpLocks/>
            </p:cNvGrpSpPr>
            <p:nvPr/>
          </p:nvGrpSpPr>
          <p:grpSpPr bwMode="auto">
            <a:xfrm>
              <a:off x="602" y="844"/>
              <a:ext cx="857" cy="1084"/>
              <a:chOff x="602" y="844"/>
              <a:chExt cx="857" cy="1084"/>
            </a:xfrm>
          </p:grpSpPr>
          <p:grpSp>
            <p:nvGrpSpPr>
              <p:cNvPr id="136234" name="Group 5"/>
              <p:cNvGrpSpPr>
                <a:grpSpLocks/>
              </p:cNvGrpSpPr>
              <p:nvPr/>
            </p:nvGrpSpPr>
            <p:grpSpPr bwMode="auto">
              <a:xfrm>
                <a:off x="833" y="1318"/>
                <a:ext cx="396" cy="610"/>
                <a:chOff x="966" y="2733"/>
                <a:chExt cx="396" cy="610"/>
              </a:xfrm>
            </p:grpSpPr>
            <p:sp>
              <p:nvSpPr>
                <p:cNvPr id="647174" name="Rectangle 6"/>
                <p:cNvSpPr>
                  <a:spLocks noChangeArrowheads="1"/>
                </p:cNvSpPr>
                <p:nvPr/>
              </p:nvSpPr>
              <p:spPr bwMode="auto">
                <a:xfrm rot="16200000">
                  <a:off x="859" y="2840"/>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36239" name="Line 7"/>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36240" name="Line 8"/>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36241" name="Group 9"/>
                <p:cNvGrpSpPr>
                  <a:grpSpLocks/>
                </p:cNvGrpSpPr>
                <p:nvPr/>
              </p:nvGrpSpPr>
              <p:grpSpPr bwMode="auto">
                <a:xfrm>
                  <a:off x="1028" y="2761"/>
                  <a:ext cx="260" cy="557"/>
                  <a:chOff x="1062" y="2761"/>
                  <a:chExt cx="260" cy="557"/>
                </a:xfrm>
              </p:grpSpPr>
              <p:sp>
                <p:nvSpPr>
                  <p:cNvPr id="136242" name="Text Box 10"/>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36243" name="Text Box 11"/>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36244" name="Text Box 12"/>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grpSp>
            <p:nvGrpSpPr>
              <p:cNvPr id="136235" name="Group 41"/>
              <p:cNvGrpSpPr>
                <a:grpSpLocks/>
              </p:cNvGrpSpPr>
              <p:nvPr/>
            </p:nvGrpSpPr>
            <p:grpSpPr bwMode="auto">
              <a:xfrm>
                <a:off x="602" y="844"/>
                <a:ext cx="857" cy="407"/>
                <a:chOff x="720" y="1833"/>
                <a:chExt cx="857" cy="407"/>
              </a:xfrm>
            </p:grpSpPr>
            <p:sp>
              <p:nvSpPr>
                <p:cNvPr id="136236" name="AutoShape 42"/>
                <p:cNvSpPr>
                  <a:spLocks noChangeArrowheads="1"/>
                </p:cNvSpPr>
                <p:nvPr/>
              </p:nvSpPr>
              <p:spPr bwMode="auto">
                <a:xfrm>
                  <a:off x="720" y="2005"/>
                  <a:ext cx="857" cy="235"/>
                </a:xfrm>
                <a:prstGeom prst="leftRightArrow">
                  <a:avLst>
                    <a:gd name="adj1" fmla="val 50000"/>
                    <a:gd name="adj2" fmla="val 72936"/>
                  </a:avLst>
                </a:prstGeom>
                <a:solidFill>
                  <a:srgbClr val="00FF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36237" name="Text Box 43"/>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FFFF"/>
                      </a:solidFill>
                      <a:latin typeface="Arial" pitchFamily="34" charset="0"/>
                      <a:cs typeface="Courier New" pitchFamily="49" charset="0"/>
                    </a:rPr>
                    <a:t>Collect</a:t>
                  </a:r>
                </a:p>
              </p:txBody>
            </p:sp>
          </p:grpSp>
        </p:grpSp>
        <p:grpSp>
          <p:nvGrpSpPr>
            <p:cNvPr id="136208" name="Group 67"/>
            <p:cNvGrpSpPr>
              <a:grpSpLocks/>
            </p:cNvGrpSpPr>
            <p:nvPr/>
          </p:nvGrpSpPr>
          <p:grpSpPr bwMode="auto">
            <a:xfrm>
              <a:off x="1820" y="844"/>
              <a:ext cx="857" cy="1095"/>
              <a:chOff x="1789" y="844"/>
              <a:chExt cx="857" cy="1095"/>
            </a:xfrm>
          </p:grpSpPr>
          <p:grpSp>
            <p:nvGrpSpPr>
              <p:cNvPr id="136222" name="Group 13"/>
              <p:cNvGrpSpPr>
                <a:grpSpLocks/>
              </p:cNvGrpSpPr>
              <p:nvPr/>
            </p:nvGrpSpPr>
            <p:grpSpPr bwMode="auto">
              <a:xfrm>
                <a:off x="2006" y="1329"/>
                <a:ext cx="409" cy="610"/>
                <a:chOff x="953" y="2744"/>
                <a:chExt cx="409" cy="610"/>
              </a:xfrm>
            </p:grpSpPr>
            <p:sp>
              <p:nvSpPr>
                <p:cNvPr id="647182" name="Rectangle 14"/>
                <p:cNvSpPr>
                  <a:spLocks noChangeArrowheads="1"/>
                </p:cNvSpPr>
                <p:nvPr/>
              </p:nvSpPr>
              <p:spPr bwMode="auto">
                <a:xfrm rot="16200000">
                  <a:off x="846" y="2851"/>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36228" name="Line 15"/>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36229" name="Line 16"/>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36230" name="Group 17"/>
                <p:cNvGrpSpPr>
                  <a:grpSpLocks/>
                </p:cNvGrpSpPr>
                <p:nvPr/>
              </p:nvGrpSpPr>
              <p:grpSpPr bwMode="auto">
                <a:xfrm>
                  <a:off x="1028" y="2761"/>
                  <a:ext cx="260" cy="557"/>
                  <a:chOff x="1062" y="2761"/>
                  <a:chExt cx="260" cy="557"/>
                </a:xfrm>
              </p:grpSpPr>
              <p:sp>
                <p:nvSpPr>
                  <p:cNvPr id="136231" name="Text Box 18"/>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36232" name="Text Box 19"/>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36233" name="Text Box 20"/>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sp>
            <p:nvSpPr>
              <p:cNvPr id="136223" name="AutoShape 21"/>
              <p:cNvSpPr>
                <a:spLocks noChangeArrowheads="1"/>
              </p:cNvSpPr>
              <p:nvPr/>
            </p:nvSpPr>
            <p:spPr bwMode="auto">
              <a:xfrm>
                <a:off x="2069" y="1457"/>
                <a:ext cx="296" cy="260"/>
              </a:xfrm>
              <a:prstGeom prst="irregularSeal2">
                <a:avLst/>
              </a:prstGeom>
              <a:solidFill>
                <a:srgbClr val="FFCC00"/>
              </a:solidFill>
              <a:ln w="9525">
                <a:solidFill>
                  <a:schemeClr val="tx1"/>
                </a:solidFill>
                <a:miter lim="800000"/>
                <a:headEnd/>
                <a:tailEnd/>
              </a:ln>
            </p:spPr>
            <p:txBody>
              <a:bodyPr wrap="none" anchor="ctr"/>
              <a:lstStyle/>
              <a:p>
                <a:pPr algn="ctr"/>
                <a:endParaRPr lang="en-US" sz="2400" b="1" dirty="0">
                  <a:solidFill>
                    <a:srgbClr val="FF3300"/>
                  </a:solidFill>
                  <a:latin typeface="Times New Roman" pitchFamily="18" charset="0"/>
                  <a:cs typeface="Courier New" pitchFamily="49" charset="0"/>
                </a:endParaRPr>
              </a:p>
            </p:txBody>
          </p:sp>
          <p:grpSp>
            <p:nvGrpSpPr>
              <p:cNvPr id="136224" name="Group 44"/>
              <p:cNvGrpSpPr>
                <a:grpSpLocks/>
              </p:cNvGrpSpPr>
              <p:nvPr/>
            </p:nvGrpSpPr>
            <p:grpSpPr bwMode="auto">
              <a:xfrm>
                <a:off x="1789" y="844"/>
                <a:ext cx="857" cy="407"/>
                <a:chOff x="720" y="1833"/>
                <a:chExt cx="857" cy="407"/>
              </a:xfrm>
            </p:grpSpPr>
            <p:sp>
              <p:nvSpPr>
                <p:cNvPr id="136225" name="AutoShape 45"/>
                <p:cNvSpPr>
                  <a:spLocks noChangeArrowheads="1"/>
                </p:cNvSpPr>
                <p:nvPr/>
              </p:nvSpPr>
              <p:spPr bwMode="auto">
                <a:xfrm>
                  <a:off x="720" y="2005"/>
                  <a:ext cx="857" cy="235"/>
                </a:xfrm>
                <a:prstGeom prst="leftRightArrow">
                  <a:avLst>
                    <a:gd name="adj1" fmla="val 50000"/>
                    <a:gd name="adj2" fmla="val 72936"/>
                  </a:avLst>
                </a:prstGeom>
                <a:solidFill>
                  <a:srgbClr val="00FF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36226" name="Text Box 46"/>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FFFF"/>
                      </a:solidFill>
                      <a:latin typeface="Arial" pitchFamily="34" charset="0"/>
                      <a:cs typeface="Courier New" pitchFamily="49" charset="0"/>
                    </a:rPr>
                    <a:t>Collect</a:t>
                  </a:r>
                </a:p>
              </p:txBody>
            </p:sp>
          </p:grpSp>
        </p:grpSp>
        <p:grpSp>
          <p:nvGrpSpPr>
            <p:cNvPr id="136209" name="Group 66"/>
            <p:cNvGrpSpPr>
              <a:grpSpLocks/>
            </p:cNvGrpSpPr>
            <p:nvPr/>
          </p:nvGrpSpPr>
          <p:grpSpPr bwMode="auto">
            <a:xfrm>
              <a:off x="3038" y="845"/>
              <a:ext cx="857" cy="1087"/>
              <a:chOff x="3038" y="845"/>
              <a:chExt cx="857" cy="1087"/>
            </a:xfrm>
          </p:grpSpPr>
          <p:grpSp>
            <p:nvGrpSpPr>
              <p:cNvPr id="136210" name="Group 32"/>
              <p:cNvGrpSpPr>
                <a:grpSpLocks/>
              </p:cNvGrpSpPr>
              <p:nvPr/>
            </p:nvGrpSpPr>
            <p:grpSpPr bwMode="auto">
              <a:xfrm>
                <a:off x="3255" y="1322"/>
                <a:ext cx="409" cy="610"/>
                <a:chOff x="953" y="2738"/>
                <a:chExt cx="409" cy="610"/>
              </a:xfrm>
            </p:grpSpPr>
            <p:sp>
              <p:nvSpPr>
                <p:cNvPr id="647201" name="Rectangle 33"/>
                <p:cNvSpPr>
                  <a:spLocks noChangeArrowheads="1"/>
                </p:cNvSpPr>
                <p:nvPr/>
              </p:nvSpPr>
              <p:spPr bwMode="auto">
                <a:xfrm rot="16200000">
                  <a:off x="846" y="2845"/>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36216" name="Line 34"/>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36217" name="Line 35"/>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36218" name="Group 36"/>
                <p:cNvGrpSpPr>
                  <a:grpSpLocks/>
                </p:cNvGrpSpPr>
                <p:nvPr/>
              </p:nvGrpSpPr>
              <p:grpSpPr bwMode="auto">
                <a:xfrm>
                  <a:off x="1028" y="2761"/>
                  <a:ext cx="260" cy="557"/>
                  <a:chOff x="1062" y="2761"/>
                  <a:chExt cx="260" cy="557"/>
                </a:xfrm>
              </p:grpSpPr>
              <p:sp>
                <p:nvSpPr>
                  <p:cNvPr id="136219" name="Text Box 37"/>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36220" name="Text Box 38"/>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36221" name="Text Box 39"/>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sp>
            <p:nvSpPr>
              <p:cNvPr id="136211" name="AutoShape 40"/>
              <p:cNvSpPr>
                <a:spLocks noChangeArrowheads="1"/>
              </p:cNvSpPr>
              <p:nvPr/>
            </p:nvSpPr>
            <p:spPr bwMode="auto">
              <a:xfrm>
                <a:off x="3318" y="1456"/>
                <a:ext cx="296" cy="260"/>
              </a:xfrm>
              <a:prstGeom prst="irregularSeal2">
                <a:avLst/>
              </a:prstGeom>
              <a:solidFill>
                <a:srgbClr val="FFCC00"/>
              </a:solidFill>
              <a:ln w="9525">
                <a:solidFill>
                  <a:schemeClr val="tx1"/>
                </a:solidFill>
                <a:miter lim="800000"/>
                <a:headEnd/>
                <a:tailEnd/>
              </a:ln>
            </p:spPr>
            <p:txBody>
              <a:bodyPr wrap="none" anchor="ctr"/>
              <a:lstStyle/>
              <a:p>
                <a:pPr algn="ctr"/>
                <a:endParaRPr lang="en-US" sz="2400" b="1" dirty="0">
                  <a:solidFill>
                    <a:srgbClr val="FF3300"/>
                  </a:solidFill>
                  <a:latin typeface="Times New Roman" pitchFamily="18" charset="0"/>
                  <a:cs typeface="Courier New" pitchFamily="49" charset="0"/>
                </a:endParaRPr>
              </a:p>
            </p:txBody>
          </p:sp>
          <p:grpSp>
            <p:nvGrpSpPr>
              <p:cNvPr id="136212" name="Group 49"/>
              <p:cNvGrpSpPr>
                <a:grpSpLocks/>
              </p:cNvGrpSpPr>
              <p:nvPr/>
            </p:nvGrpSpPr>
            <p:grpSpPr bwMode="auto">
              <a:xfrm>
                <a:off x="3038" y="845"/>
                <a:ext cx="857" cy="407"/>
                <a:chOff x="720" y="1833"/>
                <a:chExt cx="857" cy="407"/>
              </a:xfrm>
            </p:grpSpPr>
            <p:sp>
              <p:nvSpPr>
                <p:cNvPr id="136213" name="AutoShape 50"/>
                <p:cNvSpPr>
                  <a:spLocks noChangeArrowheads="1"/>
                </p:cNvSpPr>
                <p:nvPr/>
              </p:nvSpPr>
              <p:spPr bwMode="auto">
                <a:xfrm>
                  <a:off x="720" y="2005"/>
                  <a:ext cx="857" cy="235"/>
                </a:xfrm>
                <a:prstGeom prst="leftRightArrow">
                  <a:avLst>
                    <a:gd name="adj1" fmla="val 50000"/>
                    <a:gd name="adj2" fmla="val 72936"/>
                  </a:avLst>
                </a:prstGeom>
                <a:solidFill>
                  <a:srgbClr val="00FF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36214" name="Text Box 51"/>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FFFF"/>
                      </a:solidFill>
                      <a:latin typeface="Arial" pitchFamily="34" charset="0"/>
                      <a:cs typeface="Courier New" pitchFamily="49" charset="0"/>
                    </a:rPr>
                    <a:t>Collect</a:t>
                  </a:r>
                </a:p>
              </p:txBody>
            </p:sp>
          </p:grpSp>
        </p:grpSp>
      </p:grpSp>
      <p:grpSp>
        <p:nvGrpSpPr>
          <p:cNvPr id="136200" name="Group 52"/>
          <p:cNvGrpSpPr>
            <a:grpSpLocks/>
          </p:cNvGrpSpPr>
          <p:nvPr/>
        </p:nvGrpSpPr>
        <p:grpSpPr bwMode="auto">
          <a:xfrm>
            <a:off x="3810000" y="3092450"/>
            <a:ext cx="2303463" cy="587375"/>
            <a:chOff x="2433" y="2201"/>
            <a:chExt cx="1874" cy="370"/>
          </a:xfrm>
        </p:grpSpPr>
        <p:sp>
          <p:nvSpPr>
            <p:cNvPr id="136203" name="AutoShape 53"/>
            <p:cNvSpPr>
              <a:spLocks noChangeArrowheads="1"/>
            </p:cNvSpPr>
            <p:nvPr/>
          </p:nvSpPr>
          <p:spPr bwMode="auto">
            <a:xfrm>
              <a:off x="2433" y="2336"/>
              <a:ext cx="1874" cy="235"/>
            </a:xfrm>
            <a:prstGeom prst="leftRightArrow">
              <a:avLst>
                <a:gd name="adj1" fmla="val 50000"/>
                <a:gd name="adj2" fmla="val 159489"/>
              </a:avLst>
            </a:prstGeom>
            <a:solidFill>
              <a:srgbClr val="FF3300"/>
            </a:solidFill>
            <a:ln w="38100">
              <a:solidFill>
                <a:schemeClr val="bg1"/>
              </a:solid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36204" name="Text Box 54"/>
            <p:cNvSpPr txBox="1">
              <a:spLocks noChangeArrowheads="1"/>
            </p:cNvSpPr>
            <p:nvPr/>
          </p:nvSpPr>
          <p:spPr bwMode="auto">
            <a:xfrm>
              <a:off x="2959" y="2201"/>
              <a:ext cx="715"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FF3300"/>
                  </a:solidFill>
                  <a:latin typeface="Arial" pitchFamily="34" charset="0"/>
                  <a:cs typeface="Courier New" pitchFamily="49" charset="0"/>
                </a:rPr>
                <a:t>Update</a:t>
              </a:r>
            </a:p>
          </p:txBody>
        </p:sp>
      </p:grpSp>
      <p:sp>
        <p:nvSpPr>
          <p:cNvPr id="136201" name="Text Box 55"/>
          <p:cNvSpPr txBox="1">
            <a:spLocks noChangeArrowheads="1"/>
          </p:cNvSpPr>
          <p:nvPr/>
        </p:nvSpPr>
        <p:spPr bwMode="auto">
          <a:xfrm>
            <a:off x="466725" y="1639888"/>
            <a:ext cx="406400"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00FFFF"/>
                </a:solidFill>
                <a:latin typeface="Arial" pitchFamily="34" charset="0"/>
                <a:cs typeface="Courier New" pitchFamily="49" charset="0"/>
              </a:rPr>
              <a:t>A</a:t>
            </a:r>
          </a:p>
        </p:txBody>
      </p:sp>
      <p:sp>
        <p:nvSpPr>
          <p:cNvPr id="136202" name="Text Box 56"/>
          <p:cNvSpPr txBox="1">
            <a:spLocks noChangeArrowheads="1"/>
          </p:cNvSpPr>
          <p:nvPr/>
        </p:nvSpPr>
        <p:spPr bwMode="auto">
          <a:xfrm>
            <a:off x="2600325" y="3225800"/>
            <a:ext cx="407484"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3300"/>
                </a:solidFill>
                <a:latin typeface="Arial" pitchFamily="34" charset="0"/>
                <a:cs typeface="Courier New" pitchFamily="49" charset="0"/>
              </a:rPr>
              <a:t>B</a:t>
            </a:r>
          </a:p>
        </p:txBody>
      </p:sp>
      <p:sp>
        <p:nvSpPr>
          <p:cNvPr id="53" name="Footer Placeholder 52"/>
          <p:cNvSpPr>
            <a:spLocks noGrp="1"/>
          </p:cNvSpPr>
          <p:nvPr>
            <p:ph type="ftr" sz="quarter" idx="10"/>
          </p:nvPr>
        </p:nvSpPr>
        <p:spPr/>
        <p:txBody>
          <a:bodyPr/>
          <a:lstStyle/>
          <a:p>
            <a:pPr>
              <a:defRPr/>
            </a:pPr>
            <a:r>
              <a:rPr lang="en-US" dirty="0"/>
              <a:t>Art of Multiprocessor Programming</a:t>
            </a:r>
          </a:p>
        </p:txBody>
      </p:sp>
      <p:grpSp>
        <p:nvGrpSpPr>
          <p:cNvPr id="2" name="Group 51">
            <a:extLst>
              <a:ext uri="{FF2B5EF4-FFF2-40B4-BE49-F238E27FC236}">
                <a16:creationId xmlns:a16="http://schemas.microsoft.com/office/drawing/2014/main" id="{3CCFB06E-117F-B1C8-1E1B-BCA9540F71D3}"/>
              </a:ext>
            </a:extLst>
          </p:cNvPr>
          <p:cNvGrpSpPr>
            <a:grpSpLocks/>
          </p:cNvGrpSpPr>
          <p:nvPr/>
        </p:nvGrpSpPr>
        <p:grpSpPr bwMode="auto">
          <a:xfrm>
            <a:off x="3916362" y="3706393"/>
            <a:ext cx="1006475" cy="568325"/>
            <a:chOff x="2104" y="2544"/>
            <a:chExt cx="666" cy="358"/>
          </a:xfrm>
        </p:grpSpPr>
        <p:sp>
          <p:nvSpPr>
            <p:cNvPr id="3" name="AutoShape 52">
              <a:extLst>
                <a:ext uri="{FF2B5EF4-FFF2-40B4-BE49-F238E27FC236}">
                  <a16:creationId xmlns:a16="http://schemas.microsoft.com/office/drawing/2014/main" id="{557071F3-3C6B-06C1-6291-A4221C9953E9}"/>
                </a:ext>
              </a:extLst>
            </p:cNvPr>
            <p:cNvSpPr>
              <a:spLocks noChangeArrowheads="1"/>
            </p:cNvSpPr>
            <p:nvPr/>
          </p:nvSpPr>
          <p:spPr bwMode="auto">
            <a:xfrm>
              <a:off x="2104" y="2667"/>
              <a:ext cx="666" cy="235"/>
            </a:xfrm>
            <a:prstGeom prst="leftRightArrow">
              <a:avLst>
                <a:gd name="adj1" fmla="val 50000"/>
                <a:gd name="adj2" fmla="val 56681"/>
              </a:avLst>
            </a:prstGeom>
            <a:solidFill>
              <a:srgbClr val="FF3300"/>
            </a:solidFill>
            <a:ln w="38100">
              <a:solidFill>
                <a:schemeClr val="bg1"/>
              </a:solid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4" name="Text Box 53">
              <a:extLst>
                <a:ext uri="{FF2B5EF4-FFF2-40B4-BE49-F238E27FC236}">
                  <a16:creationId xmlns:a16="http://schemas.microsoft.com/office/drawing/2014/main" id="{944FAF21-FA4C-821B-7FA6-E5EED91DC8D1}"/>
                </a:ext>
              </a:extLst>
            </p:cNvPr>
            <p:cNvSpPr txBox="1">
              <a:spLocks noChangeArrowheads="1"/>
            </p:cNvSpPr>
            <p:nvPr/>
          </p:nvSpPr>
          <p:spPr bwMode="auto">
            <a:xfrm>
              <a:off x="2233" y="2544"/>
              <a:ext cx="446"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FF3300"/>
                  </a:solidFill>
                  <a:latin typeface="Arial" pitchFamily="34" charset="0"/>
                  <a:cs typeface="Courier New" pitchFamily="49" charset="0"/>
                </a:rPr>
                <a:t>Scan</a:t>
              </a:r>
            </a:p>
          </p:txBody>
        </p:sp>
      </p:grpSp>
      <p:grpSp>
        <p:nvGrpSpPr>
          <p:cNvPr id="5" name="Group 54">
            <a:extLst>
              <a:ext uri="{FF2B5EF4-FFF2-40B4-BE49-F238E27FC236}">
                <a16:creationId xmlns:a16="http://schemas.microsoft.com/office/drawing/2014/main" id="{BB895382-BB5D-FA35-D4D6-E11EEA1D7E1F}"/>
              </a:ext>
            </a:extLst>
          </p:cNvPr>
          <p:cNvGrpSpPr>
            <a:grpSpLocks/>
          </p:cNvGrpSpPr>
          <p:nvPr/>
        </p:nvGrpSpPr>
        <p:grpSpPr bwMode="auto">
          <a:xfrm>
            <a:off x="5019675" y="3706393"/>
            <a:ext cx="942975" cy="568325"/>
            <a:chOff x="3431" y="2544"/>
            <a:chExt cx="594" cy="358"/>
          </a:xfrm>
        </p:grpSpPr>
        <p:sp>
          <p:nvSpPr>
            <p:cNvPr id="6" name="AutoShape 55">
              <a:extLst>
                <a:ext uri="{FF2B5EF4-FFF2-40B4-BE49-F238E27FC236}">
                  <a16:creationId xmlns:a16="http://schemas.microsoft.com/office/drawing/2014/main" id="{DF9CC4EC-9195-2B39-6651-9EDCE2BE9511}"/>
                </a:ext>
              </a:extLst>
            </p:cNvPr>
            <p:cNvSpPr>
              <a:spLocks noChangeArrowheads="1"/>
            </p:cNvSpPr>
            <p:nvPr/>
          </p:nvSpPr>
          <p:spPr bwMode="auto">
            <a:xfrm>
              <a:off x="3431" y="2667"/>
              <a:ext cx="594" cy="235"/>
            </a:xfrm>
            <a:prstGeom prst="leftRightArrow">
              <a:avLst>
                <a:gd name="adj1" fmla="val 50000"/>
                <a:gd name="adj2" fmla="val 50553"/>
              </a:avLst>
            </a:prstGeom>
            <a:solidFill>
              <a:srgbClr val="FF3300"/>
            </a:solidFill>
            <a:ln w="38100">
              <a:solidFill>
                <a:schemeClr val="bg1"/>
              </a:solid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7" name="Text Box 56">
              <a:extLst>
                <a:ext uri="{FF2B5EF4-FFF2-40B4-BE49-F238E27FC236}">
                  <a16:creationId xmlns:a16="http://schemas.microsoft.com/office/drawing/2014/main" id="{D9B0C74B-9C03-C10E-DC64-3D2246BB36CA}"/>
                </a:ext>
              </a:extLst>
            </p:cNvPr>
            <p:cNvSpPr txBox="1">
              <a:spLocks noChangeArrowheads="1"/>
            </p:cNvSpPr>
            <p:nvPr/>
          </p:nvSpPr>
          <p:spPr bwMode="auto">
            <a:xfrm>
              <a:off x="3488" y="2544"/>
              <a:ext cx="438"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FF3300"/>
                  </a:solidFill>
                  <a:latin typeface="Arial" pitchFamily="34" charset="0"/>
                  <a:cs typeface="Courier New" pitchFamily="49" charset="0"/>
                </a:rPr>
                <a:t>Write</a:t>
              </a:r>
            </a:p>
          </p:txBody>
        </p:sp>
      </p:grpSp>
    </p:spTree>
    <p:extLst>
      <p:ext uri="{BB962C8B-B14F-4D97-AF65-F5344CB8AC3E}">
        <p14:creationId xmlns:p14="http://schemas.microsoft.com/office/powerpoint/2010/main" val="15434107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AutoShape 46"/>
          <p:cNvSpPr>
            <a:spLocks noChangeArrowheads="1"/>
          </p:cNvSpPr>
          <p:nvPr/>
        </p:nvSpPr>
        <p:spPr bwMode="auto">
          <a:xfrm>
            <a:off x="306388" y="3382963"/>
            <a:ext cx="3694112" cy="373062"/>
          </a:xfrm>
          <a:prstGeom prst="leftRightArrow">
            <a:avLst>
              <a:gd name="adj1" fmla="val 50000"/>
              <a:gd name="adj2" fmla="val 159489"/>
            </a:avLst>
          </a:prstGeom>
          <a:solidFill>
            <a:srgbClr val="FFCCCC"/>
          </a:solidFill>
          <a:ln w="38100">
            <a:no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3824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76DD91EC-3CD4-423F-8C2C-9017CB63E71C}" type="slidenum">
              <a:rPr lang="x-none" sz="1400">
                <a:latin typeface="Arial" pitchFamily="34" charset="0"/>
                <a:cs typeface="Arial" charset="0"/>
              </a:rPr>
              <a:pPr algn="r" eaLnBrk="0" hangingPunct="0"/>
              <a:t>122</a:t>
            </a:fld>
            <a:endParaRPr lang="en-US" sz="1400" dirty="0">
              <a:latin typeface="Arial" pitchFamily="34" charset="0"/>
              <a:cs typeface="Arial" charset="0"/>
            </a:endParaRPr>
          </a:p>
        </p:txBody>
      </p:sp>
      <p:sp>
        <p:nvSpPr>
          <p:cNvPr id="138245" name="Rectangle 2"/>
          <p:cNvSpPr>
            <a:spLocks noGrp="1" noChangeArrowheads="1"/>
          </p:cNvSpPr>
          <p:nvPr>
            <p:ph type="title" idx="4294967295"/>
          </p:nvPr>
        </p:nvSpPr>
        <p:spPr>
          <a:xfrm>
            <a:off x="698500" y="0"/>
            <a:ext cx="7772400" cy="1143000"/>
          </a:xfrm>
        </p:spPr>
        <p:txBody>
          <a:bodyPr/>
          <a:lstStyle/>
          <a:p>
            <a:pPr eaLnBrk="1" hangingPunct="1"/>
            <a:r>
              <a:rPr lang="en-US" dirty="0">
                <a:latin typeface="Arial" charset="0"/>
                <a:cs typeface="Arial" charset="0"/>
              </a:rPr>
              <a:t>Wait-free Snapshot</a:t>
            </a:r>
          </a:p>
        </p:txBody>
      </p:sp>
      <p:sp>
        <p:nvSpPr>
          <p:cNvPr id="138246" name="AutoShape 3"/>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time</a:t>
            </a:r>
          </a:p>
        </p:txBody>
      </p:sp>
      <p:grpSp>
        <p:nvGrpSpPr>
          <p:cNvPr id="138247" name="Group 4"/>
          <p:cNvGrpSpPr>
            <a:grpSpLocks/>
          </p:cNvGrpSpPr>
          <p:nvPr/>
        </p:nvGrpSpPr>
        <p:grpSpPr bwMode="auto">
          <a:xfrm>
            <a:off x="1957388" y="1339850"/>
            <a:ext cx="5227637" cy="1738313"/>
            <a:chOff x="602" y="844"/>
            <a:chExt cx="3293" cy="1095"/>
          </a:xfrm>
        </p:grpSpPr>
        <p:sp>
          <p:nvSpPr>
            <p:cNvPr id="138271" name="Text Box 5"/>
            <p:cNvSpPr txBox="1">
              <a:spLocks noChangeArrowheads="1"/>
            </p:cNvSpPr>
            <p:nvPr/>
          </p:nvSpPr>
          <p:spPr bwMode="auto">
            <a:xfrm>
              <a:off x="1484" y="1400"/>
              <a:ext cx="294" cy="446"/>
            </a:xfrm>
            <a:prstGeom prst="rect">
              <a:avLst/>
            </a:prstGeom>
            <a:noFill/>
            <a:ln w="38100">
              <a:noFill/>
              <a:miter lim="800000"/>
              <a:headEnd/>
              <a:tailEnd/>
            </a:ln>
          </p:spPr>
          <p:txBody>
            <a:bodyPr wrap="none">
              <a:spAutoFit/>
            </a:bodyPr>
            <a:lstStyle/>
            <a:p>
              <a:r>
                <a:rPr lang="en-US" sz="4000" b="1" dirty="0">
                  <a:latin typeface="Arial" pitchFamily="34" charset="0"/>
                  <a:cs typeface="Courier New" pitchFamily="49" charset="0"/>
                </a:rPr>
                <a:t>≠</a:t>
              </a:r>
            </a:p>
          </p:txBody>
        </p:sp>
        <p:sp>
          <p:nvSpPr>
            <p:cNvPr id="138272" name="Text Box 6"/>
            <p:cNvSpPr txBox="1">
              <a:spLocks noChangeArrowheads="1"/>
            </p:cNvSpPr>
            <p:nvPr/>
          </p:nvSpPr>
          <p:spPr bwMode="auto">
            <a:xfrm>
              <a:off x="2702" y="1399"/>
              <a:ext cx="294" cy="446"/>
            </a:xfrm>
            <a:prstGeom prst="rect">
              <a:avLst/>
            </a:prstGeom>
            <a:noFill/>
            <a:ln w="38100">
              <a:noFill/>
              <a:miter lim="800000"/>
              <a:headEnd/>
              <a:tailEnd/>
            </a:ln>
          </p:spPr>
          <p:txBody>
            <a:bodyPr wrap="none">
              <a:spAutoFit/>
            </a:bodyPr>
            <a:lstStyle/>
            <a:p>
              <a:r>
                <a:rPr lang="en-US" sz="4000" b="1" dirty="0">
                  <a:latin typeface="Arial" pitchFamily="34" charset="0"/>
                  <a:cs typeface="Courier New" pitchFamily="49" charset="0"/>
                </a:rPr>
                <a:t>≠</a:t>
              </a:r>
            </a:p>
          </p:txBody>
        </p:sp>
        <p:grpSp>
          <p:nvGrpSpPr>
            <p:cNvPr id="138273" name="Group 7"/>
            <p:cNvGrpSpPr>
              <a:grpSpLocks/>
            </p:cNvGrpSpPr>
            <p:nvPr/>
          </p:nvGrpSpPr>
          <p:grpSpPr bwMode="auto">
            <a:xfrm>
              <a:off x="602" y="844"/>
              <a:ext cx="857" cy="1084"/>
              <a:chOff x="602" y="844"/>
              <a:chExt cx="857" cy="1084"/>
            </a:xfrm>
          </p:grpSpPr>
          <p:grpSp>
            <p:nvGrpSpPr>
              <p:cNvPr id="138300" name="Group 8"/>
              <p:cNvGrpSpPr>
                <a:grpSpLocks/>
              </p:cNvGrpSpPr>
              <p:nvPr/>
            </p:nvGrpSpPr>
            <p:grpSpPr bwMode="auto">
              <a:xfrm>
                <a:off x="833" y="1318"/>
                <a:ext cx="396" cy="610"/>
                <a:chOff x="966" y="2733"/>
                <a:chExt cx="396" cy="610"/>
              </a:xfrm>
            </p:grpSpPr>
            <p:sp>
              <p:nvSpPr>
                <p:cNvPr id="654345" name="Rectangle 9"/>
                <p:cNvSpPr>
                  <a:spLocks noChangeArrowheads="1"/>
                </p:cNvSpPr>
                <p:nvPr/>
              </p:nvSpPr>
              <p:spPr bwMode="auto">
                <a:xfrm rot="16200000">
                  <a:off x="859" y="2840"/>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38305" name="Line 10"/>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38306" name="Line 11"/>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38307" name="Group 12"/>
                <p:cNvGrpSpPr>
                  <a:grpSpLocks/>
                </p:cNvGrpSpPr>
                <p:nvPr/>
              </p:nvGrpSpPr>
              <p:grpSpPr bwMode="auto">
                <a:xfrm>
                  <a:off x="1028" y="2761"/>
                  <a:ext cx="260" cy="557"/>
                  <a:chOff x="1062" y="2761"/>
                  <a:chExt cx="260" cy="557"/>
                </a:xfrm>
              </p:grpSpPr>
              <p:sp>
                <p:nvSpPr>
                  <p:cNvPr id="138308" name="Text Box 13"/>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38309" name="Text Box 14"/>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38310" name="Text Box 15"/>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grpSp>
            <p:nvGrpSpPr>
              <p:cNvPr id="138301" name="Group 16"/>
              <p:cNvGrpSpPr>
                <a:grpSpLocks/>
              </p:cNvGrpSpPr>
              <p:nvPr/>
            </p:nvGrpSpPr>
            <p:grpSpPr bwMode="auto">
              <a:xfrm>
                <a:off x="602" y="844"/>
                <a:ext cx="857" cy="407"/>
                <a:chOff x="720" y="1833"/>
                <a:chExt cx="857" cy="407"/>
              </a:xfrm>
            </p:grpSpPr>
            <p:sp>
              <p:nvSpPr>
                <p:cNvPr id="138302" name="AutoShape 17"/>
                <p:cNvSpPr>
                  <a:spLocks noChangeArrowheads="1"/>
                </p:cNvSpPr>
                <p:nvPr/>
              </p:nvSpPr>
              <p:spPr bwMode="auto">
                <a:xfrm>
                  <a:off x="720" y="2005"/>
                  <a:ext cx="857" cy="235"/>
                </a:xfrm>
                <a:prstGeom prst="leftRightArrow">
                  <a:avLst>
                    <a:gd name="adj1" fmla="val 50000"/>
                    <a:gd name="adj2" fmla="val 72936"/>
                  </a:avLst>
                </a:prstGeom>
                <a:solidFill>
                  <a:srgbClr val="0000FF"/>
                </a:solidFill>
                <a:ln w="38100">
                  <a:solidFill>
                    <a:schemeClr val="tx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38303" name="Text Box 18"/>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FFFF"/>
                      </a:solidFill>
                      <a:latin typeface="Arial" pitchFamily="34" charset="0"/>
                      <a:cs typeface="Courier New" pitchFamily="49" charset="0"/>
                    </a:rPr>
                    <a:t>Collect</a:t>
                  </a:r>
                </a:p>
              </p:txBody>
            </p:sp>
          </p:grpSp>
        </p:grpSp>
        <p:grpSp>
          <p:nvGrpSpPr>
            <p:cNvPr id="138274" name="Group 19"/>
            <p:cNvGrpSpPr>
              <a:grpSpLocks/>
            </p:cNvGrpSpPr>
            <p:nvPr/>
          </p:nvGrpSpPr>
          <p:grpSpPr bwMode="auto">
            <a:xfrm>
              <a:off x="1820" y="844"/>
              <a:ext cx="857" cy="1095"/>
              <a:chOff x="1789" y="844"/>
              <a:chExt cx="857" cy="1095"/>
            </a:xfrm>
          </p:grpSpPr>
          <p:grpSp>
            <p:nvGrpSpPr>
              <p:cNvPr id="138288" name="Group 20"/>
              <p:cNvGrpSpPr>
                <a:grpSpLocks/>
              </p:cNvGrpSpPr>
              <p:nvPr/>
            </p:nvGrpSpPr>
            <p:grpSpPr bwMode="auto">
              <a:xfrm>
                <a:off x="2006" y="1329"/>
                <a:ext cx="409" cy="610"/>
                <a:chOff x="953" y="2744"/>
                <a:chExt cx="409" cy="610"/>
              </a:xfrm>
            </p:grpSpPr>
            <p:sp>
              <p:nvSpPr>
                <p:cNvPr id="654357" name="Rectangle 21"/>
                <p:cNvSpPr>
                  <a:spLocks noChangeArrowheads="1"/>
                </p:cNvSpPr>
                <p:nvPr/>
              </p:nvSpPr>
              <p:spPr bwMode="auto">
                <a:xfrm rot="16200000">
                  <a:off x="846" y="2851"/>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38294" name="Line 22"/>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38295" name="Line 23"/>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38296" name="Group 24"/>
                <p:cNvGrpSpPr>
                  <a:grpSpLocks/>
                </p:cNvGrpSpPr>
                <p:nvPr/>
              </p:nvGrpSpPr>
              <p:grpSpPr bwMode="auto">
                <a:xfrm>
                  <a:off x="1028" y="2761"/>
                  <a:ext cx="260" cy="557"/>
                  <a:chOff x="1062" y="2761"/>
                  <a:chExt cx="260" cy="557"/>
                </a:xfrm>
              </p:grpSpPr>
              <p:sp>
                <p:nvSpPr>
                  <p:cNvPr id="138297" name="Text Box 25"/>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38298" name="Text Box 26"/>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38299" name="Text Box 27"/>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sp>
            <p:nvSpPr>
              <p:cNvPr id="138289" name="AutoShape 28"/>
              <p:cNvSpPr>
                <a:spLocks noChangeArrowheads="1"/>
              </p:cNvSpPr>
              <p:nvPr/>
            </p:nvSpPr>
            <p:spPr bwMode="auto">
              <a:xfrm>
                <a:off x="2069" y="1457"/>
                <a:ext cx="296" cy="260"/>
              </a:xfrm>
              <a:prstGeom prst="irregularSeal2">
                <a:avLst/>
              </a:prstGeom>
              <a:solidFill>
                <a:srgbClr val="FFCC00"/>
              </a:solidFill>
              <a:ln w="9525">
                <a:solidFill>
                  <a:schemeClr val="tx1"/>
                </a:solidFill>
                <a:miter lim="800000"/>
                <a:headEnd/>
                <a:tailEnd/>
              </a:ln>
            </p:spPr>
            <p:txBody>
              <a:bodyPr wrap="none" anchor="ctr"/>
              <a:lstStyle/>
              <a:p>
                <a:pPr algn="ctr"/>
                <a:endParaRPr lang="en-US" sz="2400" b="1" dirty="0">
                  <a:solidFill>
                    <a:srgbClr val="FF3300"/>
                  </a:solidFill>
                  <a:latin typeface="Times New Roman" pitchFamily="18" charset="0"/>
                  <a:cs typeface="Courier New" pitchFamily="49" charset="0"/>
                </a:endParaRPr>
              </a:p>
            </p:txBody>
          </p:sp>
          <p:grpSp>
            <p:nvGrpSpPr>
              <p:cNvPr id="138290" name="Group 29"/>
              <p:cNvGrpSpPr>
                <a:grpSpLocks/>
              </p:cNvGrpSpPr>
              <p:nvPr/>
            </p:nvGrpSpPr>
            <p:grpSpPr bwMode="auto">
              <a:xfrm>
                <a:off x="1789" y="844"/>
                <a:ext cx="857" cy="407"/>
                <a:chOff x="720" y="1833"/>
                <a:chExt cx="857" cy="407"/>
              </a:xfrm>
            </p:grpSpPr>
            <p:sp>
              <p:nvSpPr>
                <p:cNvPr id="138291" name="AutoShape 30"/>
                <p:cNvSpPr>
                  <a:spLocks noChangeArrowheads="1"/>
                </p:cNvSpPr>
                <p:nvPr/>
              </p:nvSpPr>
              <p:spPr bwMode="auto">
                <a:xfrm>
                  <a:off x="720" y="2005"/>
                  <a:ext cx="857" cy="235"/>
                </a:xfrm>
                <a:prstGeom prst="leftRightArrow">
                  <a:avLst>
                    <a:gd name="adj1" fmla="val 50000"/>
                    <a:gd name="adj2" fmla="val 72936"/>
                  </a:avLst>
                </a:prstGeom>
                <a:solidFill>
                  <a:srgbClr val="0000FF"/>
                </a:solidFill>
                <a:ln w="38100">
                  <a:solidFill>
                    <a:schemeClr val="tx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38292" name="Text Box 31"/>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FFFF"/>
                      </a:solidFill>
                      <a:latin typeface="Arial" pitchFamily="34" charset="0"/>
                      <a:cs typeface="Courier New" pitchFamily="49" charset="0"/>
                    </a:rPr>
                    <a:t>Collect</a:t>
                  </a:r>
                </a:p>
              </p:txBody>
            </p:sp>
          </p:grpSp>
        </p:grpSp>
        <p:grpSp>
          <p:nvGrpSpPr>
            <p:cNvPr id="138275" name="Group 32"/>
            <p:cNvGrpSpPr>
              <a:grpSpLocks/>
            </p:cNvGrpSpPr>
            <p:nvPr/>
          </p:nvGrpSpPr>
          <p:grpSpPr bwMode="auto">
            <a:xfrm>
              <a:off x="3038" y="845"/>
              <a:ext cx="857" cy="1087"/>
              <a:chOff x="3038" y="845"/>
              <a:chExt cx="857" cy="1087"/>
            </a:xfrm>
          </p:grpSpPr>
          <p:grpSp>
            <p:nvGrpSpPr>
              <p:cNvPr id="138276" name="Group 33"/>
              <p:cNvGrpSpPr>
                <a:grpSpLocks/>
              </p:cNvGrpSpPr>
              <p:nvPr/>
            </p:nvGrpSpPr>
            <p:grpSpPr bwMode="auto">
              <a:xfrm>
                <a:off x="3255" y="1322"/>
                <a:ext cx="409" cy="610"/>
                <a:chOff x="953" y="2738"/>
                <a:chExt cx="409" cy="610"/>
              </a:xfrm>
            </p:grpSpPr>
            <p:sp>
              <p:nvSpPr>
                <p:cNvPr id="654370" name="Rectangle 34"/>
                <p:cNvSpPr>
                  <a:spLocks noChangeArrowheads="1"/>
                </p:cNvSpPr>
                <p:nvPr/>
              </p:nvSpPr>
              <p:spPr bwMode="auto">
                <a:xfrm rot="16200000">
                  <a:off x="846" y="2845"/>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38282" name="Line 35"/>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38283" name="Line 36"/>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38284" name="Group 37"/>
                <p:cNvGrpSpPr>
                  <a:grpSpLocks/>
                </p:cNvGrpSpPr>
                <p:nvPr/>
              </p:nvGrpSpPr>
              <p:grpSpPr bwMode="auto">
                <a:xfrm>
                  <a:off x="1028" y="2761"/>
                  <a:ext cx="260" cy="557"/>
                  <a:chOff x="1062" y="2761"/>
                  <a:chExt cx="260" cy="557"/>
                </a:xfrm>
              </p:grpSpPr>
              <p:sp>
                <p:nvSpPr>
                  <p:cNvPr id="138285" name="Text Box 38"/>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38286" name="Text Box 39"/>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38287" name="Text Box 40"/>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sp>
            <p:nvSpPr>
              <p:cNvPr id="138277" name="AutoShape 41"/>
              <p:cNvSpPr>
                <a:spLocks noChangeArrowheads="1"/>
              </p:cNvSpPr>
              <p:nvPr/>
            </p:nvSpPr>
            <p:spPr bwMode="auto">
              <a:xfrm>
                <a:off x="3318" y="1456"/>
                <a:ext cx="296" cy="260"/>
              </a:xfrm>
              <a:prstGeom prst="irregularSeal2">
                <a:avLst/>
              </a:prstGeom>
              <a:solidFill>
                <a:srgbClr val="FFCC00"/>
              </a:solidFill>
              <a:ln w="9525">
                <a:solidFill>
                  <a:schemeClr val="tx1"/>
                </a:solidFill>
                <a:miter lim="800000"/>
                <a:headEnd/>
                <a:tailEnd/>
              </a:ln>
            </p:spPr>
            <p:txBody>
              <a:bodyPr wrap="none" anchor="ctr"/>
              <a:lstStyle/>
              <a:p>
                <a:pPr algn="ctr"/>
                <a:endParaRPr lang="en-US" sz="2400" b="1" dirty="0">
                  <a:solidFill>
                    <a:srgbClr val="FF3300"/>
                  </a:solidFill>
                  <a:latin typeface="Times New Roman" pitchFamily="18" charset="0"/>
                  <a:cs typeface="Courier New" pitchFamily="49" charset="0"/>
                </a:endParaRPr>
              </a:p>
            </p:txBody>
          </p:sp>
          <p:grpSp>
            <p:nvGrpSpPr>
              <p:cNvPr id="138278" name="Group 42"/>
              <p:cNvGrpSpPr>
                <a:grpSpLocks/>
              </p:cNvGrpSpPr>
              <p:nvPr/>
            </p:nvGrpSpPr>
            <p:grpSpPr bwMode="auto">
              <a:xfrm>
                <a:off x="3038" y="845"/>
                <a:ext cx="857" cy="407"/>
                <a:chOff x="720" y="1833"/>
                <a:chExt cx="857" cy="407"/>
              </a:xfrm>
            </p:grpSpPr>
            <p:sp>
              <p:nvSpPr>
                <p:cNvPr id="138279" name="AutoShape 43"/>
                <p:cNvSpPr>
                  <a:spLocks noChangeArrowheads="1"/>
                </p:cNvSpPr>
                <p:nvPr/>
              </p:nvSpPr>
              <p:spPr bwMode="auto">
                <a:xfrm>
                  <a:off x="720" y="2005"/>
                  <a:ext cx="857" cy="235"/>
                </a:xfrm>
                <a:prstGeom prst="leftRightArrow">
                  <a:avLst>
                    <a:gd name="adj1" fmla="val 50000"/>
                    <a:gd name="adj2" fmla="val 72936"/>
                  </a:avLst>
                </a:prstGeom>
                <a:solidFill>
                  <a:srgbClr val="0000FF"/>
                </a:solidFill>
                <a:ln w="38100">
                  <a:solidFill>
                    <a:schemeClr val="tx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38280" name="Text Box 44"/>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FFFF"/>
                      </a:solidFill>
                      <a:latin typeface="Arial" pitchFamily="34" charset="0"/>
                      <a:cs typeface="Courier New" pitchFamily="49" charset="0"/>
                    </a:rPr>
                    <a:t>Collect</a:t>
                  </a:r>
                </a:p>
              </p:txBody>
            </p:sp>
          </p:grpSp>
        </p:grpSp>
      </p:grpSp>
      <p:sp>
        <p:nvSpPr>
          <p:cNvPr id="138248" name="AutoShape 46"/>
          <p:cNvSpPr>
            <a:spLocks noChangeArrowheads="1"/>
          </p:cNvSpPr>
          <p:nvPr/>
        </p:nvSpPr>
        <p:spPr bwMode="auto">
          <a:xfrm>
            <a:off x="3848100" y="3382963"/>
            <a:ext cx="2265363" cy="373062"/>
          </a:xfrm>
          <a:prstGeom prst="leftRightArrow">
            <a:avLst>
              <a:gd name="adj1" fmla="val 50000"/>
              <a:gd name="adj2" fmla="val 159484"/>
            </a:avLst>
          </a:prstGeom>
          <a:solidFill>
            <a:srgbClr val="FFCCCC"/>
          </a:solidFill>
          <a:ln w="38100">
            <a:no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38249" name="Text Box 48"/>
          <p:cNvSpPr txBox="1">
            <a:spLocks noChangeArrowheads="1"/>
          </p:cNvSpPr>
          <p:nvPr/>
        </p:nvSpPr>
        <p:spPr bwMode="auto">
          <a:xfrm>
            <a:off x="466725" y="1639888"/>
            <a:ext cx="406400"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00FFFF"/>
                </a:solidFill>
                <a:latin typeface="Arial" pitchFamily="34" charset="0"/>
                <a:cs typeface="Courier New" pitchFamily="49" charset="0"/>
              </a:rPr>
              <a:t>A</a:t>
            </a:r>
          </a:p>
        </p:txBody>
      </p:sp>
      <p:sp>
        <p:nvSpPr>
          <p:cNvPr id="138250" name="Text Box 49"/>
          <p:cNvSpPr txBox="1">
            <a:spLocks noChangeArrowheads="1"/>
          </p:cNvSpPr>
          <p:nvPr/>
        </p:nvSpPr>
        <p:spPr bwMode="auto">
          <a:xfrm>
            <a:off x="409625" y="2866008"/>
            <a:ext cx="407484"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3300"/>
                </a:solidFill>
                <a:latin typeface="Arial" pitchFamily="34" charset="0"/>
                <a:cs typeface="Courier New" pitchFamily="49" charset="0"/>
              </a:rPr>
              <a:t>B</a:t>
            </a:r>
          </a:p>
        </p:txBody>
      </p:sp>
      <p:grpSp>
        <p:nvGrpSpPr>
          <p:cNvPr id="138251" name="Group 51"/>
          <p:cNvGrpSpPr>
            <a:grpSpLocks/>
          </p:cNvGrpSpPr>
          <p:nvPr/>
        </p:nvGrpSpPr>
        <p:grpSpPr bwMode="auto">
          <a:xfrm>
            <a:off x="3924300" y="3197225"/>
            <a:ext cx="1006475" cy="568325"/>
            <a:chOff x="2104" y="2544"/>
            <a:chExt cx="666" cy="358"/>
          </a:xfrm>
        </p:grpSpPr>
        <p:sp>
          <p:nvSpPr>
            <p:cNvPr id="138269" name="AutoShape 52"/>
            <p:cNvSpPr>
              <a:spLocks noChangeArrowheads="1"/>
            </p:cNvSpPr>
            <p:nvPr/>
          </p:nvSpPr>
          <p:spPr bwMode="auto">
            <a:xfrm>
              <a:off x="2104" y="2667"/>
              <a:ext cx="666" cy="235"/>
            </a:xfrm>
            <a:prstGeom prst="leftRightArrow">
              <a:avLst>
                <a:gd name="adj1" fmla="val 50000"/>
                <a:gd name="adj2" fmla="val 56681"/>
              </a:avLst>
            </a:prstGeom>
            <a:solidFill>
              <a:srgbClr val="FF3300"/>
            </a:solidFill>
            <a:ln w="38100">
              <a:solidFill>
                <a:schemeClr val="bg1"/>
              </a:solid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38270" name="Text Box 53"/>
            <p:cNvSpPr txBox="1">
              <a:spLocks noChangeArrowheads="1"/>
            </p:cNvSpPr>
            <p:nvPr/>
          </p:nvSpPr>
          <p:spPr bwMode="auto">
            <a:xfrm>
              <a:off x="2233" y="2544"/>
              <a:ext cx="446"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FF3300"/>
                  </a:solidFill>
                  <a:latin typeface="Arial" pitchFamily="34" charset="0"/>
                  <a:cs typeface="Courier New" pitchFamily="49" charset="0"/>
                </a:rPr>
                <a:t>Scan</a:t>
              </a:r>
            </a:p>
          </p:txBody>
        </p:sp>
      </p:grpSp>
      <p:grpSp>
        <p:nvGrpSpPr>
          <p:cNvPr id="138252" name="Group 54"/>
          <p:cNvGrpSpPr>
            <a:grpSpLocks/>
          </p:cNvGrpSpPr>
          <p:nvPr/>
        </p:nvGrpSpPr>
        <p:grpSpPr bwMode="auto">
          <a:xfrm>
            <a:off x="5027613" y="3197225"/>
            <a:ext cx="942975" cy="568325"/>
            <a:chOff x="3431" y="2544"/>
            <a:chExt cx="594" cy="358"/>
          </a:xfrm>
        </p:grpSpPr>
        <p:sp>
          <p:nvSpPr>
            <p:cNvPr id="138267" name="AutoShape 55"/>
            <p:cNvSpPr>
              <a:spLocks noChangeArrowheads="1"/>
            </p:cNvSpPr>
            <p:nvPr/>
          </p:nvSpPr>
          <p:spPr bwMode="auto">
            <a:xfrm>
              <a:off x="3431" y="2667"/>
              <a:ext cx="594" cy="235"/>
            </a:xfrm>
            <a:prstGeom prst="leftRightArrow">
              <a:avLst>
                <a:gd name="adj1" fmla="val 50000"/>
                <a:gd name="adj2" fmla="val 50553"/>
              </a:avLst>
            </a:prstGeom>
            <a:solidFill>
              <a:srgbClr val="FF3300"/>
            </a:solidFill>
            <a:ln w="38100">
              <a:solidFill>
                <a:schemeClr val="bg1"/>
              </a:solid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38268" name="Text Box 56"/>
            <p:cNvSpPr txBox="1">
              <a:spLocks noChangeArrowheads="1"/>
            </p:cNvSpPr>
            <p:nvPr/>
          </p:nvSpPr>
          <p:spPr bwMode="auto">
            <a:xfrm>
              <a:off x="3488" y="2544"/>
              <a:ext cx="438"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FF3300"/>
                  </a:solidFill>
                  <a:latin typeface="Arial" pitchFamily="34" charset="0"/>
                  <a:cs typeface="Courier New" pitchFamily="49" charset="0"/>
                </a:rPr>
                <a:t>Write</a:t>
              </a:r>
            </a:p>
          </p:txBody>
        </p:sp>
      </p:grpSp>
      <p:sp>
        <p:nvSpPr>
          <p:cNvPr id="138253" name="Text Box 47"/>
          <p:cNvSpPr txBox="1">
            <a:spLocks noChangeArrowheads="1"/>
          </p:cNvSpPr>
          <p:nvPr/>
        </p:nvSpPr>
        <p:spPr bwMode="auto">
          <a:xfrm>
            <a:off x="4541838" y="4076700"/>
            <a:ext cx="882650" cy="28733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FF3300"/>
                </a:solidFill>
                <a:latin typeface="Arial" pitchFamily="34" charset="0"/>
                <a:cs typeface="Courier New" pitchFamily="49" charset="0"/>
              </a:rPr>
              <a:t>Update</a:t>
            </a:r>
          </a:p>
        </p:txBody>
      </p:sp>
      <p:grpSp>
        <p:nvGrpSpPr>
          <p:cNvPr id="138254" name="Group 51"/>
          <p:cNvGrpSpPr>
            <a:grpSpLocks/>
          </p:cNvGrpSpPr>
          <p:nvPr/>
        </p:nvGrpSpPr>
        <p:grpSpPr bwMode="auto">
          <a:xfrm>
            <a:off x="546100" y="3184525"/>
            <a:ext cx="1057275" cy="568325"/>
            <a:chOff x="2104" y="2544"/>
            <a:chExt cx="666" cy="358"/>
          </a:xfrm>
        </p:grpSpPr>
        <p:sp>
          <p:nvSpPr>
            <p:cNvPr id="138265" name="AutoShape 52"/>
            <p:cNvSpPr>
              <a:spLocks noChangeArrowheads="1"/>
            </p:cNvSpPr>
            <p:nvPr/>
          </p:nvSpPr>
          <p:spPr bwMode="auto">
            <a:xfrm>
              <a:off x="2104" y="2667"/>
              <a:ext cx="666" cy="235"/>
            </a:xfrm>
            <a:prstGeom prst="leftRightArrow">
              <a:avLst>
                <a:gd name="adj1" fmla="val 50000"/>
                <a:gd name="adj2" fmla="val 56681"/>
              </a:avLst>
            </a:prstGeom>
            <a:solidFill>
              <a:srgbClr val="FF3300"/>
            </a:solidFill>
            <a:ln w="38100">
              <a:solidFill>
                <a:schemeClr val="bg1"/>
              </a:solid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38266" name="Text Box 53"/>
            <p:cNvSpPr txBox="1">
              <a:spLocks noChangeArrowheads="1"/>
            </p:cNvSpPr>
            <p:nvPr/>
          </p:nvSpPr>
          <p:spPr bwMode="auto">
            <a:xfrm>
              <a:off x="2233" y="2544"/>
              <a:ext cx="424" cy="182"/>
            </a:xfrm>
            <a:prstGeom prst="rect">
              <a:avLst/>
            </a:prstGeom>
            <a:noFill/>
            <a:ln w="9525" algn="ctr">
              <a:solidFill>
                <a:schemeClr val="bg1"/>
              </a:solid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FF3300"/>
                  </a:solidFill>
                  <a:latin typeface="Arial" pitchFamily="34" charset="0"/>
                  <a:cs typeface="Courier New" pitchFamily="49" charset="0"/>
                </a:rPr>
                <a:t>Scan</a:t>
              </a:r>
            </a:p>
          </p:txBody>
        </p:sp>
      </p:grpSp>
      <p:grpSp>
        <p:nvGrpSpPr>
          <p:cNvPr id="138255" name="Group 54"/>
          <p:cNvGrpSpPr>
            <a:grpSpLocks/>
          </p:cNvGrpSpPr>
          <p:nvPr/>
        </p:nvGrpSpPr>
        <p:grpSpPr bwMode="auto">
          <a:xfrm>
            <a:off x="2881313" y="3197225"/>
            <a:ext cx="942975" cy="568325"/>
            <a:chOff x="3431" y="2544"/>
            <a:chExt cx="594" cy="358"/>
          </a:xfrm>
        </p:grpSpPr>
        <p:sp>
          <p:nvSpPr>
            <p:cNvPr id="138263" name="AutoShape 55"/>
            <p:cNvSpPr>
              <a:spLocks noChangeArrowheads="1"/>
            </p:cNvSpPr>
            <p:nvPr/>
          </p:nvSpPr>
          <p:spPr bwMode="auto">
            <a:xfrm>
              <a:off x="3431" y="2667"/>
              <a:ext cx="594" cy="235"/>
            </a:xfrm>
            <a:prstGeom prst="leftRightArrow">
              <a:avLst>
                <a:gd name="adj1" fmla="val 50000"/>
                <a:gd name="adj2" fmla="val 50553"/>
              </a:avLst>
            </a:prstGeom>
            <a:solidFill>
              <a:srgbClr val="FF3300"/>
            </a:solidFill>
            <a:ln w="38100">
              <a:solidFill>
                <a:schemeClr val="bg1"/>
              </a:solid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38264" name="Text Box 56"/>
            <p:cNvSpPr txBox="1">
              <a:spLocks noChangeArrowheads="1"/>
            </p:cNvSpPr>
            <p:nvPr/>
          </p:nvSpPr>
          <p:spPr bwMode="auto">
            <a:xfrm>
              <a:off x="3488" y="2544"/>
              <a:ext cx="438"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FF3300"/>
                  </a:solidFill>
                  <a:latin typeface="Arial" pitchFamily="34" charset="0"/>
                  <a:cs typeface="Courier New" pitchFamily="49" charset="0"/>
                </a:rPr>
                <a:t>Write</a:t>
              </a:r>
            </a:p>
          </p:txBody>
        </p:sp>
      </p:grpSp>
      <p:sp>
        <p:nvSpPr>
          <p:cNvPr id="63" name="AutoShape 56"/>
          <p:cNvSpPr>
            <a:spLocks noChangeArrowheads="1"/>
          </p:cNvSpPr>
          <p:nvPr/>
        </p:nvSpPr>
        <p:spPr bwMode="auto">
          <a:xfrm>
            <a:off x="3810000" y="3213100"/>
            <a:ext cx="1244600" cy="622300"/>
          </a:xfrm>
          <a:prstGeom prst="wedgeRoundRectCallout">
            <a:avLst>
              <a:gd name="adj1" fmla="val 56250"/>
              <a:gd name="adj2" fmla="val 123468"/>
              <a:gd name="adj3" fmla="val 16667"/>
            </a:avLst>
          </a:prstGeom>
          <a:noFill/>
          <a:ln w="38100" algn="ctr">
            <a:solidFill>
              <a:srgbClr val="92D050"/>
            </a:solidFill>
            <a:miter lim="800000"/>
            <a:headEnd/>
            <a:tailEnd/>
          </a:ln>
        </p:spPr>
        <p:txBody>
          <a:bodyPr/>
          <a:lstStyle/>
          <a:p>
            <a:pPr marL="231775" indent="-231775" algn="ct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64" name="Text Box 57"/>
          <p:cNvSpPr txBox="1">
            <a:spLocks noChangeArrowheads="1"/>
          </p:cNvSpPr>
          <p:nvPr/>
        </p:nvSpPr>
        <p:spPr bwMode="auto">
          <a:xfrm>
            <a:off x="606425" y="974725"/>
            <a:ext cx="7715250" cy="387350"/>
          </a:xfrm>
          <a:prstGeom prst="rect">
            <a:avLst/>
          </a:prstGeom>
          <a:noFill/>
          <a:ln w="38100" algn="ctr">
            <a:solidFill>
              <a:srgbClr val="92D050"/>
            </a:solid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B’s 1</a:t>
            </a:r>
            <a:r>
              <a:rPr lang="en-US" sz="2400" b="1" baseline="30000" dirty="0">
                <a:solidFill>
                  <a:srgbClr val="FFFF00"/>
                </a:solidFill>
                <a:latin typeface="Arial" pitchFamily="34" charset="0"/>
                <a:cs typeface="Courier New" pitchFamily="49" charset="0"/>
              </a:rPr>
              <a:t>st</a:t>
            </a:r>
            <a:r>
              <a:rPr lang="en-US" sz="2400" b="1" dirty="0">
                <a:solidFill>
                  <a:srgbClr val="FFFF00"/>
                </a:solidFill>
                <a:latin typeface="Arial" pitchFamily="34" charset="0"/>
                <a:cs typeface="Courier New" pitchFamily="49" charset="0"/>
              </a:rPr>
              <a:t> update must have written during 1</a:t>
            </a:r>
            <a:r>
              <a:rPr lang="en-US" sz="2400" b="1" baseline="30000" dirty="0">
                <a:solidFill>
                  <a:srgbClr val="FFFF00"/>
                </a:solidFill>
                <a:latin typeface="Arial" pitchFamily="34" charset="0"/>
                <a:cs typeface="Courier New" pitchFamily="49" charset="0"/>
              </a:rPr>
              <a:t>st</a:t>
            </a:r>
            <a:r>
              <a:rPr lang="en-US" sz="2400" b="1" dirty="0">
                <a:solidFill>
                  <a:srgbClr val="FFFF00"/>
                </a:solidFill>
                <a:latin typeface="Arial" pitchFamily="34" charset="0"/>
                <a:cs typeface="Courier New" pitchFamily="49" charset="0"/>
              </a:rPr>
              <a:t> collect</a:t>
            </a:r>
          </a:p>
        </p:txBody>
      </p:sp>
      <p:sp>
        <p:nvSpPr>
          <p:cNvPr id="65" name="Text Box 57"/>
          <p:cNvSpPr txBox="1">
            <a:spLocks noChangeArrowheads="1"/>
          </p:cNvSpPr>
          <p:nvPr/>
        </p:nvSpPr>
        <p:spPr bwMode="auto">
          <a:xfrm>
            <a:off x="327025" y="4733925"/>
            <a:ext cx="5400675" cy="757238"/>
          </a:xfrm>
          <a:prstGeom prst="rect">
            <a:avLst/>
          </a:prstGeom>
          <a:noFill/>
          <a:ln w="38100" algn="ctr">
            <a:solidFill>
              <a:srgbClr val="92D050"/>
            </a:solid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So scan of B’s second update must</a:t>
            </a:r>
          </a:p>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be within interval of A’s scan</a:t>
            </a:r>
          </a:p>
        </p:txBody>
      </p:sp>
      <p:sp>
        <p:nvSpPr>
          <p:cNvPr id="138259" name="AutoShape 54"/>
          <p:cNvSpPr>
            <a:spLocks noChangeArrowheads="1"/>
          </p:cNvSpPr>
          <p:nvPr/>
        </p:nvSpPr>
        <p:spPr bwMode="auto">
          <a:xfrm>
            <a:off x="1631950" y="1549400"/>
            <a:ext cx="6165850" cy="549275"/>
          </a:xfrm>
          <a:prstGeom prst="leftRightArrow">
            <a:avLst>
              <a:gd name="adj1" fmla="val 50000"/>
              <a:gd name="adj2" fmla="val 159339"/>
            </a:avLst>
          </a:prstGeom>
          <a:solidFill>
            <a:srgbClr val="FFC000">
              <a:alpha val="18823"/>
            </a:srgbClr>
          </a:solidFill>
          <a:ln w="38100">
            <a:no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67" name="AutoShape 56"/>
          <p:cNvSpPr>
            <a:spLocks noChangeArrowheads="1"/>
          </p:cNvSpPr>
          <p:nvPr/>
        </p:nvSpPr>
        <p:spPr bwMode="auto">
          <a:xfrm>
            <a:off x="3835400" y="3200400"/>
            <a:ext cx="1244600" cy="622300"/>
          </a:xfrm>
          <a:prstGeom prst="wedgeRoundRectCallout">
            <a:avLst>
              <a:gd name="adj1" fmla="val -174361"/>
              <a:gd name="adj2" fmla="val 168366"/>
              <a:gd name="adj3" fmla="val 16667"/>
            </a:avLst>
          </a:prstGeom>
          <a:noFill/>
          <a:ln w="38100" algn="ctr">
            <a:solidFill>
              <a:srgbClr val="92D050"/>
            </a:solidFill>
            <a:miter lim="800000"/>
            <a:headEnd/>
            <a:tailEnd/>
          </a:ln>
        </p:spPr>
        <p:txBody>
          <a:bodyPr/>
          <a:lstStyle/>
          <a:p>
            <a:pPr marL="231775" indent="-231775" algn="ct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68" name="AutoShape 56"/>
          <p:cNvSpPr>
            <a:spLocks noChangeArrowheads="1"/>
          </p:cNvSpPr>
          <p:nvPr/>
        </p:nvSpPr>
        <p:spPr bwMode="auto">
          <a:xfrm>
            <a:off x="2794000" y="3238500"/>
            <a:ext cx="1244600" cy="622300"/>
          </a:xfrm>
          <a:prstGeom prst="wedgeRoundRectCallout">
            <a:avLst>
              <a:gd name="adj1" fmla="val -141708"/>
              <a:gd name="adj2" fmla="val -329593"/>
              <a:gd name="adj3" fmla="val 16667"/>
            </a:avLst>
          </a:prstGeom>
          <a:noFill/>
          <a:ln w="38100" algn="ctr">
            <a:solidFill>
              <a:srgbClr val="92D050"/>
            </a:solidFill>
            <a:miter lim="800000"/>
            <a:headEnd/>
            <a:tailEnd/>
          </a:ln>
        </p:spPr>
        <p:txBody>
          <a:bodyPr/>
          <a:lstStyle/>
          <a:p>
            <a:pPr marL="231775" indent="-231775" algn="ct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69" name="Text Box 57"/>
          <p:cNvSpPr txBox="1">
            <a:spLocks noChangeArrowheads="1"/>
          </p:cNvSpPr>
          <p:nvPr/>
        </p:nvSpPr>
        <p:spPr bwMode="auto">
          <a:xfrm>
            <a:off x="5381625" y="4010025"/>
            <a:ext cx="2738057" cy="757130"/>
          </a:xfrm>
          <a:prstGeom prst="rect">
            <a:avLst/>
          </a:prstGeom>
          <a:noFill/>
          <a:ln w="38100" algn="ctr">
            <a:solidFill>
              <a:srgbClr val="92D050"/>
            </a:solid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So A can steal </a:t>
            </a:r>
          </a:p>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result of B’s scan</a:t>
            </a:r>
          </a:p>
        </p:txBody>
      </p:sp>
      <p:sp>
        <p:nvSpPr>
          <p:cNvPr id="71" name="Footer Placeholder 70"/>
          <p:cNvSpPr>
            <a:spLocks noGrp="1"/>
          </p:cNvSpPr>
          <p:nvPr>
            <p:ph type="ftr" sz="quarter" idx="10"/>
          </p:nvPr>
        </p:nvSpPr>
        <p:spPr/>
        <p:txBody>
          <a:bodyPr/>
          <a:lstStyle/>
          <a:p>
            <a:pPr>
              <a:defRPr/>
            </a:pPr>
            <a:r>
              <a:rPr lang="en-US" dirty="0"/>
              <a:t>Art of Multiprocessor Programming</a:t>
            </a:r>
          </a:p>
        </p:txBody>
      </p:sp>
      <p:sp>
        <p:nvSpPr>
          <p:cNvPr id="3" name="AutoShape 17">
            <a:extLst>
              <a:ext uri="{FF2B5EF4-FFF2-40B4-BE49-F238E27FC236}">
                <a16:creationId xmlns:a16="http://schemas.microsoft.com/office/drawing/2014/main" id="{9B8123F5-8125-B0FA-ABB6-572B42293294}"/>
              </a:ext>
            </a:extLst>
          </p:cNvPr>
          <p:cNvSpPr>
            <a:spLocks noChangeArrowheads="1"/>
          </p:cNvSpPr>
          <p:nvPr/>
        </p:nvSpPr>
        <p:spPr bwMode="auto">
          <a:xfrm>
            <a:off x="1946276" y="1620515"/>
            <a:ext cx="1360487" cy="373063"/>
          </a:xfrm>
          <a:prstGeom prst="leftRightArrow">
            <a:avLst>
              <a:gd name="adj1" fmla="val 50000"/>
              <a:gd name="adj2" fmla="val 72936"/>
            </a:avLst>
          </a:prstGeom>
          <a:solidFill>
            <a:srgbClr val="00FF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5" name="AutoShape 30">
            <a:extLst>
              <a:ext uri="{FF2B5EF4-FFF2-40B4-BE49-F238E27FC236}">
                <a16:creationId xmlns:a16="http://schemas.microsoft.com/office/drawing/2014/main" id="{7AF13024-6207-F0EF-B76D-9FFEDEE5ACA8}"/>
              </a:ext>
            </a:extLst>
          </p:cNvPr>
          <p:cNvSpPr>
            <a:spLocks noChangeArrowheads="1"/>
          </p:cNvSpPr>
          <p:nvPr/>
        </p:nvSpPr>
        <p:spPr bwMode="auto">
          <a:xfrm>
            <a:off x="3879851" y="1620515"/>
            <a:ext cx="1360487" cy="373063"/>
          </a:xfrm>
          <a:prstGeom prst="leftRightArrow">
            <a:avLst>
              <a:gd name="adj1" fmla="val 50000"/>
              <a:gd name="adj2" fmla="val 72936"/>
            </a:avLst>
          </a:prstGeom>
          <a:solidFill>
            <a:srgbClr val="00FF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7" name="AutoShape 43">
            <a:extLst>
              <a:ext uri="{FF2B5EF4-FFF2-40B4-BE49-F238E27FC236}">
                <a16:creationId xmlns:a16="http://schemas.microsoft.com/office/drawing/2014/main" id="{2EF96979-D03C-1843-69EC-6AB5D1667B73}"/>
              </a:ext>
            </a:extLst>
          </p:cNvPr>
          <p:cNvSpPr>
            <a:spLocks noChangeArrowheads="1"/>
          </p:cNvSpPr>
          <p:nvPr/>
        </p:nvSpPr>
        <p:spPr bwMode="auto">
          <a:xfrm>
            <a:off x="5813426" y="1622103"/>
            <a:ext cx="1360487" cy="373063"/>
          </a:xfrm>
          <a:prstGeom prst="leftRightArrow">
            <a:avLst>
              <a:gd name="adj1" fmla="val 50000"/>
              <a:gd name="adj2" fmla="val 72936"/>
            </a:avLst>
          </a:prstGeom>
          <a:solidFill>
            <a:srgbClr val="00FF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7"/>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6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9"/>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7" grpId="0" animBg="1"/>
      <p:bldP spid="67" grpId="1" animBg="1"/>
      <p:bldP spid="68" grpId="0" animBg="1"/>
      <p:bldP spid="68" grpId="1" animBg="1"/>
      <p:bldP spid="69"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9F5C41C8-9D4D-4F79-9D4B-573F708E4B68}" type="slidenum">
              <a:rPr lang="x-none" sz="1400">
                <a:latin typeface="Arial" pitchFamily="34" charset="0"/>
                <a:cs typeface="Arial" charset="0"/>
              </a:rPr>
              <a:pPr algn="r" eaLnBrk="0" hangingPunct="0"/>
              <a:t>123</a:t>
            </a:fld>
            <a:endParaRPr lang="en-US" sz="1400" dirty="0">
              <a:latin typeface="Arial" pitchFamily="34" charset="0"/>
              <a:cs typeface="Arial" charset="0"/>
            </a:endParaRPr>
          </a:p>
        </p:txBody>
      </p:sp>
      <p:sp>
        <p:nvSpPr>
          <p:cNvPr id="139268" name="Rectangle 2"/>
          <p:cNvSpPr>
            <a:spLocks noGrp="1" noChangeArrowheads="1"/>
          </p:cNvSpPr>
          <p:nvPr>
            <p:ph type="title" idx="4294967295"/>
          </p:nvPr>
        </p:nvSpPr>
        <p:spPr>
          <a:xfrm>
            <a:off x="698500" y="0"/>
            <a:ext cx="7772400" cy="1143000"/>
          </a:xfrm>
        </p:spPr>
        <p:txBody>
          <a:bodyPr/>
          <a:lstStyle/>
          <a:p>
            <a:pPr eaLnBrk="1" hangingPunct="1"/>
            <a:r>
              <a:rPr lang="en-US" dirty="0">
                <a:latin typeface="Arial" charset="0"/>
                <a:cs typeface="Arial" charset="0"/>
              </a:rPr>
              <a:t>Wait-free Snapshot</a:t>
            </a:r>
          </a:p>
        </p:txBody>
      </p:sp>
      <p:sp>
        <p:nvSpPr>
          <p:cNvPr id="139269" name="AutoShape 3"/>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time</a:t>
            </a:r>
          </a:p>
        </p:txBody>
      </p:sp>
      <p:sp>
        <p:nvSpPr>
          <p:cNvPr id="139271" name="AutoShape 46"/>
          <p:cNvSpPr>
            <a:spLocks noChangeArrowheads="1"/>
          </p:cNvSpPr>
          <p:nvPr/>
        </p:nvSpPr>
        <p:spPr bwMode="auto">
          <a:xfrm>
            <a:off x="3138488" y="3306763"/>
            <a:ext cx="2974975" cy="373062"/>
          </a:xfrm>
          <a:prstGeom prst="leftRightArrow">
            <a:avLst>
              <a:gd name="adj1" fmla="val 50000"/>
              <a:gd name="adj2" fmla="val 159490"/>
            </a:avLst>
          </a:prstGeom>
          <a:solidFill>
            <a:srgbClr val="FFCCCC"/>
          </a:solidFill>
          <a:ln w="38100">
            <a:no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39272" name="Text Box 48"/>
          <p:cNvSpPr txBox="1">
            <a:spLocks noChangeArrowheads="1"/>
          </p:cNvSpPr>
          <p:nvPr/>
        </p:nvSpPr>
        <p:spPr bwMode="auto">
          <a:xfrm>
            <a:off x="466725" y="1639888"/>
            <a:ext cx="406400"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00FFFF"/>
                </a:solidFill>
                <a:latin typeface="Arial" pitchFamily="34" charset="0"/>
                <a:cs typeface="Courier New" pitchFamily="49" charset="0"/>
              </a:rPr>
              <a:t>A</a:t>
            </a:r>
          </a:p>
        </p:txBody>
      </p:sp>
      <p:sp>
        <p:nvSpPr>
          <p:cNvPr id="139273" name="Text Box 49"/>
          <p:cNvSpPr txBox="1">
            <a:spLocks noChangeArrowheads="1"/>
          </p:cNvSpPr>
          <p:nvPr/>
        </p:nvSpPr>
        <p:spPr bwMode="auto">
          <a:xfrm>
            <a:off x="494758" y="2569992"/>
            <a:ext cx="407484"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3300"/>
                </a:solidFill>
                <a:latin typeface="Arial" pitchFamily="34" charset="0"/>
                <a:cs typeface="Courier New" pitchFamily="49" charset="0"/>
              </a:rPr>
              <a:t>B</a:t>
            </a:r>
          </a:p>
        </p:txBody>
      </p:sp>
      <p:grpSp>
        <p:nvGrpSpPr>
          <p:cNvPr id="139274" name="Group 51"/>
          <p:cNvGrpSpPr>
            <a:grpSpLocks/>
          </p:cNvGrpSpPr>
          <p:nvPr/>
        </p:nvGrpSpPr>
        <p:grpSpPr bwMode="auto">
          <a:xfrm>
            <a:off x="3924300" y="3197225"/>
            <a:ext cx="1006475" cy="568325"/>
            <a:chOff x="2104" y="2544"/>
            <a:chExt cx="666" cy="358"/>
          </a:xfrm>
        </p:grpSpPr>
        <p:sp>
          <p:nvSpPr>
            <p:cNvPr id="139287" name="AutoShape 52"/>
            <p:cNvSpPr>
              <a:spLocks noChangeArrowheads="1"/>
            </p:cNvSpPr>
            <p:nvPr/>
          </p:nvSpPr>
          <p:spPr bwMode="auto">
            <a:xfrm>
              <a:off x="2104" y="2667"/>
              <a:ext cx="666" cy="235"/>
            </a:xfrm>
            <a:prstGeom prst="leftRightArrow">
              <a:avLst>
                <a:gd name="adj1" fmla="val 50000"/>
                <a:gd name="adj2" fmla="val 56681"/>
              </a:avLst>
            </a:prstGeom>
            <a:solidFill>
              <a:srgbClr val="FF3300"/>
            </a:solidFill>
            <a:ln w="38100">
              <a:solidFill>
                <a:schemeClr val="bg1"/>
              </a:solid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39288" name="Text Box 53"/>
            <p:cNvSpPr txBox="1">
              <a:spLocks noChangeArrowheads="1"/>
            </p:cNvSpPr>
            <p:nvPr/>
          </p:nvSpPr>
          <p:spPr bwMode="auto">
            <a:xfrm>
              <a:off x="2233" y="2544"/>
              <a:ext cx="446"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FF3300"/>
                  </a:solidFill>
                  <a:latin typeface="Arial" pitchFamily="34" charset="0"/>
                  <a:cs typeface="Courier New" pitchFamily="49" charset="0"/>
                </a:rPr>
                <a:t>Scan</a:t>
              </a:r>
            </a:p>
          </p:txBody>
        </p:sp>
      </p:grpSp>
      <p:grpSp>
        <p:nvGrpSpPr>
          <p:cNvPr id="139275" name="Group 54"/>
          <p:cNvGrpSpPr>
            <a:grpSpLocks/>
          </p:cNvGrpSpPr>
          <p:nvPr/>
        </p:nvGrpSpPr>
        <p:grpSpPr bwMode="auto">
          <a:xfrm>
            <a:off x="5027613" y="3197225"/>
            <a:ext cx="942975" cy="568325"/>
            <a:chOff x="3431" y="2544"/>
            <a:chExt cx="594" cy="358"/>
          </a:xfrm>
        </p:grpSpPr>
        <p:sp>
          <p:nvSpPr>
            <p:cNvPr id="139285" name="AutoShape 55"/>
            <p:cNvSpPr>
              <a:spLocks noChangeArrowheads="1"/>
            </p:cNvSpPr>
            <p:nvPr/>
          </p:nvSpPr>
          <p:spPr bwMode="auto">
            <a:xfrm>
              <a:off x="3431" y="2667"/>
              <a:ext cx="594" cy="235"/>
            </a:xfrm>
            <a:prstGeom prst="leftRightArrow">
              <a:avLst>
                <a:gd name="adj1" fmla="val 50000"/>
                <a:gd name="adj2" fmla="val 50553"/>
              </a:avLst>
            </a:prstGeom>
            <a:solidFill>
              <a:srgbClr val="FF3300"/>
            </a:solidFill>
            <a:ln w="38100">
              <a:solidFill>
                <a:schemeClr val="bg1"/>
              </a:solid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39286" name="Text Box 56"/>
            <p:cNvSpPr txBox="1">
              <a:spLocks noChangeArrowheads="1"/>
            </p:cNvSpPr>
            <p:nvPr/>
          </p:nvSpPr>
          <p:spPr bwMode="auto">
            <a:xfrm>
              <a:off x="3488" y="2544"/>
              <a:ext cx="438"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FF3300"/>
                  </a:solidFill>
                  <a:latin typeface="Arial" pitchFamily="34" charset="0"/>
                  <a:cs typeface="Courier New" pitchFamily="49" charset="0"/>
                </a:rPr>
                <a:t>Write</a:t>
              </a:r>
            </a:p>
          </p:txBody>
        </p:sp>
      </p:grpSp>
      <p:grpSp>
        <p:nvGrpSpPr>
          <p:cNvPr id="139276" name="Group 51"/>
          <p:cNvGrpSpPr>
            <a:grpSpLocks/>
          </p:cNvGrpSpPr>
          <p:nvPr/>
        </p:nvGrpSpPr>
        <p:grpSpPr bwMode="auto">
          <a:xfrm>
            <a:off x="546100" y="3184525"/>
            <a:ext cx="1057275" cy="568325"/>
            <a:chOff x="2104" y="2544"/>
            <a:chExt cx="666" cy="358"/>
          </a:xfrm>
        </p:grpSpPr>
        <p:sp>
          <p:nvSpPr>
            <p:cNvPr id="139283" name="AutoShape 52"/>
            <p:cNvSpPr>
              <a:spLocks noChangeArrowheads="1"/>
            </p:cNvSpPr>
            <p:nvPr/>
          </p:nvSpPr>
          <p:spPr bwMode="auto">
            <a:xfrm>
              <a:off x="2104" y="2667"/>
              <a:ext cx="666" cy="235"/>
            </a:xfrm>
            <a:prstGeom prst="leftRightArrow">
              <a:avLst>
                <a:gd name="adj1" fmla="val 50000"/>
                <a:gd name="adj2" fmla="val 56681"/>
              </a:avLst>
            </a:prstGeom>
            <a:solidFill>
              <a:srgbClr val="FF3300"/>
            </a:solidFill>
            <a:ln w="38100">
              <a:solidFill>
                <a:schemeClr val="bg1"/>
              </a:solid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39284" name="Text Box 53"/>
            <p:cNvSpPr txBox="1">
              <a:spLocks noChangeArrowheads="1"/>
            </p:cNvSpPr>
            <p:nvPr/>
          </p:nvSpPr>
          <p:spPr bwMode="auto">
            <a:xfrm>
              <a:off x="2233" y="2544"/>
              <a:ext cx="424"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FF3300"/>
                  </a:solidFill>
                  <a:latin typeface="Arial" pitchFamily="34" charset="0"/>
                  <a:cs typeface="Courier New" pitchFamily="49" charset="0"/>
                </a:rPr>
                <a:t>Scan</a:t>
              </a:r>
            </a:p>
          </p:txBody>
        </p:sp>
      </p:grpSp>
      <p:grpSp>
        <p:nvGrpSpPr>
          <p:cNvPr id="139277" name="Group 54"/>
          <p:cNvGrpSpPr>
            <a:grpSpLocks/>
          </p:cNvGrpSpPr>
          <p:nvPr/>
        </p:nvGrpSpPr>
        <p:grpSpPr bwMode="auto">
          <a:xfrm>
            <a:off x="2881313" y="3197225"/>
            <a:ext cx="942975" cy="568325"/>
            <a:chOff x="3431" y="2544"/>
            <a:chExt cx="594" cy="358"/>
          </a:xfrm>
        </p:grpSpPr>
        <p:sp>
          <p:nvSpPr>
            <p:cNvPr id="139281" name="AutoShape 55"/>
            <p:cNvSpPr>
              <a:spLocks noChangeArrowheads="1"/>
            </p:cNvSpPr>
            <p:nvPr/>
          </p:nvSpPr>
          <p:spPr bwMode="auto">
            <a:xfrm>
              <a:off x="3431" y="2667"/>
              <a:ext cx="594" cy="235"/>
            </a:xfrm>
            <a:prstGeom prst="leftRightArrow">
              <a:avLst>
                <a:gd name="adj1" fmla="val 50000"/>
                <a:gd name="adj2" fmla="val 50553"/>
              </a:avLst>
            </a:prstGeom>
            <a:solidFill>
              <a:srgbClr val="FF3300"/>
            </a:solidFill>
            <a:ln w="38100">
              <a:solidFill>
                <a:schemeClr val="bg1"/>
              </a:solid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39282" name="Text Box 56"/>
            <p:cNvSpPr txBox="1">
              <a:spLocks noChangeArrowheads="1"/>
            </p:cNvSpPr>
            <p:nvPr/>
          </p:nvSpPr>
          <p:spPr bwMode="auto">
            <a:xfrm>
              <a:off x="3488" y="2544"/>
              <a:ext cx="438"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FF3300"/>
                  </a:solidFill>
                  <a:latin typeface="Arial" pitchFamily="34" charset="0"/>
                  <a:cs typeface="Courier New" pitchFamily="49" charset="0"/>
                </a:rPr>
                <a:t>Write</a:t>
              </a:r>
            </a:p>
          </p:txBody>
        </p:sp>
      </p:grpSp>
      <p:sp>
        <p:nvSpPr>
          <p:cNvPr id="139278" name="AutoShape 54"/>
          <p:cNvSpPr>
            <a:spLocks noChangeArrowheads="1"/>
          </p:cNvSpPr>
          <p:nvPr/>
        </p:nvSpPr>
        <p:spPr bwMode="auto">
          <a:xfrm>
            <a:off x="1644650" y="1549400"/>
            <a:ext cx="6165850" cy="549275"/>
          </a:xfrm>
          <a:prstGeom prst="leftRightArrow">
            <a:avLst>
              <a:gd name="adj1" fmla="val 50000"/>
              <a:gd name="adj2" fmla="val 159339"/>
            </a:avLst>
          </a:prstGeom>
          <a:solidFill>
            <a:srgbClr val="00FFFF">
              <a:alpha val="18823"/>
            </a:srgbClr>
          </a:solidFill>
          <a:ln w="38100">
            <a:no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64" name="AutoShape 56"/>
          <p:cNvSpPr>
            <a:spLocks noChangeArrowheads="1"/>
          </p:cNvSpPr>
          <p:nvPr/>
        </p:nvSpPr>
        <p:spPr bwMode="auto">
          <a:xfrm>
            <a:off x="533400" y="3175000"/>
            <a:ext cx="1244600" cy="622300"/>
          </a:xfrm>
          <a:prstGeom prst="wedgeRoundRectCallout">
            <a:avLst>
              <a:gd name="adj1" fmla="val 56250"/>
              <a:gd name="adj2" fmla="val 123468"/>
              <a:gd name="adj3" fmla="val 16667"/>
            </a:avLst>
          </a:prstGeom>
          <a:noFill/>
          <a:ln w="38100" algn="ctr">
            <a:solidFill>
              <a:srgbClr val="92D050"/>
            </a:solidFill>
            <a:miter lim="800000"/>
            <a:headEnd/>
            <a:tailEnd/>
          </a:ln>
        </p:spPr>
        <p:txBody>
          <a:bodyPr/>
          <a:lstStyle/>
          <a:p>
            <a:pPr marL="231775" indent="-231775" algn="ct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65" name="Text Box 57"/>
          <p:cNvSpPr txBox="1">
            <a:spLocks noChangeArrowheads="1"/>
          </p:cNvSpPr>
          <p:nvPr/>
        </p:nvSpPr>
        <p:spPr bwMode="auto">
          <a:xfrm>
            <a:off x="2105025" y="3971925"/>
            <a:ext cx="4807726" cy="1126462"/>
          </a:xfrm>
          <a:prstGeom prst="rect">
            <a:avLst/>
          </a:prstGeom>
          <a:noFill/>
          <a:ln w="38100" algn="ctr">
            <a:solidFill>
              <a:srgbClr val="92D050"/>
            </a:solid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But no guarantee that scan</a:t>
            </a:r>
          </a:p>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of B’s 1</a:t>
            </a:r>
            <a:r>
              <a:rPr lang="en-US" sz="2400" b="1" baseline="30000" dirty="0">
                <a:solidFill>
                  <a:srgbClr val="FFFF00"/>
                </a:solidFill>
                <a:latin typeface="Arial" pitchFamily="34" charset="0"/>
                <a:cs typeface="Courier New" pitchFamily="49" charset="0"/>
              </a:rPr>
              <a:t>st</a:t>
            </a:r>
            <a:r>
              <a:rPr lang="en-US" sz="2400" b="1" dirty="0">
                <a:solidFill>
                  <a:srgbClr val="FFFF00"/>
                </a:solidFill>
                <a:latin typeface="Arial" pitchFamily="34" charset="0"/>
                <a:cs typeface="Courier New" pitchFamily="49" charset="0"/>
              </a:rPr>
              <a:t> update can be used…</a:t>
            </a:r>
          </a:p>
          <a:p>
            <a:pPr marL="231775" indent="-231775" eaLnBrk="0" hangingPunct="0">
              <a:lnSpc>
                <a:spcPct val="80000"/>
              </a:lnSpc>
              <a:spcBef>
                <a:spcPct val="20000"/>
              </a:spcBef>
            </a:pPr>
            <a:r>
              <a:rPr lang="en-US" sz="2400" b="1" dirty="0">
                <a:solidFill>
                  <a:srgbClr val="FFFF00"/>
                </a:solidFill>
                <a:latin typeface="Arial" pitchFamily="34" charset="0"/>
                <a:cs typeface="Courier New" pitchFamily="49" charset="0"/>
              </a:rPr>
              <a:t>Why?</a:t>
            </a:r>
          </a:p>
        </p:txBody>
      </p:sp>
      <p:sp>
        <p:nvSpPr>
          <p:cNvPr id="66" name="Footer Placeholder 65"/>
          <p:cNvSpPr>
            <a:spLocks noGrp="1"/>
          </p:cNvSpPr>
          <p:nvPr>
            <p:ph type="ftr" sz="quarter" idx="10"/>
          </p:nvPr>
        </p:nvSpPr>
        <p:spPr/>
        <p:txBody>
          <a:bodyPr/>
          <a:lstStyle/>
          <a:p>
            <a:pPr>
              <a:defRPr/>
            </a:pPr>
            <a:r>
              <a:rPr lang="en-US" dirty="0"/>
              <a:t>Art of Multiprocessor Programming</a:t>
            </a:r>
          </a:p>
        </p:txBody>
      </p:sp>
      <p:grpSp>
        <p:nvGrpSpPr>
          <p:cNvPr id="139270" name="Group 4"/>
          <p:cNvGrpSpPr>
            <a:grpSpLocks/>
          </p:cNvGrpSpPr>
          <p:nvPr/>
        </p:nvGrpSpPr>
        <p:grpSpPr bwMode="auto">
          <a:xfrm>
            <a:off x="1957388" y="1339850"/>
            <a:ext cx="5227637" cy="1738313"/>
            <a:chOff x="602" y="844"/>
            <a:chExt cx="3293" cy="1095"/>
          </a:xfrm>
        </p:grpSpPr>
        <p:sp>
          <p:nvSpPr>
            <p:cNvPr id="139289" name="Text Box 5"/>
            <p:cNvSpPr txBox="1">
              <a:spLocks noChangeArrowheads="1"/>
            </p:cNvSpPr>
            <p:nvPr/>
          </p:nvSpPr>
          <p:spPr bwMode="auto">
            <a:xfrm>
              <a:off x="1484" y="1400"/>
              <a:ext cx="294" cy="446"/>
            </a:xfrm>
            <a:prstGeom prst="rect">
              <a:avLst/>
            </a:prstGeom>
            <a:noFill/>
            <a:ln w="38100">
              <a:noFill/>
              <a:miter lim="800000"/>
              <a:headEnd/>
              <a:tailEnd/>
            </a:ln>
          </p:spPr>
          <p:txBody>
            <a:bodyPr wrap="none">
              <a:spAutoFit/>
            </a:bodyPr>
            <a:lstStyle/>
            <a:p>
              <a:r>
                <a:rPr lang="en-US" sz="4000" b="1" dirty="0">
                  <a:latin typeface="Arial" pitchFamily="34" charset="0"/>
                  <a:cs typeface="Courier New" pitchFamily="49" charset="0"/>
                </a:rPr>
                <a:t>≠</a:t>
              </a:r>
            </a:p>
          </p:txBody>
        </p:sp>
        <p:sp>
          <p:nvSpPr>
            <p:cNvPr id="139290" name="Text Box 6"/>
            <p:cNvSpPr txBox="1">
              <a:spLocks noChangeArrowheads="1"/>
            </p:cNvSpPr>
            <p:nvPr/>
          </p:nvSpPr>
          <p:spPr bwMode="auto">
            <a:xfrm>
              <a:off x="2702" y="1399"/>
              <a:ext cx="294" cy="446"/>
            </a:xfrm>
            <a:prstGeom prst="rect">
              <a:avLst/>
            </a:prstGeom>
            <a:noFill/>
            <a:ln w="38100">
              <a:noFill/>
              <a:miter lim="800000"/>
              <a:headEnd/>
              <a:tailEnd/>
            </a:ln>
          </p:spPr>
          <p:txBody>
            <a:bodyPr wrap="none">
              <a:spAutoFit/>
            </a:bodyPr>
            <a:lstStyle/>
            <a:p>
              <a:r>
                <a:rPr lang="en-US" sz="4000" b="1" dirty="0">
                  <a:latin typeface="Arial" pitchFamily="34" charset="0"/>
                  <a:cs typeface="Courier New" pitchFamily="49" charset="0"/>
                </a:rPr>
                <a:t>≠</a:t>
              </a:r>
            </a:p>
          </p:txBody>
        </p:sp>
        <p:grpSp>
          <p:nvGrpSpPr>
            <p:cNvPr id="139291" name="Group 7"/>
            <p:cNvGrpSpPr>
              <a:grpSpLocks/>
            </p:cNvGrpSpPr>
            <p:nvPr/>
          </p:nvGrpSpPr>
          <p:grpSpPr bwMode="auto">
            <a:xfrm>
              <a:off x="602" y="844"/>
              <a:ext cx="857" cy="1084"/>
              <a:chOff x="602" y="844"/>
              <a:chExt cx="857" cy="1084"/>
            </a:xfrm>
          </p:grpSpPr>
          <p:grpSp>
            <p:nvGrpSpPr>
              <p:cNvPr id="139318" name="Group 8"/>
              <p:cNvGrpSpPr>
                <a:grpSpLocks/>
              </p:cNvGrpSpPr>
              <p:nvPr/>
            </p:nvGrpSpPr>
            <p:grpSpPr bwMode="auto">
              <a:xfrm>
                <a:off x="833" y="1318"/>
                <a:ext cx="396" cy="610"/>
                <a:chOff x="966" y="2733"/>
                <a:chExt cx="396" cy="610"/>
              </a:xfrm>
            </p:grpSpPr>
            <p:sp>
              <p:nvSpPr>
                <p:cNvPr id="654345" name="Rectangle 9"/>
                <p:cNvSpPr>
                  <a:spLocks noChangeArrowheads="1"/>
                </p:cNvSpPr>
                <p:nvPr/>
              </p:nvSpPr>
              <p:spPr bwMode="auto">
                <a:xfrm rot="16200000">
                  <a:off x="859" y="2840"/>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39323" name="Line 10"/>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39324" name="Line 11"/>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39325" name="Group 12"/>
                <p:cNvGrpSpPr>
                  <a:grpSpLocks/>
                </p:cNvGrpSpPr>
                <p:nvPr/>
              </p:nvGrpSpPr>
              <p:grpSpPr bwMode="auto">
                <a:xfrm>
                  <a:off x="1028" y="2761"/>
                  <a:ext cx="260" cy="557"/>
                  <a:chOff x="1062" y="2761"/>
                  <a:chExt cx="260" cy="557"/>
                </a:xfrm>
              </p:grpSpPr>
              <p:sp>
                <p:nvSpPr>
                  <p:cNvPr id="139326" name="Text Box 13"/>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39327" name="Text Box 14"/>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39328" name="Text Box 15"/>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grpSp>
            <p:nvGrpSpPr>
              <p:cNvPr id="139319" name="Group 16"/>
              <p:cNvGrpSpPr>
                <a:grpSpLocks/>
              </p:cNvGrpSpPr>
              <p:nvPr/>
            </p:nvGrpSpPr>
            <p:grpSpPr bwMode="auto">
              <a:xfrm>
                <a:off x="602" y="844"/>
                <a:ext cx="857" cy="407"/>
                <a:chOff x="720" y="1833"/>
                <a:chExt cx="857" cy="407"/>
              </a:xfrm>
            </p:grpSpPr>
            <p:sp>
              <p:nvSpPr>
                <p:cNvPr id="139320" name="AutoShape 17"/>
                <p:cNvSpPr>
                  <a:spLocks noChangeArrowheads="1"/>
                </p:cNvSpPr>
                <p:nvPr/>
              </p:nvSpPr>
              <p:spPr bwMode="auto">
                <a:xfrm>
                  <a:off x="720" y="2005"/>
                  <a:ext cx="857" cy="235"/>
                </a:xfrm>
                <a:prstGeom prst="leftRightArrow">
                  <a:avLst>
                    <a:gd name="adj1" fmla="val 50000"/>
                    <a:gd name="adj2" fmla="val 72936"/>
                  </a:avLst>
                </a:prstGeom>
                <a:solidFill>
                  <a:srgbClr val="00FF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39321" name="Text Box 18"/>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FFFF"/>
                      </a:solidFill>
                      <a:latin typeface="Arial" pitchFamily="34" charset="0"/>
                      <a:cs typeface="Courier New" pitchFamily="49" charset="0"/>
                    </a:rPr>
                    <a:t>Collect</a:t>
                  </a:r>
                </a:p>
              </p:txBody>
            </p:sp>
          </p:grpSp>
        </p:grpSp>
        <p:grpSp>
          <p:nvGrpSpPr>
            <p:cNvPr id="139292" name="Group 19"/>
            <p:cNvGrpSpPr>
              <a:grpSpLocks/>
            </p:cNvGrpSpPr>
            <p:nvPr/>
          </p:nvGrpSpPr>
          <p:grpSpPr bwMode="auto">
            <a:xfrm>
              <a:off x="1820" y="844"/>
              <a:ext cx="857" cy="1095"/>
              <a:chOff x="1789" y="844"/>
              <a:chExt cx="857" cy="1095"/>
            </a:xfrm>
          </p:grpSpPr>
          <p:grpSp>
            <p:nvGrpSpPr>
              <p:cNvPr id="139306" name="Group 20"/>
              <p:cNvGrpSpPr>
                <a:grpSpLocks/>
              </p:cNvGrpSpPr>
              <p:nvPr/>
            </p:nvGrpSpPr>
            <p:grpSpPr bwMode="auto">
              <a:xfrm>
                <a:off x="2006" y="1329"/>
                <a:ext cx="409" cy="610"/>
                <a:chOff x="953" y="2744"/>
                <a:chExt cx="409" cy="610"/>
              </a:xfrm>
            </p:grpSpPr>
            <p:sp>
              <p:nvSpPr>
                <p:cNvPr id="654357" name="Rectangle 21"/>
                <p:cNvSpPr>
                  <a:spLocks noChangeArrowheads="1"/>
                </p:cNvSpPr>
                <p:nvPr/>
              </p:nvSpPr>
              <p:spPr bwMode="auto">
                <a:xfrm rot="16200000">
                  <a:off x="846" y="2851"/>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39312" name="Line 22"/>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39313" name="Line 23"/>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39314" name="Group 24"/>
                <p:cNvGrpSpPr>
                  <a:grpSpLocks/>
                </p:cNvGrpSpPr>
                <p:nvPr/>
              </p:nvGrpSpPr>
              <p:grpSpPr bwMode="auto">
                <a:xfrm>
                  <a:off x="1028" y="2761"/>
                  <a:ext cx="260" cy="557"/>
                  <a:chOff x="1062" y="2761"/>
                  <a:chExt cx="260" cy="557"/>
                </a:xfrm>
              </p:grpSpPr>
              <p:sp>
                <p:nvSpPr>
                  <p:cNvPr id="139315" name="Text Box 25"/>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39316" name="Text Box 26"/>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39317" name="Text Box 27"/>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sp>
            <p:nvSpPr>
              <p:cNvPr id="139307" name="AutoShape 28"/>
              <p:cNvSpPr>
                <a:spLocks noChangeArrowheads="1"/>
              </p:cNvSpPr>
              <p:nvPr/>
            </p:nvSpPr>
            <p:spPr bwMode="auto">
              <a:xfrm>
                <a:off x="2069" y="1457"/>
                <a:ext cx="296" cy="260"/>
              </a:xfrm>
              <a:prstGeom prst="irregularSeal2">
                <a:avLst/>
              </a:prstGeom>
              <a:solidFill>
                <a:srgbClr val="FFCC00"/>
              </a:solidFill>
              <a:ln w="9525">
                <a:solidFill>
                  <a:schemeClr val="tx1"/>
                </a:solidFill>
                <a:miter lim="800000"/>
                <a:headEnd/>
                <a:tailEnd/>
              </a:ln>
            </p:spPr>
            <p:txBody>
              <a:bodyPr wrap="none" anchor="ctr"/>
              <a:lstStyle/>
              <a:p>
                <a:pPr algn="ctr"/>
                <a:endParaRPr lang="en-US" sz="2400" b="1" dirty="0">
                  <a:solidFill>
                    <a:srgbClr val="FF3300"/>
                  </a:solidFill>
                  <a:latin typeface="Times New Roman" pitchFamily="18" charset="0"/>
                  <a:cs typeface="Courier New" pitchFamily="49" charset="0"/>
                </a:endParaRPr>
              </a:p>
            </p:txBody>
          </p:sp>
          <p:grpSp>
            <p:nvGrpSpPr>
              <p:cNvPr id="139308" name="Group 29"/>
              <p:cNvGrpSpPr>
                <a:grpSpLocks/>
              </p:cNvGrpSpPr>
              <p:nvPr/>
            </p:nvGrpSpPr>
            <p:grpSpPr bwMode="auto">
              <a:xfrm>
                <a:off x="1789" y="844"/>
                <a:ext cx="857" cy="407"/>
                <a:chOff x="720" y="1833"/>
                <a:chExt cx="857" cy="407"/>
              </a:xfrm>
            </p:grpSpPr>
            <p:sp>
              <p:nvSpPr>
                <p:cNvPr id="139309" name="AutoShape 30"/>
                <p:cNvSpPr>
                  <a:spLocks noChangeArrowheads="1"/>
                </p:cNvSpPr>
                <p:nvPr/>
              </p:nvSpPr>
              <p:spPr bwMode="auto">
                <a:xfrm>
                  <a:off x="720" y="2005"/>
                  <a:ext cx="857" cy="235"/>
                </a:xfrm>
                <a:prstGeom prst="leftRightArrow">
                  <a:avLst>
                    <a:gd name="adj1" fmla="val 50000"/>
                    <a:gd name="adj2" fmla="val 72936"/>
                  </a:avLst>
                </a:prstGeom>
                <a:solidFill>
                  <a:srgbClr val="00FF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39310" name="Text Box 31"/>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FFFF"/>
                      </a:solidFill>
                      <a:latin typeface="Arial" pitchFamily="34" charset="0"/>
                      <a:cs typeface="Courier New" pitchFamily="49" charset="0"/>
                    </a:rPr>
                    <a:t>Collect</a:t>
                  </a:r>
                </a:p>
              </p:txBody>
            </p:sp>
          </p:grpSp>
        </p:grpSp>
        <p:grpSp>
          <p:nvGrpSpPr>
            <p:cNvPr id="139293" name="Group 32"/>
            <p:cNvGrpSpPr>
              <a:grpSpLocks/>
            </p:cNvGrpSpPr>
            <p:nvPr/>
          </p:nvGrpSpPr>
          <p:grpSpPr bwMode="auto">
            <a:xfrm>
              <a:off x="3038" y="845"/>
              <a:ext cx="857" cy="1087"/>
              <a:chOff x="3038" y="845"/>
              <a:chExt cx="857" cy="1087"/>
            </a:xfrm>
          </p:grpSpPr>
          <p:grpSp>
            <p:nvGrpSpPr>
              <p:cNvPr id="139294" name="Group 33"/>
              <p:cNvGrpSpPr>
                <a:grpSpLocks/>
              </p:cNvGrpSpPr>
              <p:nvPr/>
            </p:nvGrpSpPr>
            <p:grpSpPr bwMode="auto">
              <a:xfrm>
                <a:off x="3255" y="1322"/>
                <a:ext cx="409" cy="610"/>
                <a:chOff x="953" y="2738"/>
                <a:chExt cx="409" cy="610"/>
              </a:xfrm>
            </p:grpSpPr>
            <p:sp>
              <p:nvSpPr>
                <p:cNvPr id="654370" name="Rectangle 34"/>
                <p:cNvSpPr>
                  <a:spLocks noChangeArrowheads="1"/>
                </p:cNvSpPr>
                <p:nvPr/>
              </p:nvSpPr>
              <p:spPr bwMode="auto">
                <a:xfrm rot="16200000">
                  <a:off x="846" y="2845"/>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39300" name="Line 35"/>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39301" name="Line 36"/>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39302" name="Group 37"/>
                <p:cNvGrpSpPr>
                  <a:grpSpLocks/>
                </p:cNvGrpSpPr>
                <p:nvPr/>
              </p:nvGrpSpPr>
              <p:grpSpPr bwMode="auto">
                <a:xfrm>
                  <a:off x="1028" y="2761"/>
                  <a:ext cx="260" cy="557"/>
                  <a:chOff x="1062" y="2761"/>
                  <a:chExt cx="260" cy="557"/>
                </a:xfrm>
              </p:grpSpPr>
              <p:sp>
                <p:nvSpPr>
                  <p:cNvPr id="139303" name="Text Box 38"/>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39304" name="Text Box 39"/>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39305" name="Text Box 40"/>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sp>
            <p:nvSpPr>
              <p:cNvPr id="139295" name="AutoShape 41"/>
              <p:cNvSpPr>
                <a:spLocks noChangeArrowheads="1"/>
              </p:cNvSpPr>
              <p:nvPr/>
            </p:nvSpPr>
            <p:spPr bwMode="auto">
              <a:xfrm>
                <a:off x="3318" y="1456"/>
                <a:ext cx="296" cy="260"/>
              </a:xfrm>
              <a:prstGeom prst="irregularSeal2">
                <a:avLst/>
              </a:prstGeom>
              <a:solidFill>
                <a:srgbClr val="FFCC00"/>
              </a:solidFill>
              <a:ln w="9525">
                <a:solidFill>
                  <a:schemeClr val="tx1"/>
                </a:solidFill>
                <a:miter lim="800000"/>
                <a:headEnd/>
                <a:tailEnd/>
              </a:ln>
            </p:spPr>
            <p:txBody>
              <a:bodyPr wrap="none" anchor="ctr"/>
              <a:lstStyle/>
              <a:p>
                <a:pPr algn="ctr"/>
                <a:endParaRPr lang="en-US" sz="2400" b="1" dirty="0">
                  <a:solidFill>
                    <a:srgbClr val="FF3300"/>
                  </a:solidFill>
                  <a:latin typeface="Times New Roman" pitchFamily="18" charset="0"/>
                  <a:cs typeface="Courier New" pitchFamily="49" charset="0"/>
                </a:endParaRPr>
              </a:p>
            </p:txBody>
          </p:sp>
          <p:grpSp>
            <p:nvGrpSpPr>
              <p:cNvPr id="139296" name="Group 42"/>
              <p:cNvGrpSpPr>
                <a:grpSpLocks/>
              </p:cNvGrpSpPr>
              <p:nvPr/>
            </p:nvGrpSpPr>
            <p:grpSpPr bwMode="auto">
              <a:xfrm>
                <a:off x="3038" y="845"/>
                <a:ext cx="857" cy="407"/>
                <a:chOff x="720" y="1833"/>
                <a:chExt cx="857" cy="407"/>
              </a:xfrm>
            </p:grpSpPr>
            <p:sp>
              <p:nvSpPr>
                <p:cNvPr id="139297" name="AutoShape 43"/>
                <p:cNvSpPr>
                  <a:spLocks noChangeArrowheads="1"/>
                </p:cNvSpPr>
                <p:nvPr/>
              </p:nvSpPr>
              <p:spPr bwMode="auto">
                <a:xfrm>
                  <a:off x="720" y="2005"/>
                  <a:ext cx="857" cy="235"/>
                </a:xfrm>
                <a:prstGeom prst="leftRightArrow">
                  <a:avLst>
                    <a:gd name="adj1" fmla="val 50000"/>
                    <a:gd name="adj2" fmla="val 72936"/>
                  </a:avLst>
                </a:prstGeom>
                <a:solidFill>
                  <a:srgbClr val="00FF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39298" name="Text Box 44"/>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FFFF"/>
                      </a:solidFill>
                      <a:latin typeface="Arial" pitchFamily="34" charset="0"/>
                      <a:cs typeface="Courier New" pitchFamily="49" charset="0"/>
                    </a:rPr>
                    <a:t>Collect</a:t>
                  </a: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306" name="AutoShape 54"/>
          <p:cNvSpPr>
            <a:spLocks noChangeArrowheads="1"/>
          </p:cNvSpPr>
          <p:nvPr/>
        </p:nvSpPr>
        <p:spPr bwMode="auto">
          <a:xfrm>
            <a:off x="3581400" y="1549400"/>
            <a:ext cx="4597400" cy="549275"/>
          </a:xfrm>
          <a:prstGeom prst="leftRightArrow">
            <a:avLst>
              <a:gd name="adj1" fmla="val 50000"/>
              <a:gd name="adj2" fmla="val 159339"/>
            </a:avLst>
          </a:prstGeom>
          <a:solidFill>
            <a:srgbClr val="00FFFF">
              <a:alpha val="18823"/>
            </a:srgbClr>
          </a:solidFill>
          <a:ln w="38100">
            <a:no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4029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B3E31B39-E408-46CF-9324-D94B90AEE7BA}" type="slidenum">
              <a:rPr lang="x-none" sz="1400">
                <a:solidFill>
                  <a:srgbClr val="FFFF00"/>
                </a:solidFill>
                <a:latin typeface="Arial" pitchFamily="34" charset="0"/>
                <a:cs typeface="Arial" charset="0"/>
              </a:rPr>
              <a:pPr algn="r" eaLnBrk="0" hangingPunct="0"/>
              <a:t>124</a:t>
            </a:fld>
            <a:endParaRPr lang="en-US" sz="1400" dirty="0">
              <a:solidFill>
                <a:srgbClr val="FFFF00"/>
              </a:solidFill>
              <a:latin typeface="Arial" pitchFamily="34" charset="0"/>
              <a:cs typeface="Arial" charset="0"/>
            </a:endParaRPr>
          </a:p>
        </p:txBody>
      </p:sp>
      <p:sp>
        <p:nvSpPr>
          <p:cNvPr id="140292" name="Rectangle 2"/>
          <p:cNvSpPr>
            <a:spLocks noGrp="1" noChangeArrowheads="1"/>
          </p:cNvSpPr>
          <p:nvPr>
            <p:ph type="title" idx="4294967295"/>
          </p:nvPr>
        </p:nvSpPr>
        <p:spPr>
          <a:xfrm>
            <a:off x="609600" y="0"/>
            <a:ext cx="7772400" cy="1143000"/>
          </a:xfrm>
        </p:spPr>
        <p:txBody>
          <a:bodyPr/>
          <a:lstStyle/>
          <a:p>
            <a:pPr eaLnBrk="1" hangingPunct="1"/>
            <a:r>
              <a:rPr lang="en-US" dirty="0">
                <a:latin typeface="Arial" charset="0"/>
                <a:cs typeface="Arial" charset="0"/>
              </a:rPr>
              <a:t>Once is not Enough</a:t>
            </a:r>
          </a:p>
        </p:txBody>
      </p:sp>
      <p:sp>
        <p:nvSpPr>
          <p:cNvPr id="140293" name="AutoShape 3"/>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time</a:t>
            </a:r>
          </a:p>
        </p:txBody>
      </p:sp>
      <p:sp>
        <p:nvSpPr>
          <p:cNvPr id="140294" name="Text Box 6"/>
          <p:cNvSpPr txBox="1">
            <a:spLocks noChangeArrowheads="1"/>
          </p:cNvSpPr>
          <p:nvPr/>
        </p:nvSpPr>
        <p:spPr bwMode="auto">
          <a:xfrm>
            <a:off x="5291138" y="2220913"/>
            <a:ext cx="466794" cy="707886"/>
          </a:xfrm>
          <a:prstGeom prst="rect">
            <a:avLst/>
          </a:prstGeom>
          <a:noFill/>
          <a:ln w="38100">
            <a:noFill/>
            <a:miter lim="800000"/>
            <a:headEnd/>
            <a:tailEnd/>
          </a:ln>
        </p:spPr>
        <p:txBody>
          <a:bodyPr wrap="none">
            <a:spAutoFit/>
          </a:bodyPr>
          <a:lstStyle/>
          <a:p>
            <a:r>
              <a:rPr lang="en-US" sz="4000" b="1" dirty="0">
                <a:solidFill>
                  <a:srgbClr val="FFFF00"/>
                </a:solidFill>
                <a:latin typeface="Arial" pitchFamily="34" charset="0"/>
                <a:cs typeface="Courier New" pitchFamily="49" charset="0"/>
              </a:rPr>
              <a:t>≠</a:t>
            </a:r>
          </a:p>
        </p:txBody>
      </p:sp>
      <p:grpSp>
        <p:nvGrpSpPr>
          <p:cNvPr id="140296" name="Group 29"/>
          <p:cNvGrpSpPr>
            <a:grpSpLocks/>
          </p:cNvGrpSpPr>
          <p:nvPr/>
        </p:nvGrpSpPr>
        <p:grpSpPr bwMode="auto">
          <a:xfrm>
            <a:off x="3890963" y="1339850"/>
            <a:ext cx="1360487" cy="646113"/>
            <a:chOff x="720" y="1833"/>
            <a:chExt cx="857" cy="407"/>
          </a:xfrm>
        </p:grpSpPr>
        <p:sp>
          <p:nvSpPr>
            <p:cNvPr id="140333" name="AutoShape 30"/>
            <p:cNvSpPr>
              <a:spLocks noChangeArrowheads="1"/>
            </p:cNvSpPr>
            <p:nvPr/>
          </p:nvSpPr>
          <p:spPr bwMode="auto">
            <a:xfrm>
              <a:off x="720" y="2005"/>
              <a:ext cx="857" cy="235"/>
            </a:xfrm>
            <a:prstGeom prst="leftRightArrow">
              <a:avLst>
                <a:gd name="adj1" fmla="val 50000"/>
                <a:gd name="adj2" fmla="val 72936"/>
              </a:avLst>
            </a:prstGeom>
            <a:solidFill>
              <a:srgbClr val="00FF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40334" name="Text Box 31"/>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FFFF"/>
                  </a:solidFill>
                  <a:latin typeface="Arial" pitchFamily="34" charset="0"/>
                  <a:cs typeface="Courier New" pitchFamily="49" charset="0"/>
                </a:rPr>
                <a:t>Collect</a:t>
              </a:r>
            </a:p>
          </p:txBody>
        </p:sp>
      </p:grpSp>
      <p:sp>
        <p:nvSpPr>
          <p:cNvPr id="140298" name="AutoShape 45"/>
          <p:cNvSpPr>
            <a:spLocks noChangeArrowheads="1"/>
          </p:cNvSpPr>
          <p:nvPr/>
        </p:nvSpPr>
        <p:spPr bwMode="auto">
          <a:xfrm>
            <a:off x="954088" y="3586163"/>
            <a:ext cx="5184775" cy="373062"/>
          </a:xfrm>
          <a:prstGeom prst="leftRightArrow">
            <a:avLst>
              <a:gd name="adj1" fmla="val 50000"/>
              <a:gd name="adj2" fmla="val 277958"/>
            </a:avLst>
          </a:prstGeom>
          <a:solidFill>
            <a:srgbClr val="FFCCCC"/>
          </a:solidFill>
          <a:ln w="38100">
            <a:no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40299" name="Text Box 46"/>
          <p:cNvSpPr txBox="1">
            <a:spLocks noChangeArrowheads="1"/>
          </p:cNvSpPr>
          <p:nvPr/>
        </p:nvSpPr>
        <p:spPr bwMode="auto">
          <a:xfrm>
            <a:off x="3119438" y="3276600"/>
            <a:ext cx="882650" cy="287338"/>
          </a:xfrm>
          <a:prstGeom prst="rect">
            <a:avLst/>
          </a:prstGeom>
          <a:noFill/>
          <a:ln w="9525" algn="ctr">
            <a:noFill/>
            <a:miter lim="800000"/>
            <a:headEnd/>
            <a:tailEnd/>
          </a:ln>
        </p:spPr>
        <p:txBody>
          <a:bodyPr>
            <a:spAutoFit/>
          </a:bodyPr>
          <a:lstStyle/>
          <a:p>
            <a:pPr marL="231775" indent="-231775" eaLnBrk="0" hangingPunct="0">
              <a:lnSpc>
                <a:spcPct val="80000"/>
              </a:lnSpc>
              <a:spcBef>
                <a:spcPct val="20000"/>
              </a:spcBef>
            </a:pPr>
            <a:r>
              <a:rPr lang="en-US" sz="1600" b="1" dirty="0">
                <a:solidFill>
                  <a:srgbClr val="FF3300"/>
                </a:solidFill>
                <a:latin typeface="Arial" pitchFamily="34" charset="0"/>
                <a:cs typeface="Courier New" pitchFamily="49" charset="0"/>
              </a:rPr>
              <a:t>Update</a:t>
            </a:r>
          </a:p>
        </p:txBody>
      </p:sp>
      <p:sp>
        <p:nvSpPr>
          <p:cNvPr id="140300" name="Text Box 47"/>
          <p:cNvSpPr txBox="1">
            <a:spLocks noChangeArrowheads="1"/>
          </p:cNvSpPr>
          <p:nvPr/>
        </p:nvSpPr>
        <p:spPr bwMode="auto">
          <a:xfrm>
            <a:off x="466725" y="1639888"/>
            <a:ext cx="406400" cy="384175"/>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00FFFF"/>
                </a:solidFill>
                <a:latin typeface="Arial" pitchFamily="34" charset="0"/>
                <a:cs typeface="Courier New" pitchFamily="49" charset="0"/>
              </a:rPr>
              <a:t>A</a:t>
            </a:r>
          </a:p>
        </p:txBody>
      </p:sp>
      <p:sp>
        <p:nvSpPr>
          <p:cNvPr id="140301" name="Text Box 48"/>
          <p:cNvSpPr txBox="1">
            <a:spLocks noChangeArrowheads="1"/>
          </p:cNvSpPr>
          <p:nvPr/>
        </p:nvSpPr>
        <p:spPr bwMode="auto">
          <a:xfrm>
            <a:off x="530225" y="3302000"/>
            <a:ext cx="407484" cy="387798"/>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3300"/>
                </a:solidFill>
                <a:latin typeface="Arial" pitchFamily="34" charset="0"/>
                <a:cs typeface="Courier New" pitchFamily="49" charset="0"/>
              </a:rPr>
              <a:t>B</a:t>
            </a:r>
          </a:p>
        </p:txBody>
      </p:sp>
      <p:grpSp>
        <p:nvGrpSpPr>
          <p:cNvPr id="140302" name="Group 50"/>
          <p:cNvGrpSpPr>
            <a:grpSpLocks/>
          </p:cNvGrpSpPr>
          <p:nvPr/>
        </p:nvGrpSpPr>
        <p:grpSpPr bwMode="auto">
          <a:xfrm>
            <a:off x="1308100" y="3335338"/>
            <a:ext cx="1057275" cy="568325"/>
            <a:chOff x="2104" y="2544"/>
            <a:chExt cx="666" cy="358"/>
          </a:xfrm>
        </p:grpSpPr>
        <p:sp>
          <p:nvSpPr>
            <p:cNvPr id="140319" name="AutoShape 51"/>
            <p:cNvSpPr>
              <a:spLocks noChangeArrowheads="1"/>
            </p:cNvSpPr>
            <p:nvPr/>
          </p:nvSpPr>
          <p:spPr bwMode="auto">
            <a:xfrm>
              <a:off x="2104" y="2667"/>
              <a:ext cx="666" cy="235"/>
            </a:xfrm>
            <a:prstGeom prst="leftRightArrow">
              <a:avLst>
                <a:gd name="adj1" fmla="val 50000"/>
                <a:gd name="adj2" fmla="val 56681"/>
              </a:avLst>
            </a:prstGeom>
            <a:solidFill>
              <a:srgbClr val="FF3300"/>
            </a:solidFill>
            <a:ln w="38100">
              <a:solidFill>
                <a:schemeClr val="bg1"/>
              </a:solid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40320" name="Text Box 52"/>
            <p:cNvSpPr txBox="1">
              <a:spLocks noChangeArrowheads="1"/>
            </p:cNvSpPr>
            <p:nvPr/>
          </p:nvSpPr>
          <p:spPr bwMode="auto">
            <a:xfrm>
              <a:off x="2233" y="2544"/>
              <a:ext cx="424"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FF3300"/>
                  </a:solidFill>
                  <a:latin typeface="Arial" pitchFamily="34" charset="0"/>
                  <a:cs typeface="Courier New" pitchFamily="49" charset="0"/>
                </a:rPr>
                <a:t>Scan</a:t>
              </a:r>
            </a:p>
          </p:txBody>
        </p:sp>
      </p:grpSp>
      <p:grpSp>
        <p:nvGrpSpPr>
          <p:cNvPr id="140303" name="Group 53"/>
          <p:cNvGrpSpPr>
            <a:grpSpLocks/>
          </p:cNvGrpSpPr>
          <p:nvPr/>
        </p:nvGrpSpPr>
        <p:grpSpPr bwMode="auto">
          <a:xfrm>
            <a:off x="5027613" y="3335338"/>
            <a:ext cx="942975" cy="568325"/>
            <a:chOff x="3431" y="2544"/>
            <a:chExt cx="594" cy="358"/>
          </a:xfrm>
        </p:grpSpPr>
        <p:sp>
          <p:nvSpPr>
            <p:cNvPr id="140317" name="AutoShape 54"/>
            <p:cNvSpPr>
              <a:spLocks noChangeArrowheads="1"/>
            </p:cNvSpPr>
            <p:nvPr/>
          </p:nvSpPr>
          <p:spPr bwMode="auto">
            <a:xfrm>
              <a:off x="3431" y="2667"/>
              <a:ext cx="594" cy="235"/>
            </a:xfrm>
            <a:prstGeom prst="leftRightArrow">
              <a:avLst>
                <a:gd name="adj1" fmla="val 50000"/>
                <a:gd name="adj2" fmla="val 50553"/>
              </a:avLst>
            </a:prstGeom>
            <a:solidFill>
              <a:srgbClr val="FF3300"/>
            </a:solidFill>
            <a:ln w="38100">
              <a:solidFill>
                <a:schemeClr val="bg1"/>
              </a:solid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40318" name="Text Box 55"/>
            <p:cNvSpPr txBox="1">
              <a:spLocks noChangeArrowheads="1"/>
            </p:cNvSpPr>
            <p:nvPr/>
          </p:nvSpPr>
          <p:spPr bwMode="auto">
            <a:xfrm>
              <a:off x="3488" y="2544"/>
              <a:ext cx="438"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FF3300"/>
                  </a:solidFill>
                  <a:latin typeface="Arial" pitchFamily="34" charset="0"/>
                  <a:cs typeface="Courier New" pitchFamily="49" charset="0"/>
                </a:rPr>
                <a:t>Write</a:t>
              </a:r>
            </a:p>
          </p:txBody>
        </p:sp>
      </p:grpSp>
      <p:sp>
        <p:nvSpPr>
          <p:cNvPr id="140304" name="AutoShape 56"/>
          <p:cNvSpPr>
            <a:spLocks noChangeArrowheads="1"/>
          </p:cNvSpPr>
          <p:nvPr/>
        </p:nvSpPr>
        <p:spPr bwMode="auto">
          <a:xfrm>
            <a:off x="1219200" y="3352800"/>
            <a:ext cx="1346200" cy="673100"/>
          </a:xfrm>
          <a:prstGeom prst="wedgeRoundRectCallout">
            <a:avLst>
              <a:gd name="adj1" fmla="val 109310"/>
              <a:gd name="adj2" fmla="val 115306"/>
              <a:gd name="adj3" fmla="val 16667"/>
            </a:avLst>
          </a:prstGeom>
          <a:noFill/>
          <a:ln w="38100" algn="ctr">
            <a:solidFill>
              <a:srgbClr val="33CCFF"/>
            </a:solidFill>
            <a:miter lim="800000"/>
            <a:headEnd/>
            <a:tailEnd/>
          </a:ln>
        </p:spPr>
        <p:txBody>
          <a:bodyPr/>
          <a:lstStyle/>
          <a:p>
            <a:pPr marL="231775" indent="-231775" algn="ct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140305" name="Text Box 57"/>
          <p:cNvSpPr txBox="1">
            <a:spLocks noChangeArrowheads="1"/>
          </p:cNvSpPr>
          <p:nvPr/>
        </p:nvSpPr>
        <p:spPr bwMode="auto">
          <a:xfrm>
            <a:off x="3387725" y="4352925"/>
            <a:ext cx="4027577" cy="387798"/>
          </a:xfrm>
          <a:prstGeom prst="rect">
            <a:avLst/>
          </a:prstGeom>
          <a:noFill/>
          <a:ln w="38100" algn="ctr">
            <a:solidFill>
              <a:srgbClr val="33CCFF"/>
            </a:solidFill>
            <a:miter lim="800000"/>
            <a:headEnd/>
            <a:tailEnd/>
          </a:ln>
        </p:spPr>
        <p:txBody>
          <a:bodyPr wrap="none">
            <a:spAutoFit/>
          </a:bodyPr>
          <a:lstStyle/>
          <a:p>
            <a:pPr marL="231775" indent="-231775" eaLnBrk="0" hangingPunct="0">
              <a:lnSpc>
                <a:spcPct val="80000"/>
              </a:lnSpc>
              <a:spcBef>
                <a:spcPct val="20000"/>
              </a:spcBef>
            </a:pPr>
            <a:r>
              <a:rPr lang="en-US" sz="2400" dirty="0">
                <a:solidFill>
                  <a:srgbClr val="FFFF00"/>
                </a:solidFill>
                <a:latin typeface="Arial" pitchFamily="34" charset="0"/>
                <a:cs typeface="Courier New" pitchFamily="49" charset="0"/>
              </a:rPr>
              <a:t>Why can’t  A steal B’s scan?</a:t>
            </a:r>
          </a:p>
        </p:txBody>
      </p:sp>
      <p:sp>
        <p:nvSpPr>
          <p:cNvPr id="140308" name="Rectangle 44"/>
          <p:cNvSpPr>
            <a:spLocks noChangeArrowheads="1"/>
          </p:cNvSpPr>
          <p:nvPr/>
        </p:nvSpPr>
        <p:spPr bwMode="auto">
          <a:xfrm>
            <a:off x="7289800" y="1752600"/>
            <a:ext cx="812800" cy="387350"/>
          </a:xfrm>
          <a:prstGeom prst="rect">
            <a:avLst/>
          </a:prstGeom>
          <a:solidFill>
            <a:schemeClr val="tx2"/>
          </a:solidFill>
          <a:ln w="9525" algn="ctr">
            <a:noFill/>
            <a:round/>
            <a:headEnd/>
            <a:tailEnd/>
          </a:ln>
        </p:spPr>
        <p:txBody>
          <a:bodyPr>
            <a:spAutoFit/>
          </a:bodyPr>
          <a:lstStyle/>
          <a:p>
            <a:pPr marL="231775" indent="-231775"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140310" name="Rectangle 46"/>
          <p:cNvSpPr>
            <a:spLocks noChangeArrowheads="1"/>
          </p:cNvSpPr>
          <p:nvPr/>
        </p:nvSpPr>
        <p:spPr bwMode="auto">
          <a:xfrm>
            <a:off x="7416800" y="2006600"/>
            <a:ext cx="812800" cy="387350"/>
          </a:xfrm>
          <a:prstGeom prst="rect">
            <a:avLst/>
          </a:prstGeom>
          <a:noFill/>
          <a:ln w="9525" algn="ctr">
            <a:noFill/>
            <a:round/>
            <a:headEnd/>
            <a:tailEnd/>
          </a:ln>
        </p:spPr>
        <p:txBody>
          <a:bodyPr>
            <a:spAutoFit/>
          </a:bodyPr>
          <a:lstStyle/>
          <a:p>
            <a:pPr marL="231775" indent="-231775"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140311" name="Rectangle 47"/>
          <p:cNvSpPr>
            <a:spLocks noChangeArrowheads="1"/>
          </p:cNvSpPr>
          <p:nvPr/>
        </p:nvSpPr>
        <p:spPr bwMode="auto">
          <a:xfrm>
            <a:off x="7289800" y="1447800"/>
            <a:ext cx="812800" cy="387350"/>
          </a:xfrm>
          <a:prstGeom prst="rect">
            <a:avLst/>
          </a:prstGeom>
          <a:solidFill>
            <a:schemeClr val="tx2"/>
          </a:solidFill>
          <a:ln w="9525" algn="ctr">
            <a:noFill/>
            <a:round/>
            <a:headEnd/>
            <a:tailEnd/>
          </a:ln>
        </p:spPr>
        <p:txBody>
          <a:bodyPr>
            <a:spAutoFit/>
          </a:bodyPr>
          <a:lstStyle/>
          <a:p>
            <a:pPr marL="231775" indent="-231775"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138264" name="AutoShape 39"/>
          <p:cNvSpPr>
            <a:spLocks noChangeArrowheads="1"/>
          </p:cNvSpPr>
          <p:nvPr/>
        </p:nvSpPr>
        <p:spPr bwMode="auto">
          <a:xfrm>
            <a:off x="2717800" y="4756150"/>
            <a:ext cx="1244600" cy="622300"/>
          </a:xfrm>
          <a:prstGeom prst="wedgeRoundRectCallout">
            <a:avLst>
              <a:gd name="adj1" fmla="val 120537"/>
              <a:gd name="adj2" fmla="val -5102"/>
              <a:gd name="adj3" fmla="val 16667"/>
            </a:avLst>
          </a:prstGeom>
          <a:noFill/>
          <a:ln w="38100" algn="ctr">
            <a:solidFill>
              <a:srgbClr val="33CCFF"/>
            </a:solidFill>
            <a:miter lim="800000"/>
            <a:headEnd/>
            <a:tailEnd/>
          </a:ln>
        </p:spPr>
        <p:txBody>
          <a:bodyPr/>
          <a:lstStyle/>
          <a:p>
            <a:pPr marL="231775" indent="-231775" algn="ct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138265" name="Text Box 40"/>
          <p:cNvSpPr txBox="1">
            <a:spLocks noChangeArrowheads="1"/>
          </p:cNvSpPr>
          <p:nvPr/>
        </p:nvSpPr>
        <p:spPr bwMode="auto">
          <a:xfrm>
            <a:off x="5118101" y="4634260"/>
            <a:ext cx="3626314" cy="1126462"/>
          </a:xfrm>
          <a:prstGeom prst="rect">
            <a:avLst/>
          </a:prstGeom>
          <a:solidFill>
            <a:schemeClr val="tx1"/>
          </a:solidFill>
          <a:ln w="38100" algn="ctr">
            <a:solidFill>
              <a:srgbClr val="33CCFF"/>
            </a:solidFill>
            <a:miter lim="800000"/>
            <a:headEnd/>
            <a:tailEnd/>
          </a:ln>
        </p:spPr>
        <p:txBody>
          <a:bodyPr wrap="none">
            <a:spAutoFit/>
          </a:bodyPr>
          <a:lstStyle/>
          <a:p>
            <a:pPr marL="231775" indent="-231775" eaLnBrk="0" hangingPunct="0">
              <a:lnSpc>
                <a:spcPct val="80000"/>
              </a:lnSpc>
              <a:spcBef>
                <a:spcPct val="20000"/>
              </a:spcBef>
            </a:pPr>
            <a:r>
              <a:rPr lang="en-US" sz="2400" dirty="0">
                <a:solidFill>
                  <a:srgbClr val="FFFF00"/>
                </a:solidFill>
                <a:latin typeface="Arial" pitchFamily="34" charset="0"/>
                <a:cs typeface="Courier New" pitchFamily="49" charset="0"/>
              </a:rPr>
              <a:t>Because another update </a:t>
            </a:r>
          </a:p>
          <a:p>
            <a:pPr marL="231775" indent="-231775" eaLnBrk="0" hangingPunct="0">
              <a:lnSpc>
                <a:spcPct val="80000"/>
              </a:lnSpc>
              <a:spcBef>
                <a:spcPct val="20000"/>
              </a:spcBef>
            </a:pPr>
            <a:r>
              <a:rPr lang="en-US" sz="2400" dirty="0">
                <a:solidFill>
                  <a:srgbClr val="FFFF00"/>
                </a:solidFill>
                <a:latin typeface="Arial" pitchFamily="34" charset="0"/>
                <a:cs typeface="Courier New" pitchFamily="49" charset="0"/>
              </a:rPr>
              <a:t>might have interfered</a:t>
            </a:r>
          </a:p>
          <a:p>
            <a:pPr marL="231775" indent="-231775" eaLnBrk="0" hangingPunct="0">
              <a:lnSpc>
                <a:spcPct val="80000"/>
              </a:lnSpc>
              <a:spcBef>
                <a:spcPct val="20000"/>
              </a:spcBef>
            </a:pPr>
            <a:r>
              <a:rPr lang="en-US" sz="2400" dirty="0">
                <a:solidFill>
                  <a:srgbClr val="FFFF00"/>
                </a:solidFill>
                <a:latin typeface="Arial" pitchFamily="34" charset="0"/>
                <a:cs typeface="Courier New" pitchFamily="49" charset="0"/>
              </a:rPr>
              <a:t>before the scan</a:t>
            </a:r>
          </a:p>
        </p:txBody>
      </p:sp>
      <p:grpSp>
        <p:nvGrpSpPr>
          <p:cNvPr id="11" name="Group 44"/>
          <p:cNvGrpSpPr>
            <a:grpSpLocks/>
          </p:cNvGrpSpPr>
          <p:nvPr/>
        </p:nvGrpSpPr>
        <p:grpSpPr bwMode="auto">
          <a:xfrm>
            <a:off x="2795588" y="4681538"/>
            <a:ext cx="1057275" cy="568325"/>
            <a:chOff x="849" y="2613"/>
            <a:chExt cx="666" cy="358"/>
          </a:xfrm>
        </p:grpSpPr>
        <p:sp>
          <p:nvSpPr>
            <p:cNvPr id="140315" name="AutoShape 42"/>
            <p:cNvSpPr>
              <a:spLocks noChangeArrowheads="1"/>
            </p:cNvSpPr>
            <p:nvPr/>
          </p:nvSpPr>
          <p:spPr bwMode="auto">
            <a:xfrm>
              <a:off x="849" y="2736"/>
              <a:ext cx="666" cy="235"/>
            </a:xfrm>
            <a:prstGeom prst="leftRightArrow">
              <a:avLst>
                <a:gd name="adj1" fmla="val 50000"/>
                <a:gd name="adj2" fmla="val 56681"/>
              </a:avLst>
            </a:prstGeom>
            <a:solidFill>
              <a:srgbClr val="33CC33"/>
            </a:solidFill>
            <a:ln w="38100">
              <a:solidFill>
                <a:schemeClr val="bg1"/>
              </a:solid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40316" name="Text Box 43"/>
            <p:cNvSpPr txBox="1">
              <a:spLocks noChangeArrowheads="1"/>
            </p:cNvSpPr>
            <p:nvPr/>
          </p:nvSpPr>
          <p:spPr bwMode="auto">
            <a:xfrm>
              <a:off x="905" y="2613"/>
              <a:ext cx="556" cy="181"/>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33CC33"/>
                  </a:solidFill>
                  <a:latin typeface="Arial" pitchFamily="34" charset="0"/>
                  <a:cs typeface="Courier New" pitchFamily="49" charset="0"/>
                </a:rPr>
                <a:t>Update</a:t>
              </a:r>
            </a:p>
          </p:txBody>
        </p:sp>
      </p:grpSp>
      <p:sp>
        <p:nvSpPr>
          <p:cNvPr id="54" name="Footer Placeholder 53"/>
          <p:cNvSpPr>
            <a:spLocks noGrp="1"/>
          </p:cNvSpPr>
          <p:nvPr>
            <p:ph type="ftr" sz="quarter" idx="10"/>
          </p:nvPr>
        </p:nvSpPr>
        <p:spPr/>
        <p:txBody>
          <a:bodyPr/>
          <a:lstStyle/>
          <a:p>
            <a:pPr>
              <a:defRPr/>
            </a:pPr>
            <a:r>
              <a:rPr lang="en-US" dirty="0"/>
              <a:t>Art of Multiprocessor Programming</a:t>
            </a:r>
          </a:p>
        </p:txBody>
      </p:sp>
      <p:sp>
        <p:nvSpPr>
          <p:cNvPr id="140309" name="Rectangle 45"/>
          <p:cNvSpPr>
            <a:spLocks noChangeArrowheads="1"/>
          </p:cNvSpPr>
          <p:nvPr/>
        </p:nvSpPr>
        <p:spPr bwMode="auto">
          <a:xfrm>
            <a:off x="7302500" y="1593850"/>
            <a:ext cx="812800" cy="387350"/>
          </a:xfrm>
          <a:prstGeom prst="rect">
            <a:avLst/>
          </a:prstGeom>
          <a:noFill/>
          <a:ln w="9525" algn="ctr">
            <a:noFill/>
            <a:round/>
            <a:headEnd/>
            <a:tailEnd/>
          </a:ln>
        </p:spPr>
        <p:txBody>
          <a:bodyPr>
            <a:spAutoFit/>
          </a:bodyPr>
          <a:lstStyle/>
          <a:p>
            <a:pPr marL="231775" indent="-231775"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grpSp>
        <p:nvGrpSpPr>
          <p:cNvPr id="140297" name="Group 32"/>
          <p:cNvGrpSpPr>
            <a:grpSpLocks/>
          </p:cNvGrpSpPr>
          <p:nvPr/>
        </p:nvGrpSpPr>
        <p:grpSpPr bwMode="auto">
          <a:xfrm>
            <a:off x="5824538" y="1341438"/>
            <a:ext cx="1360487" cy="1725613"/>
            <a:chOff x="3038" y="845"/>
            <a:chExt cx="857" cy="1087"/>
          </a:xfrm>
        </p:grpSpPr>
        <p:grpSp>
          <p:nvGrpSpPr>
            <p:cNvPr id="140321" name="Group 33"/>
            <p:cNvGrpSpPr>
              <a:grpSpLocks/>
            </p:cNvGrpSpPr>
            <p:nvPr/>
          </p:nvGrpSpPr>
          <p:grpSpPr bwMode="auto">
            <a:xfrm>
              <a:off x="3255" y="1322"/>
              <a:ext cx="409" cy="610"/>
              <a:chOff x="953" y="2738"/>
              <a:chExt cx="409" cy="610"/>
            </a:xfrm>
          </p:grpSpPr>
          <p:sp>
            <p:nvSpPr>
              <p:cNvPr id="656418" name="Rectangle 34"/>
              <p:cNvSpPr>
                <a:spLocks noChangeArrowheads="1"/>
              </p:cNvSpPr>
              <p:nvPr/>
            </p:nvSpPr>
            <p:spPr bwMode="auto">
              <a:xfrm rot="16200000">
                <a:off x="846" y="2845"/>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40327" name="Line 35"/>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40328" name="Line 36"/>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40329" name="Group 37"/>
              <p:cNvGrpSpPr>
                <a:grpSpLocks/>
              </p:cNvGrpSpPr>
              <p:nvPr/>
            </p:nvGrpSpPr>
            <p:grpSpPr bwMode="auto">
              <a:xfrm>
                <a:off x="1028" y="2761"/>
                <a:ext cx="260" cy="557"/>
                <a:chOff x="1062" y="2761"/>
                <a:chExt cx="260" cy="557"/>
              </a:xfrm>
            </p:grpSpPr>
            <p:sp>
              <p:nvSpPr>
                <p:cNvPr id="140330" name="Text Box 38"/>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40331" name="Text Box 39"/>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40332" name="Text Box 40"/>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sp>
          <p:nvSpPr>
            <p:cNvPr id="140322" name="AutoShape 41"/>
            <p:cNvSpPr>
              <a:spLocks noChangeArrowheads="1"/>
            </p:cNvSpPr>
            <p:nvPr/>
          </p:nvSpPr>
          <p:spPr bwMode="auto">
            <a:xfrm>
              <a:off x="3318" y="1456"/>
              <a:ext cx="296" cy="260"/>
            </a:xfrm>
            <a:prstGeom prst="irregularSeal2">
              <a:avLst/>
            </a:prstGeom>
            <a:solidFill>
              <a:srgbClr val="FFCC00"/>
            </a:solidFill>
            <a:ln w="9525">
              <a:solidFill>
                <a:schemeClr val="tx1"/>
              </a:solidFill>
              <a:miter lim="800000"/>
              <a:headEnd/>
              <a:tailEnd/>
            </a:ln>
          </p:spPr>
          <p:txBody>
            <a:bodyPr wrap="none" anchor="ctr"/>
            <a:lstStyle/>
            <a:p>
              <a:pPr algn="ctr"/>
              <a:endParaRPr lang="en-US" sz="2400" b="1" dirty="0">
                <a:solidFill>
                  <a:srgbClr val="FF3300"/>
                </a:solidFill>
                <a:latin typeface="Times New Roman" pitchFamily="18" charset="0"/>
                <a:cs typeface="Courier New" pitchFamily="49" charset="0"/>
              </a:endParaRPr>
            </a:p>
          </p:txBody>
        </p:sp>
        <p:grpSp>
          <p:nvGrpSpPr>
            <p:cNvPr id="140323" name="Group 42"/>
            <p:cNvGrpSpPr>
              <a:grpSpLocks/>
            </p:cNvGrpSpPr>
            <p:nvPr/>
          </p:nvGrpSpPr>
          <p:grpSpPr bwMode="auto">
            <a:xfrm>
              <a:off x="3038" y="845"/>
              <a:ext cx="857" cy="407"/>
              <a:chOff x="720" y="1833"/>
              <a:chExt cx="857" cy="407"/>
            </a:xfrm>
          </p:grpSpPr>
          <p:sp>
            <p:nvSpPr>
              <p:cNvPr id="140324" name="AutoShape 43"/>
              <p:cNvSpPr>
                <a:spLocks noChangeArrowheads="1"/>
              </p:cNvSpPr>
              <p:nvPr/>
            </p:nvSpPr>
            <p:spPr bwMode="auto">
              <a:xfrm>
                <a:off x="720" y="2005"/>
                <a:ext cx="857" cy="235"/>
              </a:xfrm>
              <a:prstGeom prst="leftRightArrow">
                <a:avLst>
                  <a:gd name="adj1" fmla="val 50000"/>
                  <a:gd name="adj2" fmla="val 72936"/>
                </a:avLst>
              </a:prstGeom>
              <a:solidFill>
                <a:srgbClr val="00FF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40325" name="Text Box 44"/>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FFFF"/>
                    </a:solidFill>
                    <a:latin typeface="Arial" pitchFamily="34" charset="0"/>
                    <a:cs typeface="Courier New" pitchFamily="49" charset="0"/>
                  </a:rPr>
                  <a:t>Collect</a:t>
                </a:r>
              </a:p>
            </p:txBody>
          </p:sp>
        </p:grpSp>
      </p:grpSp>
      <p:grpSp>
        <p:nvGrpSpPr>
          <p:cNvPr id="140295" name="Group 20"/>
          <p:cNvGrpSpPr>
            <a:grpSpLocks/>
          </p:cNvGrpSpPr>
          <p:nvPr/>
        </p:nvGrpSpPr>
        <p:grpSpPr bwMode="auto">
          <a:xfrm>
            <a:off x="4235452" y="2109788"/>
            <a:ext cx="649288" cy="968375"/>
            <a:chOff x="953" y="2744"/>
            <a:chExt cx="409" cy="610"/>
          </a:xfrm>
        </p:grpSpPr>
        <p:sp>
          <p:nvSpPr>
            <p:cNvPr id="656405" name="Rectangle 21"/>
            <p:cNvSpPr>
              <a:spLocks noChangeArrowheads="1"/>
            </p:cNvSpPr>
            <p:nvPr/>
          </p:nvSpPr>
          <p:spPr bwMode="auto">
            <a:xfrm rot="16200000">
              <a:off x="846" y="2851"/>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40336" name="Line 22"/>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40337" name="Line 23"/>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40338" name="Group 24"/>
            <p:cNvGrpSpPr>
              <a:grpSpLocks/>
            </p:cNvGrpSpPr>
            <p:nvPr/>
          </p:nvGrpSpPr>
          <p:grpSpPr bwMode="auto">
            <a:xfrm>
              <a:off x="1028" y="2761"/>
              <a:ext cx="260" cy="557"/>
              <a:chOff x="1062" y="2761"/>
              <a:chExt cx="260" cy="557"/>
            </a:xfrm>
          </p:grpSpPr>
          <p:sp>
            <p:nvSpPr>
              <p:cNvPr id="140339" name="Text Box 25"/>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40340" name="Text Box 26"/>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40341" name="Text Box 27"/>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826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826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64" grpId="0" animBg="1"/>
      <p:bldP spid="138265"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689B33A2-0725-4892-A934-E17B99A6996C}" type="slidenum">
              <a:rPr lang="x-none" sz="1400">
                <a:solidFill>
                  <a:srgbClr val="FFFF00"/>
                </a:solidFill>
                <a:latin typeface="Arial" pitchFamily="34" charset="0"/>
                <a:cs typeface="Arial" charset="0"/>
              </a:rPr>
              <a:pPr algn="r" eaLnBrk="0" hangingPunct="0"/>
              <a:t>125</a:t>
            </a:fld>
            <a:endParaRPr lang="en-US" sz="1400" dirty="0">
              <a:solidFill>
                <a:srgbClr val="FFFF00"/>
              </a:solidFill>
              <a:latin typeface="Arial" pitchFamily="34" charset="0"/>
              <a:cs typeface="Arial" charset="0"/>
            </a:endParaRPr>
          </a:p>
        </p:txBody>
      </p:sp>
      <p:sp>
        <p:nvSpPr>
          <p:cNvPr id="141316" name="Rectangle 2"/>
          <p:cNvSpPr>
            <a:spLocks noGrp="1" noChangeArrowheads="1"/>
          </p:cNvSpPr>
          <p:nvPr>
            <p:ph type="title" idx="4294967295"/>
          </p:nvPr>
        </p:nvSpPr>
        <p:spPr>
          <a:xfrm>
            <a:off x="660400" y="254000"/>
            <a:ext cx="7772400" cy="1143000"/>
          </a:xfrm>
        </p:spPr>
        <p:txBody>
          <a:bodyPr/>
          <a:lstStyle/>
          <a:p>
            <a:pPr eaLnBrk="1" hangingPunct="1"/>
            <a:r>
              <a:rPr lang="en-US" dirty="0">
                <a:latin typeface="Arial" charset="0"/>
                <a:cs typeface="Arial" charset="0"/>
              </a:rPr>
              <a:t>Someone Must Move Twice</a:t>
            </a:r>
          </a:p>
        </p:txBody>
      </p:sp>
      <p:sp>
        <p:nvSpPr>
          <p:cNvPr id="141317" name="AutoShape 4"/>
          <p:cNvSpPr>
            <a:spLocks noChangeArrowheads="1"/>
          </p:cNvSpPr>
          <p:nvPr/>
        </p:nvSpPr>
        <p:spPr bwMode="auto">
          <a:xfrm>
            <a:off x="889000" y="39116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marL="231775" indent="-231775" eaLnBrk="0" hangingPunct="0">
              <a:lnSpc>
                <a:spcPct val="80000"/>
              </a:lnSpc>
              <a:spcBef>
                <a:spcPct val="20000"/>
              </a:spcBef>
            </a:pPr>
            <a:r>
              <a:rPr lang="en-US" sz="2400" b="1" dirty="0">
                <a:solidFill>
                  <a:schemeClr val="bg1"/>
                </a:solidFill>
                <a:latin typeface="Arial" pitchFamily="34" charset="0"/>
                <a:cs typeface="Courier New" pitchFamily="49" charset="0"/>
              </a:rPr>
              <a:t>time</a:t>
            </a:r>
          </a:p>
        </p:txBody>
      </p:sp>
      <p:grpSp>
        <p:nvGrpSpPr>
          <p:cNvPr id="2" name="Group 5"/>
          <p:cNvGrpSpPr>
            <a:grpSpLocks/>
          </p:cNvGrpSpPr>
          <p:nvPr/>
        </p:nvGrpSpPr>
        <p:grpSpPr bwMode="auto">
          <a:xfrm>
            <a:off x="2651125" y="3251200"/>
            <a:ext cx="3513138" cy="641350"/>
            <a:chOff x="1638" y="2896"/>
            <a:chExt cx="2213" cy="404"/>
          </a:xfrm>
        </p:grpSpPr>
        <p:grpSp>
          <p:nvGrpSpPr>
            <p:cNvPr id="141361" name="Group 6"/>
            <p:cNvGrpSpPr>
              <a:grpSpLocks/>
            </p:cNvGrpSpPr>
            <p:nvPr/>
          </p:nvGrpSpPr>
          <p:grpSpPr bwMode="auto">
            <a:xfrm>
              <a:off x="1977" y="2896"/>
              <a:ext cx="1874" cy="382"/>
              <a:chOff x="2433" y="2189"/>
              <a:chExt cx="1874" cy="382"/>
            </a:xfrm>
          </p:grpSpPr>
          <p:sp>
            <p:nvSpPr>
              <p:cNvPr id="141363" name="AutoShape 7"/>
              <p:cNvSpPr>
                <a:spLocks noChangeArrowheads="1"/>
              </p:cNvSpPr>
              <p:nvPr/>
            </p:nvSpPr>
            <p:spPr bwMode="auto">
              <a:xfrm>
                <a:off x="2433" y="2336"/>
                <a:ext cx="1874" cy="235"/>
              </a:xfrm>
              <a:prstGeom prst="leftRightArrow">
                <a:avLst>
                  <a:gd name="adj1" fmla="val 50000"/>
                  <a:gd name="adj2" fmla="val 159489"/>
                </a:avLst>
              </a:prstGeom>
              <a:solidFill>
                <a:srgbClr val="FF3300"/>
              </a:solidFill>
              <a:ln w="38100">
                <a:solidFill>
                  <a:schemeClr val="bg1"/>
                </a:solidFill>
                <a:miter lim="800000"/>
                <a:headEnd/>
                <a:tailEnd/>
              </a:ln>
            </p:spPr>
            <p:txBody>
              <a:bodyPr wrap="none" anchor="ctr"/>
              <a:lstStyle/>
              <a:p>
                <a:pPr algn="ctr" eaLnBrk="0" hangingPunct="0"/>
                <a:endParaRPr lang="en-US" sz="1600" b="1" dirty="0">
                  <a:solidFill>
                    <a:schemeClr val="bg1"/>
                  </a:solidFill>
                  <a:latin typeface="Arial" pitchFamily="34" charset="0"/>
                  <a:cs typeface="Courier New" pitchFamily="49" charset="0"/>
                </a:endParaRPr>
              </a:p>
            </p:txBody>
          </p:sp>
          <p:sp>
            <p:nvSpPr>
              <p:cNvPr id="141364" name="Text Box 8"/>
              <p:cNvSpPr txBox="1">
                <a:spLocks noChangeArrowheads="1"/>
              </p:cNvSpPr>
              <p:nvPr/>
            </p:nvSpPr>
            <p:spPr bwMode="auto">
              <a:xfrm>
                <a:off x="3125" y="2189"/>
                <a:ext cx="556" cy="181"/>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FF3300"/>
                    </a:solidFill>
                    <a:latin typeface="Arial" pitchFamily="34" charset="0"/>
                    <a:cs typeface="Courier New" pitchFamily="49" charset="0"/>
                  </a:rPr>
                  <a:t>Update</a:t>
                </a:r>
              </a:p>
            </p:txBody>
          </p:sp>
        </p:grpSp>
        <p:sp>
          <p:nvSpPr>
            <p:cNvPr id="141362" name="Text Box 9"/>
            <p:cNvSpPr txBox="1">
              <a:spLocks noChangeArrowheads="1"/>
            </p:cNvSpPr>
            <p:nvPr/>
          </p:nvSpPr>
          <p:spPr bwMode="auto">
            <a:xfrm>
              <a:off x="1638" y="3056"/>
              <a:ext cx="257" cy="244"/>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2400" b="1" dirty="0">
                  <a:solidFill>
                    <a:srgbClr val="FF3300"/>
                  </a:solidFill>
                  <a:latin typeface="Arial" pitchFamily="34" charset="0"/>
                  <a:cs typeface="Courier New" pitchFamily="49" charset="0"/>
                </a:rPr>
                <a:t>B</a:t>
              </a:r>
            </a:p>
          </p:txBody>
        </p:sp>
      </p:grpSp>
      <p:grpSp>
        <p:nvGrpSpPr>
          <p:cNvPr id="141319" name="Group 10"/>
          <p:cNvGrpSpPr>
            <a:grpSpLocks/>
          </p:cNvGrpSpPr>
          <p:nvPr/>
        </p:nvGrpSpPr>
        <p:grpSpPr bwMode="auto">
          <a:xfrm>
            <a:off x="2008188" y="1492250"/>
            <a:ext cx="5227637" cy="1738313"/>
            <a:chOff x="602" y="844"/>
            <a:chExt cx="3293" cy="1095"/>
          </a:xfrm>
        </p:grpSpPr>
        <p:sp>
          <p:nvSpPr>
            <p:cNvPr id="141321" name="Text Box 11"/>
            <p:cNvSpPr txBox="1">
              <a:spLocks noChangeArrowheads="1"/>
            </p:cNvSpPr>
            <p:nvPr/>
          </p:nvSpPr>
          <p:spPr bwMode="auto">
            <a:xfrm>
              <a:off x="1484" y="1400"/>
              <a:ext cx="294" cy="446"/>
            </a:xfrm>
            <a:prstGeom prst="rect">
              <a:avLst/>
            </a:prstGeom>
            <a:noFill/>
            <a:ln w="38100">
              <a:noFill/>
              <a:miter lim="800000"/>
              <a:headEnd/>
              <a:tailEnd/>
            </a:ln>
          </p:spPr>
          <p:txBody>
            <a:bodyPr wrap="none">
              <a:spAutoFit/>
            </a:bodyPr>
            <a:lstStyle/>
            <a:p>
              <a:r>
                <a:rPr lang="en-US" sz="4000" b="1" dirty="0">
                  <a:solidFill>
                    <a:srgbClr val="FFFF00"/>
                  </a:solidFill>
                  <a:latin typeface="Arial" pitchFamily="34" charset="0"/>
                  <a:cs typeface="Courier New" pitchFamily="49" charset="0"/>
                </a:rPr>
                <a:t>≠</a:t>
              </a:r>
            </a:p>
          </p:txBody>
        </p:sp>
        <p:sp>
          <p:nvSpPr>
            <p:cNvPr id="141322" name="Text Box 12"/>
            <p:cNvSpPr txBox="1">
              <a:spLocks noChangeArrowheads="1"/>
            </p:cNvSpPr>
            <p:nvPr/>
          </p:nvSpPr>
          <p:spPr bwMode="auto">
            <a:xfrm>
              <a:off x="2702" y="1399"/>
              <a:ext cx="294" cy="446"/>
            </a:xfrm>
            <a:prstGeom prst="rect">
              <a:avLst/>
            </a:prstGeom>
            <a:noFill/>
            <a:ln w="38100">
              <a:noFill/>
              <a:miter lim="800000"/>
              <a:headEnd/>
              <a:tailEnd/>
            </a:ln>
          </p:spPr>
          <p:txBody>
            <a:bodyPr wrap="none">
              <a:spAutoFit/>
            </a:bodyPr>
            <a:lstStyle/>
            <a:p>
              <a:r>
                <a:rPr lang="en-US" sz="4000" b="1" dirty="0">
                  <a:solidFill>
                    <a:srgbClr val="FFFF00"/>
                  </a:solidFill>
                  <a:latin typeface="Arial" pitchFamily="34" charset="0"/>
                  <a:cs typeface="Courier New" pitchFamily="49" charset="0"/>
                </a:rPr>
                <a:t>≠</a:t>
              </a:r>
            </a:p>
          </p:txBody>
        </p:sp>
        <p:grpSp>
          <p:nvGrpSpPr>
            <p:cNvPr id="141323" name="Group 13"/>
            <p:cNvGrpSpPr>
              <a:grpSpLocks/>
            </p:cNvGrpSpPr>
            <p:nvPr/>
          </p:nvGrpSpPr>
          <p:grpSpPr bwMode="auto">
            <a:xfrm>
              <a:off x="602" y="844"/>
              <a:ext cx="857" cy="1084"/>
              <a:chOff x="602" y="844"/>
              <a:chExt cx="857" cy="1084"/>
            </a:xfrm>
          </p:grpSpPr>
          <p:grpSp>
            <p:nvGrpSpPr>
              <p:cNvPr id="141350" name="Group 14"/>
              <p:cNvGrpSpPr>
                <a:grpSpLocks/>
              </p:cNvGrpSpPr>
              <p:nvPr/>
            </p:nvGrpSpPr>
            <p:grpSpPr bwMode="auto">
              <a:xfrm>
                <a:off x="833" y="1318"/>
                <a:ext cx="396" cy="610"/>
                <a:chOff x="966" y="2733"/>
                <a:chExt cx="396" cy="610"/>
              </a:xfrm>
            </p:grpSpPr>
            <p:sp>
              <p:nvSpPr>
                <p:cNvPr id="661519" name="Rectangle 15"/>
                <p:cNvSpPr>
                  <a:spLocks noChangeArrowheads="1"/>
                </p:cNvSpPr>
                <p:nvPr/>
              </p:nvSpPr>
              <p:spPr bwMode="auto">
                <a:xfrm rot="16200000">
                  <a:off x="859" y="2840"/>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41355" name="Line 16"/>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41356" name="Line 17"/>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41357" name="Group 18"/>
                <p:cNvGrpSpPr>
                  <a:grpSpLocks/>
                </p:cNvGrpSpPr>
                <p:nvPr/>
              </p:nvGrpSpPr>
              <p:grpSpPr bwMode="auto">
                <a:xfrm>
                  <a:off x="1028" y="2761"/>
                  <a:ext cx="260" cy="557"/>
                  <a:chOff x="1062" y="2761"/>
                  <a:chExt cx="260" cy="557"/>
                </a:xfrm>
              </p:grpSpPr>
              <p:sp>
                <p:nvSpPr>
                  <p:cNvPr id="141358" name="Text Box 19"/>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41359" name="Text Box 20"/>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41360" name="Text Box 21"/>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grpSp>
            <p:nvGrpSpPr>
              <p:cNvPr id="141351" name="Group 22"/>
              <p:cNvGrpSpPr>
                <a:grpSpLocks/>
              </p:cNvGrpSpPr>
              <p:nvPr/>
            </p:nvGrpSpPr>
            <p:grpSpPr bwMode="auto">
              <a:xfrm>
                <a:off x="602" y="844"/>
                <a:ext cx="857" cy="407"/>
                <a:chOff x="720" y="1833"/>
                <a:chExt cx="857" cy="407"/>
              </a:xfrm>
            </p:grpSpPr>
            <p:sp>
              <p:nvSpPr>
                <p:cNvPr id="141352" name="AutoShape 23"/>
                <p:cNvSpPr>
                  <a:spLocks noChangeArrowheads="1"/>
                </p:cNvSpPr>
                <p:nvPr/>
              </p:nvSpPr>
              <p:spPr bwMode="auto">
                <a:xfrm>
                  <a:off x="720" y="2005"/>
                  <a:ext cx="857" cy="235"/>
                </a:xfrm>
                <a:prstGeom prst="leftRightArrow">
                  <a:avLst>
                    <a:gd name="adj1" fmla="val 50000"/>
                    <a:gd name="adj2" fmla="val 72936"/>
                  </a:avLst>
                </a:prstGeom>
                <a:solidFill>
                  <a:srgbClr val="33CC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41353" name="Text Box 24"/>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33CCFF"/>
                      </a:solidFill>
                      <a:latin typeface="Arial" pitchFamily="34" charset="0"/>
                      <a:cs typeface="Courier New" pitchFamily="49" charset="0"/>
                    </a:rPr>
                    <a:t>Collect</a:t>
                  </a:r>
                </a:p>
              </p:txBody>
            </p:sp>
          </p:grpSp>
        </p:grpSp>
        <p:grpSp>
          <p:nvGrpSpPr>
            <p:cNvPr id="141324" name="Group 25"/>
            <p:cNvGrpSpPr>
              <a:grpSpLocks/>
            </p:cNvGrpSpPr>
            <p:nvPr/>
          </p:nvGrpSpPr>
          <p:grpSpPr bwMode="auto">
            <a:xfrm>
              <a:off x="1820" y="844"/>
              <a:ext cx="857" cy="1095"/>
              <a:chOff x="1789" y="844"/>
              <a:chExt cx="857" cy="1095"/>
            </a:xfrm>
          </p:grpSpPr>
          <p:grpSp>
            <p:nvGrpSpPr>
              <p:cNvPr id="141338" name="Group 26"/>
              <p:cNvGrpSpPr>
                <a:grpSpLocks/>
              </p:cNvGrpSpPr>
              <p:nvPr/>
            </p:nvGrpSpPr>
            <p:grpSpPr bwMode="auto">
              <a:xfrm>
                <a:off x="2006" y="1329"/>
                <a:ext cx="409" cy="610"/>
                <a:chOff x="953" y="2744"/>
                <a:chExt cx="409" cy="610"/>
              </a:xfrm>
            </p:grpSpPr>
            <p:sp>
              <p:nvSpPr>
                <p:cNvPr id="661531" name="Rectangle 27"/>
                <p:cNvSpPr>
                  <a:spLocks noChangeArrowheads="1"/>
                </p:cNvSpPr>
                <p:nvPr/>
              </p:nvSpPr>
              <p:spPr bwMode="auto">
                <a:xfrm rot="16200000">
                  <a:off x="846" y="2851"/>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41344" name="Line 28"/>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41345" name="Line 29"/>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41346" name="Group 30"/>
                <p:cNvGrpSpPr>
                  <a:grpSpLocks/>
                </p:cNvGrpSpPr>
                <p:nvPr/>
              </p:nvGrpSpPr>
              <p:grpSpPr bwMode="auto">
                <a:xfrm>
                  <a:off x="1028" y="2761"/>
                  <a:ext cx="260" cy="557"/>
                  <a:chOff x="1062" y="2761"/>
                  <a:chExt cx="260" cy="557"/>
                </a:xfrm>
              </p:grpSpPr>
              <p:sp>
                <p:nvSpPr>
                  <p:cNvPr id="141347" name="Text Box 31"/>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41348" name="Text Box 32"/>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41349" name="Text Box 33"/>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sp>
            <p:nvSpPr>
              <p:cNvPr id="141339" name="AutoShape 34"/>
              <p:cNvSpPr>
                <a:spLocks noChangeArrowheads="1"/>
              </p:cNvSpPr>
              <p:nvPr/>
            </p:nvSpPr>
            <p:spPr bwMode="auto">
              <a:xfrm>
                <a:off x="2069" y="1457"/>
                <a:ext cx="296" cy="260"/>
              </a:xfrm>
              <a:prstGeom prst="irregularSeal2">
                <a:avLst/>
              </a:prstGeom>
              <a:solidFill>
                <a:srgbClr val="FFCC00"/>
              </a:solidFill>
              <a:ln w="9525">
                <a:solidFill>
                  <a:schemeClr val="tx1"/>
                </a:solidFill>
                <a:miter lim="800000"/>
                <a:headEnd/>
                <a:tailEnd/>
              </a:ln>
            </p:spPr>
            <p:txBody>
              <a:bodyPr wrap="none" anchor="ctr"/>
              <a:lstStyle/>
              <a:p>
                <a:pPr algn="ctr"/>
                <a:endParaRPr lang="en-US" sz="2400" b="1" dirty="0">
                  <a:solidFill>
                    <a:srgbClr val="FF3300"/>
                  </a:solidFill>
                  <a:latin typeface="Times New Roman" pitchFamily="18" charset="0"/>
                  <a:cs typeface="Courier New" pitchFamily="49" charset="0"/>
                </a:endParaRPr>
              </a:p>
            </p:txBody>
          </p:sp>
          <p:grpSp>
            <p:nvGrpSpPr>
              <p:cNvPr id="141340" name="Group 35"/>
              <p:cNvGrpSpPr>
                <a:grpSpLocks/>
              </p:cNvGrpSpPr>
              <p:nvPr/>
            </p:nvGrpSpPr>
            <p:grpSpPr bwMode="auto">
              <a:xfrm>
                <a:off x="1789" y="844"/>
                <a:ext cx="857" cy="407"/>
                <a:chOff x="720" y="1833"/>
                <a:chExt cx="857" cy="407"/>
              </a:xfrm>
            </p:grpSpPr>
            <p:sp>
              <p:nvSpPr>
                <p:cNvPr id="141341" name="AutoShape 36"/>
                <p:cNvSpPr>
                  <a:spLocks noChangeArrowheads="1"/>
                </p:cNvSpPr>
                <p:nvPr/>
              </p:nvSpPr>
              <p:spPr bwMode="auto">
                <a:xfrm>
                  <a:off x="720" y="2005"/>
                  <a:ext cx="857" cy="235"/>
                </a:xfrm>
                <a:prstGeom prst="leftRightArrow">
                  <a:avLst>
                    <a:gd name="adj1" fmla="val 50000"/>
                    <a:gd name="adj2" fmla="val 72936"/>
                  </a:avLst>
                </a:prstGeom>
                <a:solidFill>
                  <a:srgbClr val="33CC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41342" name="Text Box 37"/>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33CCFF"/>
                      </a:solidFill>
                      <a:latin typeface="Arial" pitchFamily="34" charset="0"/>
                      <a:cs typeface="Courier New" pitchFamily="49" charset="0"/>
                    </a:rPr>
                    <a:t>Collect</a:t>
                  </a:r>
                </a:p>
              </p:txBody>
            </p:sp>
          </p:grpSp>
        </p:grpSp>
        <p:grpSp>
          <p:nvGrpSpPr>
            <p:cNvPr id="141325" name="Group 38"/>
            <p:cNvGrpSpPr>
              <a:grpSpLocks/>
            </p:cNvGrpSpPr>
            <p:nvPr/>
          </p:nvGrpSpPr>
          <p:grpSpPr bwMode="auto">
            <a:xfrm>
              <a:off x="3038" y="845"/>
              <a:ext cx="857" cy="1087"/>
              <a:chOff x="3038" y="845"/>
              <a:chExt cx="857" cy="1087"/>
            </a:xfrm>
          </p:grpSpPr>
          <p:grpSp>
            <p:nvGrpSpPr>
              <p:cNvPr id="141326" name="Group 39"/>
              <p:cNvGrpSpPr>
                <a:grpSpLocks/>
              </p:cNvGrpSpPr>
              <p:nvPr/>
            </p:nvGrpSpPr>
            <p:grpSpPr bwMode="auto">
              <a:xfrm>
                <a:off x="3255" y="1322"/>
                <a:ext cx="409" cy="610"/>
                <a:chOff x="953" y="2738"/>
                <a:chExt cx="409" cy="610"/>
              </a:xfrm>
            </p:grpSpPr>
            <p:sp>
              <p:nvSpPr>
                <p:cNvPr id="661544" name="Rectangle 40"/>
                <p:cNvSpPr>
                  <a:spLocks noChangeArrowheads="1"/>
                </p:cNvSpPr>
                <p:nvPr/>
              </p:nvSpPr>
              <p:spPr bwMode="auto">
                <a:xfrm rot="16200000">
                  <a:off x="846" y="2845"/>
                  <a:ext cx="610" cy="395"/>
                </a:xfrm>
                <a:prstGeom prst="rect">
                  <a:avLst/>
                </a:prstGeom>
                <a:solidFill>
                  <a:srgbClr val="00FFCC"/>
                </a:solidFill>
                <a:ln w="38100">
                  <a:solidFill>
                    <a:schemeClr val="tx1"/>
                  </a:solidFill>
                  <a:miter lim="800000"/>
                  <a:headEnd/>
                  <a:tailEnd/>
                </a:ln>
                <a:effectLst>
                  <a:outerShdw dist="107763" dir="2700000" algn="ctr" rotWithShape="0">
                    <a:schemeClr val="bg2">
                      <a:alpha val="50000"/>
                    </a:schemeClr>
                  </a:outerShdw>
                </a:effectLst>
              </p:spPr>
              <p:txBody>
                <a:bodyPr vert="eaVert" wrap="none" anchor="ctr"/>
                <a:lstStyle/>
                <a:p>
                  <a:pPr algn="ctr">
                    <a:defRPr/>
                  </a:pPr>
                  <a:endParaRPr lang="en-US" sz="1400" b="1" dirty="0">
                    <a:latin typeface="Times New Roman" pitchFamily="18" charset="0"/>
                    <a:cs typeface="Courier New" pitchFamily="49" charset="0"/>
                  </a:endParaRPr>
                </a:p>
              </p:txBody>
            </p:sp>
            <p:sp>
              <p:nvSpPr>
                <p:cNvPr id="141332" name="Line 41"/>
                <p:cNvSpPr>
                  <a:spLocks noChangeShapeType="1"/>
                </p:cNvSpPr>
                <p:nvPr/>
              </p:nvSpPr>
              <p:spPr bwMode="auto">
                <a:xfrm rot="-5400000">
                  <a:off x="1164" y="2946"/>
                  <a:ext cx="0" cy="395"/>
                </a:xfrm>
                <a:prstGeom prst="line">
                  <a:avLst/>
                </a:prstGeom>
                <a:noFill/>
                <a:ln w="38100">
                  <a:solidFill>
                    <a:schemeClr val="tx1"/>
                  </a:solidFill>
                  <a:round/>
                  <a:headEnd/>
                  <a:tailEnd/>
                </a:ln>
              </p:spPr>
              <p:txBody>
                <a:bodyPr/>
                <a:lstStyle/>
                <a:p>
                  <a:endParaRPr lang="en-US" dirty="0"/>
                </a:p>
              </p:txBody>
            </p:sp>
            <p:sp>
              <p:nvSpPr>
                <p:cNvPr id="141333" name="Line 42"/>
                <p:cNvSpPr>
                  <a:spLocks noChangeShapeType="1"/>
                </p:cNvSpPr>
                <p:nvPr/>
              </p:nvSpPr>
              <p:spPr bwMode="auto">
                <a:xfrm rot="-5400000">
                  <a:off x="1165" y="2760"/>
                  <a:ext cx="0" cy="395"/>
                </a:xfrm>
                <a:prstGeom prst="line">
                  <a:avLst/>
                </a:prstGeom>
                <a:noFill/>
                <a:ln w="38100">
                  <a:solidFill>
                    <a:schemeClr val="tx1"/>
                  </a:solidFill>
                  <a:round/>
                  <a:headEnd/>
                  <a:tailEnd/>
                </a:ln>
              </p:spPr>
              <p:txBody>
                <a:bodyPr/>
                <a:lstStyle/>
                <a:p>
                  <a:endParaRPr lang="en-US" dirty="0"/>
                </a:p>
              </p:txBody>
            </p:sp>
            <p:grpSp>
              <p:nvGrpSpPr>
                <p:cNvPr id="141334" name="Group 43"/>
                <p:cNvGrpSpPr>
                  <a:grpSpLocks/>
                </p:cNvGrpSpPr>
                <p:nvPr/>
              </p:nvGrpSpPr>
              <p:grpSpPr bwMode="auto">
                <a:xfrm>
                  <a:off x="1028" y="2761"/>
                  <a:ext cx="260" cy="557"/>
                  <a:chOff x="1062" y="2761"/>
                  <a:chExt cx="260" cy="557"/>
                </a:xfrm>
              </p:grpSpPr>
              <p:sp>
                <p:nvSpPr>
                  <p:cNvPr id="141335" name="Text Box 44"/>
                  <p:cNvSpPr txBox="1">
                    <a:spLocks noChangeArrowheads="1"/>
                  </p:cNvSpPr>
                  <p:nvPr/>
                </p:nvSpPr>
                <p:spPr bwMode="auto">
                  <a:xfrm>
                    <a:off x="1062" y="2761"/>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26</a:t>
                    </a:r>
                  </a:p>
                </p:txBody>
              </p:sp>
              <p:sp>
                <p:nvSpPr>
                  <p:cNvPr id="141336" name="Text Box 45"/>
                  <p:cNvSpPr txBox="1">
                    <a:spLocks noChangeArrowheads="1"/>
                  </p:cNvSpPr>
                  <p:nvPr/>
                </p:nvSpPr>
                <p:spPr bwMode="auto">
                  <a:xfrm>
                    <a:off x="1062" y="2948"/>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24</a:t>
                    </a:r>
                  </a:p>
                </p:txBody>
              </p:sp>
              <p:sp>
                <p:nvSpPr>
                  <p:cNvPr id="141337" name="Text Box 46"/>
                  <p:cNvSpPr txBox="1">
                    <a:spLocks noChangeArrowheads="1"/>
                  </p:cNvSpPr>
                  <p:nvPr/>
                </p:nvSpPr>
                <p:spPr bwMode="auto">
                  <a:xfrm>
                    <a:off x="1062" y="3136"/>
                    <a:ext cx="260"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0066CC"/>
                        </a:solidFill>
                        <a:latin typeface="Arial" pitchFamily="34" charset="0"/>
                        <a:cs typeface="Courier New" pitchFamily="49" charset="0"/>
                      </a:rPr>
                      <a:t>12</a:t>
                    </a:r>
                  </a:p>
                </p:txBody>
              </p:sp>
            </p:grpSp>
          </p:grpSp>
          <p:sp>
            <p:nvSpPr>
              <p:cNvPr id="141327" name="AutoShape 47"/>
              <p:cNvSpPr>
                <a:spLocks noChangeArrowheads="1"/>
              </p:cNvSpPr>
              <p:nvPr/>
            </p:nvSpPr>
            <p:spPr bwMode="auto">
              <a:xfrm>
                <a:off x="3318" y="1456"/>
                <a:ext cx="296" cy="260"/>
              </a:xfrm>
              <a:prstGeom prst="irregularSeal2">
                <a:avLst/>
              </a:prstGeom>
              <a:solidFill>
                <a:srgbClr val="FFCC00"/>
              </a:solidFill>
              <a:ln w="9525">
                <a:solidFill>
                  <a:schemeClr val="tx1"/>
                </a:solidFill>
                <a:miter lim="800000"/>
                <a:headEnd/>
                <a:tailEnd/>
              </a:ln>
            </p:spPr>
            <p:txBody>
              <a:bodyPr wrap="none" anchor="ctr"/>
              <a:lstStyle/>
              <a:p>
                <a:pPr algn="ctr"/>
                <a:endParaRPr lang="en-US" sz="2400" b="1" dirty="0">
                  <a:solidFill>
                    <a:srgbClr val="FF3300"/>
                  </a:solidFill>
                  <a:latin typeface="Times New Roman" pitchFamily="18" charset="0"/>
                  <a:cs typeface="Courier New" pitchFamily="49" charset="0"/>
                </a:endParaRPr>
              </a:p>
            </p:txBody>
          </p:sp>
          <p:grpSp>
            <p:nvGrpSpPr>
              <p:cNvPr id="141328" name="Group 48"/>
              <p:cNvGrpSpPr>
                <a:grpSpLocks/>
              </p:cNvGrpSpPr>
              <p:nvPr/>
            </p:nvGrpSpPr>
            <p:grpSpPr bwMode="auto">
              <a:xfrm>
                <a:off x="3038" y="845"/>
                <a:ext cx="857" cy="407"/>
                <a:chOff x="720" y="1833"/>
                <a:chExt cx="857" cy="407"/>
              </a:xfrm>
            </p:grpSpPr>
            <p:sp>
              <p:nvSpPr>
                <p:cNvPr id="141329" name="AutoShape 49"/>
                <p:cNvSpPr>
                  <a:spLocks noChangeArrowheads="1"/>
                </p:cNvSpPr>
                <p:nvPr/>
              </p:nvSpPr>
              <p:spPr bwMode="auto">
                <a:xfrm>
                  <a:off x="720" y="2005"/>
                  <a:ext cx="857" cy="235"/>
                </a:xfrm>
                <a:prstGeom prst="leftRightArrow">
                  <a:avLst>
                    <a:gd name="adj1" fmla="val 50000"/>
                    <a:gd name="adj2" fmla="val 72936"/>
                  </a:avLst>
                </a:prstGeom>
                <a:solidFill>
                  <a:srgbClr val="33CCFF"/>
                </a:solidFill>
                <a:ln w="38100">
                  <a:solidFill>
                    <a:schemeClr val="bg1"/>
                  </a:solidFill>
                  <a:miter lim="800000"/>
                  <a:headEnd/>
                  <a:tailEnd/>
                </a:ln>
              </p:spPr>
              <p:txBody>
                <a:bodyPr wrap="none" anchor="ctr"/>
                <a:lstStyle/>
                <a:p>
                  <a:pPr algn="ctr" eaLnBrk="0" hangingPunct="0"/>
                  <a:endParaRPr lang="en-US" sz="1400" b="1" dirty="0">
                    <a:solidFill>
                      <a:srgbClr val="009900"/>
                    </a:solidFill>
                    <a:latin typeface="Arial" pitchFamily="34" charset="0"/>
                    <a:cs typeface="Courier New" pitchFamily="49" charset="0"/>
                  </a:endParaRPr>
                </a:p>
              </p:txBody>
            </p:sp>
            <p:sp>
              <p:nvSpPr>
                <p:cNvPr id="141330" name="Text Box 50"/>
                <p:cNvSpPr txBox="1">
                  <a:spLocks noChangeArrowheads="1"/>
                </p:cNvSpPr>
                <p:nvPr/>
              </p:nvSpPr>
              <p:spPr bwMode="auto">
                <a:xfrm>
                  <a:off x="884" y="1833"/>
                  <a:ext cx="547" cy="182"/>
                </a:xfrm>
                <a:prstGeom prst="rect">
                  <a:avLst/>
                </a:prstGeom>
                <a:noFill/>
                <a:ln w="9525" algn="ctr">
                  <a:noFill/>
                  <a:miter lim="800000"/>
                  <a:headEnd/>
                  <a:tailEnd/>
                </a:ln>
              </p:spPr>
              <p:txBody>
                <a:bodyPr wrap="none">
                  <a:spAutoFit/>
                </a:bodyPr>
                <a:lstStyle/>
                <a:p>
                  <a:pPr marL="231775" indent="-231775" eaLnBrk="0" hangingPunct="0">
                    <a:lnSpc>
                      <a:spcPct val="80000"/>
                    </a:lnSpc>
                    <a:spcBef>
                      <a:spcPct val="20000"/>
                    </a:spcBef>
                  </a:pPr>
                  <a:r>
                    <a:rPr lang="en-US" sz="1600" b="1" dirty="0">
                      <a:solidFill>
                        <a:srgbClr val="33CCFF"/>
                      </a:solidFill>
                      <a:latin typeface="Arial" pitchFamily="34" charset="0"/>
                      <a:cs typeface="Courier New" pitchFamily="49" charset="0"/>
                    </a:rPr>
                    <a:t>Collect</a:t>
                  </a:r>
                </a:p>
              </p:txBody>
            </p:sp>
          </p:grpSp>
        </p:grpSp>
      </p:grpSp>
      <p:sp>
        <p:nvSpPr>
          <p:cNvPr id="661555" name="Text Box 51"/>
          <p:cNvSpPr txBox="1">
            <a:spLocks noChangeArrowheads="1"/>
          </p:cNvSpPr>
          <p:nvPr/>
        </p:nvSpPr>
        <p:spPr bwMode="auto">
          <a:xfrm>
            <a:off x="1848820" y="5018088"/>
            <a:ext cx="6505307" cy="867930"/>
          </a:xfrm>
          <a:prstGeom prst="rect">
            <a:avLst/>
          </a:prstGeom>
          <a:noFill/>
          <a:ln w="38100" algn="ctr">
            <a:solidFill>
              <a:srgbClr val="FF0000"/>
            </a:solidFill>
            <a:miter lim="800000"/>
            <a:headEnd/>
            <a:tailEnd/>
          </a:ln>
        </p:spPr>
        <p:txBody>
          <a:bodyPr wrap="none">
            <a:spAutoFit/>
          </a:bodyPr>
          <a:lstStyle/>
          <a:p>
            <a:pPr marL="231775" indent="-231775" algn="just" eaLnBrk="0" hangingPunct="0">
              <a:lnSpc>
                <a:spcPct val="80000"/>
              </a:lnSpc>
              <a:spcBef>
                <a:spcPct val="20000"/>
              </a:spcBef>
            </a:pPr>
            <a:r>
              <a:rPr lang="en-US" sz="2800" dirty="0">
                <a:solidFill>
                  <a:srgbClr val="FFFF00"/>
                </a:solidFill>
                <a:latin typeface="Arial" pitchFamily="34" charset="0"/>
                <a:cs typeface="Courier New" pitchFamily="49" charset="0"/>
              </a:rPr>
              <a:t>If we collect </a:t>
            </a:r>
            <a:r>
              <a:rPr lang="en-US" sz="2800" i="1" dirty="0">
                <a:solidFill>
                  <a:srgbClr val="FFFF00"/>
                </a:solidFill>
                <a:latin typeface="Arial" pitchFamily="34" charset="0"/>
                <a:cs typeface="Courier New" pitchFamily="49" charset="0"/>
              </a:rPr>
              <a:t>n</a:t>
            </a:r>
            <a:r>
              <a:rPr lang="en-US" sz="2800" dirty="0">
                <a:solidFill>
                  <a:srgbClr val="FFFF00"/>
                </a:solidFill>
                <a:latin typeface="Arial" pitchFamily="34" charset="0"/>
                <a:cs typeface="Courier New" pitchFamily="49" charset="0"/>
              </a:rPr>
              <a:t> times…some thread </a:t>
            </a:r>
          </a:p>
          <a:p>
            <a:pPr marL="231775" indent="-231775" eaLnBrk="0" hangingPunct="0">
              <a:lnSpc>
                <a:spcPct val="80000"/>
              </a:lnSpc>
              <a:spcBef>
                <a:spcPct val="20000"/>
              </a:spcBef>
            </a:pPr>
            <a:r>
              <a:rPr lang="en-US" sz="2800" dirty="0">
                <a:solidFill>
                  <a:srgbClr val="FFFF00"/>
                </a:solidFill>
                <a:latin typeface="Arial" pitchFamily="34" charset="0"/>
                <a:cs typeface="Courier New" pitchFamily="49" charset="0"/>
              </a:rPr>
              <a:t>must move twice (pigeonhole principle) </a:t>
            </a:r>
          </a:p>
        </p:txBody>
      </p:sp>
      <p:sp>
        <p:nvSpPr>
          <p:cNvPr id="53" name="Footer Placeholder 52"/>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615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1555"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6E7488CD-557C-435A-AE41-83887B1AE1E4}" type="slidenum">
              <a:rPr lang="x-none" sz="1400">
                <a:solidFill>
                  <a:srgbClr val="FFFF00"/>
                </a:solidFill>
                <a:latin typeface="Arial" pitchFamily="34" charset="0"/>
                <a:cs typeface="Arial" charset="0"/>
              </a:rPr>
              <a:pPr algn="r" eaLnBrk="0" hangingPunct="0"/>
              <a:t>126</a:t>
            </a:fld>
            <a:endParaRPr lang="en-US" sz="1400" dirty="0">
              <a:solidFill>
                <a:srgbClr val="FFFF00"/>
              </a:solidFill>
              <a:latin typeface="Arial" pitchFamily="34" charset="0"/>
              <a:cs typeface="Arial" charset="0"/>
            </a:endParaRPr>
          </a:p>
        </p:txBody>
      </p:sp>
      <p:sp>
        <p:nvSpPr>
          <p:cNvPr id="142340" name="Rectangle 2"/>
          <p:cNvSpPr>
            <a:spLocks noGrp="1" noChangeArrowheads="1"/>
          </p:cNvSpPr>
          <p:nvPr>
            <p:ph type="title" idx="4294967295"/>
          </p:nvPr>
        </p:nvSpPr>
        <p:spPr>
          <a:xfrm>
            <a:off x="538163" y="206375"/>
            <a:ext cx="7772400" cy="1143000"/>
          </a:xfrm>
        </p:spPr>
        <p:txBody>
          <a:bodyPr/>
          <a:lstStyle/>
          <a:p>
            <a:pPr eaLnBrk="1" hangingPunct="1"/>
            <a:r>
              <a:rPr lang="en-US" dirty="0">
                <a:latin typeface="Arial" charset="0"/>
                <a:cs typeface="Arial" charset="0"/>
              </a:rPr>
              <a:t>Scan is Wait-free </a:t>
            </a:r>
          </a:p>
        </p:txBody>
      </p:sp>
      <p:sp>
        <p:nvSpPr>
          <p:cNvPr id="142341" name="AutoShape 3"/>
          <p:cNvSpPr>
            <a:spLocks noChangeArrowheads="1"/>
          </p:cNvSpPr>
          <p:nvPr/>
        </p:nvSpPr>
        <p:spPr bwMode="auto">
          <a:xfrm>
            <a:off x="790575" y="1484313"/>
            <a:ext cx="8120063" cy="990600"/>
          </a:xfrm>
          <a:prstGeom prst="leftRightArrow">
            <a:avLst>
              <a:gd name="adj1" fmla="val 50000"/>
              <a:gd name="adj2" fmla="val 163942"/>
            </a:avLst>
          </a:prstGeom>
          <a:solidFill>
            <a:srgbClr val="0000FF"/>
          </a:solidFill>
          <a:ln w="38100">
            <a:solidFill>
              <a:schemeClr val="bg1"/>
            </a:solidFill>
            <a:miter lim="800000"/>
            <a:headEnd/>
            <a:tailEnd/>
          </a:ln>
        </p:spPr>
        <p:txBody>
          <a:bodyPr wrap="none" anchor="ctr"/>
          <a:lstStyle/>
          <a:p>
            <a:pPr algn="ctr" eaLnBrk="0" hangingPunct="0"/>
            <a:r>
              <a:rPr lang="en-US" sz="2400" b="1" dirty="0">
                <a:solidFill>
                  <a:schemeClr val="bg1"/>
                </a:solidFill>
                <a:latin typeface="Arial" pitchFamily="34" charset="0"/>
                <a:cs typeface="Courier New" pitchFamily="49" charset="0"/>
              </a:rPr>
              <a:t>scan</a:t>
            </a:r>
          </a:p>
        </p:txBody>
      </p:sp>
      <p:sp>
        <p:nvSpPr>
          <p:cNvPr id="658438" name="AutoShape 6"/>
          <p:cNvSpPr>
            <a:spLocks noChangeArrowheads="1"/>
          </p:cNvSpPr>
          <p:nvPr/>
        </p:nvSpPr>
        <p:spPr bwMode="auto">
          <a:xfrm>
            <a:off x="2316163" y="2709863"/>
            <a:ext cx="5318125" cy="923925"/>
          </a:xfrm>
          <a:prstGeom prst="leftRightArrow">
            <a:avLst>
              <a:gd name="adj1" fmla="val 46796"/>
              <a:gd name="adj2" fmla="val 83356"/>
            </a:avLst>
          </a:prstGeom>
          <a:solidFill>
            <a:srgbClr val="009900"/>
          </a:solidFill>
          <a:ln w="38100">
            <a:solidFill>
              <a:schemeClr val="bg1"/>
            </a:solidFill>
            <a:miter lim="800000"/>
            <a:headEnd/>
            <a:tailEnd/>
          </a:ln>
        </p:spPr>
        <p:txBody>
          <a:bodyPr wrap="none" anchor="ctr"/>
          <a:lstStyle/>
          <a:p>
            <a:pPr algn="ctr" eaLnBrk="0" hangingPunct="0"/>
            <a:r>
              <a:rPr lang="en-US" sz="2400" b="1" dirty="0">
                <a:solidFill>
                  <a:schemeClr val="bg1"/>
                </a:solidFill>
                <a:latin typeface="Arial" pitchFamily="34" charset="0"/>
                <a:cs typeface="Courier New" pitchFamily="49" charset="0"/>
              </a:rPr>
              <a:t>update</a:t>
            </a:r>
          </a:p>
        </p:txBody>
      </p:sp>
      <p:sp>
        <p:nvSpPr>
          <p:cNvPr id="658452" name="Oval 20"/>
          <p:cNvSpPr>
            <a:spLocks noChangeArrowheads="1"/>
          </p:cNvSpPr>
          <p:nvPr/>
        </p:nvSpPr>
        <p:spPr bwMode="auto">
          <a:xfrm>
            <a:off x="3894138" y="3967163"/>
            <a:ext cx="120650" cy="107950"/>
          </a:xfrm>
          <a:prstGeom prst="ellipse">
            <a:avLst/>
          </a:prstGeom>
          <a:solidFill>
            <a:srgbClr val="33CCFF"/>
          </a:solidFill>
          <a:ln w="9525">
            <a:solidFill>
              <a:srgbClr val="33CCFF"/>
            </a:solidFill>
            <a:round/>
            <a:headEnd/>
            <a:tailEnd/>
          </a:ln>
        </p:spPr>
        <p:txBody>
          <a:bodyPr wrap="none" anchor="ctr"/>
          <a:lstStyle/>
          <a:p>
            <a:pPr eaLnBrk="0" hangingPunct="0">
              <a:lnSpc>
                <a:spcPct val="80000"/>
              </a:lnSpc>
              <a:spcBef>
                <a:spcPct val="20000"/>
              </a:spcBef>
            </a:pPr>
            <a:endParaRPr lang="en-US" sz="2400" b="1" dirty="0">
              <a:solidFill>
                <a:srgbClr val="009900"/>
              </a:solidFill>
              <a:latin typeface="Arial" pitchFamily="34" charset="0"/>
              <a:cs typeface="Courier New" pitchFamily="49" charset="0"/>
            </a:endParaRPr>
          </a:p>
        </p:txBody>
      </p:sp>
      <p:sp>
        <p:nvSpPr>
          <p:cNvPr id="658453" name="Oval 21"/>
          <p:cNvSpPr>
            <a:spLocks noChangeArrowheads="1"/>
          </p:cNvSpPr>
          <p:nvPr/>
        </p:nvSpPr>
        <p:spPr bwMode="auto">
          <a:xfrm>
            <a:off x="3886200" y="4214813"/>
            <a:ext cx="120650" cy="107950"/>
          </a:xfrm>
          <a:prstGeom prst="ellipse">
            <a:avLst/>
          </a:prstGeom>
          <a:solidFill>
            <a:srgbClr val="33CCFF"/>
          </a:solidFill>
          <a:ln w="9525">
            <a:solidFill>
              <a:srgbClr val="33CCFF"/>
            </a:solidFill>
            <a:round/>
            <a:headEnd/>
            <a:tailEnd/>
          </a:ln>
        </p:spPr>
        <p:txBody>
          <a:bodyPr wrap="none" anchor="ctr"/>
          <a:lstStyle/>
          <a:p>
            <a:pPr eaLnBrk="0" hangingPunct="0">
              <a:lnSpc>
                <a:spcPct val="80000"/>
              </a:lnSpc>
              <a:spcBef>
                <a:spcPct val="20000"/>
              </a:spcBef>
            </a:pPr>
            <a:endParaRPr lang="en-US" sz="2400" b="1" dirty="0">
              <a:solidFill>
                <a:srgbClr val="FFFF00"/>
              </a:solidFill>
              <a:latin typeface="Arial" pitchFamily="34" charset="0"/>
              <a:cs typeface="Courier New" pitchFamily="49" charset="0"/>
            </a:endParaRPr>
          </a:p>
        </p:txBody>
      </p:sp>
      <p:sp>
        <p:nvSpPr>
          <p:cNvPr id="658454" name="Oval 22"/>
          <p:cNvSpPr>
            <a:spLocks noChangeArrowheads="1"/>
          </p:cNvSpPr>
          <p:nvPr/>
        </p:nvSpPr>
        <p:spPr bwMode="auto">
          <a:xfrm>
            <a:off x="3878263" y="4462463"/>
            <a:ext cx="120650" cy="107950"/>
          </a:xfrm>
          <a:prstGeom prst="ellipse">
            <a:avLst/>
          </a:prstGeom>
          <a:solidFill>
            <a:srgbClr val="33CCFF"/>
          </a:solidFill>
          <a:ln w="9525">
            <a:solidFill>
              <a:srgbClr val="33CCFF"/>
            </a:solidFill>
            <a:round/>
            <a:headEnd/>
            <a:tailEnd/>
          </a:ln>
        </p:spPr>
        <p:txBody>
          <a:bodyPr wrap="none" anchor="ctr"/>
          <a:lstStyle/>
          <a:p>
            <a:pPr eaLnBrk="0" hangingPunct="0">
              <a:lnSpc>
                <a:spcPct val="80000"/>
              </a:lnSpc>
              <a:spcBef>
                <a:spcPct val="20000"/>
              </a:spcBef>
            </a:pPr>
            <a:endParaRPr lang="en-US" sz="2400" b="1" dirty="0">
              <a:solidFill>
                <a:srgbClr val="FFFF00"/>
              </a:solidFill>
              <a:latin typeface="Arial" pitchFamily="34" charset="0"/>
              <a:cs typeface="Courier New" pitchFamily="49" charset="0"/>
            </a:endParaRPr>
          </a:p>
        </p:txBody>
      </p:sp>
      <p:sp>
        <p:nvSpPr>
          <p:cNvPr id="658455" name="Text Box 23"/>
          <p:cNvSpPr txBox="1">
            <a:spLocks noChangeArrowheads="1"/>
          </p:cNvSpPr>
          <p:nvPr/>
        </p:nvSpPr>
        <p:spPr bwMode="auto">
          <a:xfrm>
            <a:off x="4963193" y="4576830"/>
            <a:ext cx="4025900" cy="946150"/>
          </a:xfrm>
          <a:prstGeom prst="rect">
            <a:avLst/>
          </a:prstGeom>
          <a:noFill/>
          <a:ln w="38100">
            <a:solidFill>
              <a:srgbClr val="FF0000"/>
            </a:solidFill>
            <a:miter lim="800000"/>
            <a:headEnd/>
            <a:tailEnd/>
          </a:ln>
        </p:spPr>
        <p:txBody>
          <a:bodyPr>
            <a:spAutoFit/>
          </a:bodyPr>
          <a:lstStyle/>
          <a:p>
            <a:pPr algn="ctr" eaLnBrk="0" hangingPunct="0"/>
            <a:r>
              <a:rPr lang="en-US" sz="2800" dirty="0">
                <a:solidFill>
                  <a:srgbClr val="FFFF00"/>
                </a:solidFill>
                <a:latin typeface="Arial" pitchFamily="34" charset="0"/>
                <a:cs typeface="Courier New" pitchFamily="49" charset="0"/>
              </a:rPr>
              <a:t>So some thread must have had clean collect</a:t>
            </a:r>
          </a:p>
        </p:txBody>
      </p:sp>
      <p:sp>
        <p:nvSpPr>
          <p:cNvPr id="658457" name="AutoShape 25"/>
          <p:cNvSpPr>
            <a:spLocks noChangeArrowheads="1"/>
          </p:cNvSpPr>
          <p:nvPr/>
        </p:nvSpPr>
        <p:spPr bwMode="auto">
          <a:xfrm>
            <a:off x="3190875" y="3187700"/>
            <a:ext cx="1698625" cy="668338"/>
          </a:xfrm>
          <a:prstGeom prst="leftRightArrow">
            <a:avLst>
              <a:gd name="adj1" fmla="val 46796"/>
              <a:gd name="adj2" fmla="val 36806"/>
            </a:avLst>
          </a:prstGeom>
          <a:solidFill>
            <a:srgbClr val="008000"/>
          </a:solidFill>
          <a:ln w="38100">
            <a:solidFill>
              <a:schemeClr val="bg1"/>
            </a:solidFill>
            <a:miter lim="800000"/>
            <a:headEnd/>
            <a:tailEnd/>
          </a:ln>
        </p:spPr>
        <p:txBody>
          <a:bodyPr wrap="none" anchor="ctr"/>
          <a:lstStyle/>
          <a:p>
            <a:pPr algn="ctr" eaLnBrk="0" hangingPunct="0"/>
            <a:r>
              <a:rPr lang="en-US" sz="1600" b="1" dirty="0">
                <a:solidFill>
                  <a:schemeClr val="bg1"/>
                </a:solidFill>
                <a:latin typeface="Arial" pitchFamily="34" charset="0"/>
                <a:cs typeface="Courier New" pitchFamily="49" charset="0"/>
              </a:rPr>
              <a:t>scan</a:t>
            </a:r>
          </a:p>
        </p:txBody>
      </p:sp>
      <p:sp>
        <p:nvSpPr>
          <p:cNvPr id="658461" name="AutoShape 29"/>
          <p:cNvSpPr>
            <a:spLocks noChangeArrowheads="1"/>
          </p:cNvSpPr>
          <p:nvPr/>
        </p:nvSpPr>
        <p:spPr bwMode="auto">
          <a:xfrm>
            <a:off x="3254375" y="4643438"/>
            <a:ext cx="1546225" cy="668337"/>
          </a:xfrm>
          <a:prstGeom prst="leftRightArrow">
            <a:avLst>
              <a:gd name="adj1" fmla="val 46796"/>
              <a:gd name="adj2" fmla="val 33504"/>
            </a:avLst>
          </a:prstGeom>
          <a:solidFill>
            <a:srgbClr val="800080"/>
          </a:solidFill>
          <a:ln w="38100">
            <a:solidFill>
              <a:schemeClr val="bg1"/>
            </a:solidFill>
            <a:miter lim="800000"/>
            <a:headEnd/>
            <a:tailEnd/>
          </a:ln>
        </p:spPr>
        <p:txBody>
          <a:bodyPr wrap="none" anchor="ctr"/>
          <a:lstStyle/>
          <a:p>
            <a:pPr algn="ctr" eaLnBrk="0" hangingPunct="0"/>
            <a:r>
              <a:rPr lang="en-US" sz="1600" b="1" dirty="0">
                <a:solidFill>
                  <a:schemeClr val="bg1"/>
                </a:solidFill>
                <a:latin typeface="Arial" pitchFamily="34" charset="0"/>
                <a:cs typeface="Courier New" pitchFamily="49" charset="0"/>
              </a:rPr>
              <a:t>update</a:t>
            </a:r>
          </a:p>
        </p:txBody>
      </p:sp>
      <p:sp>
        <p:nvSpPr>
          <p:cNvPr id="658462" name="AutoShape 30"/>
          <p:cNvSpPr>
            <a:spLocks noChangeArrowheads="1"/>
          </p:cNvSpPr>
          <p:nvPr/>
        </p:nvSpPr>
        <p:spPr bwMode="auto">
          <a:xfrm>
            <a:off x="3508375" y="4978400"/>
            <a:ext cx="974725" cy="668338"/>
          </a:xfrm>
          <a:prstGeom prst="leftRightArrow">
            <a:avLst>
              <a:gd name="adj1" fmla="val 46796"/>
              <a:gd name="adj2" fmla="val 21120"/>
            </a:avLst>
          </a:prstGeom>
          <a:solidFill>
            <a:srgbClr val="CC3399"/>
          </a:solidFill>
          <a:ln w="38100">
            <a:solidFill>
              <a:schemeClr val="bg1"/>
            </a:solidFill>
            <a:miter lim="800000"/>
            <a:headEnd/>
            <a:tailEnd/>
          </a:ln>
        </p:spPr>
        <p:txBody>
          <a:bodyPr wrap="none" anchor="ctr"/>
          <a:lstStyle/>
          <a:p>
            <a:pPr algn="ctr" eaLnBrk="0" hangingPunct="0"/>
            <a:r>
              <a:rPr lang="en-US" sz="1600" b="1" dirty="0">
                <a:solidFill>
                  <a:schemeClr val="bg1"/>
                </a:solidFill>
                <a:latin typeface="Arial" pitchFamily="34" charset="0"/>
                <a:cs typeface="Courier New" pitchFamily="49" charset="0"/>
              </a:rPr>
              <a:t>scan</a:t>
            </a:r>
          </a:p>
        </p:txBody>
      </p:sp>
      <p:sp>
        <p:nvSpPr>
          <p:cNvPr id="658464" name="Text Box 32"/>
          <p:cNvSpPr txBox="1">
            <a:spLocks noChangeArrowheads="1"/>
          </p:cNvSpPr>
          <p:nvPr/>
        </p:nvSpPr>
        <p:spPr bwMode="auto">
          <a:xfrm>
            <a:off x="495301" y="2847126"/>
            <a:ext cx="1085554" cy="1729704"/>
          </a:xfrm>
          <a:prstGeom prst="rect">
            <a:avLst/>
          </a:prstGeom>
          <a:noFill/>
          <a:ln w="38100" algn="ctr">
            <a:solidFill>
              <a:srgbClr val="FF0000"/>
            </a:solidFill>
            <a:miter lim="800000"/>
            <a:headEnd/>
            <a:tailEnd/>
          </a:ln>
        </p:spPr>
        <p:txBody>
          <a:bodyPr wrap="none">
            <a:spAutoFit/>
          </a:bodyPr>
          <a:lstStyle/>
          <a:p>
            <a:pPr marL="231775" indent="-231775" algn="ctr" eaLnBrk="0" hangingPunct="0">
              <a:lnSpc>
                <a:spcPct val="80000"/>
              </a:lnSpc>
              <a:spcBef>
                <a:spcPct val="20000"/>
              </a:spcBef>
            </a:pPr>
            <a:r>
              <a:rPr lang="en-US" sz="2800" dirty="0">
                <a:solidFill>
                  <a:srgbClr val="FFFF00"/>
                </a:solidFill>
                <a:latin typeface="Arial" pitchFamily="34" charset="0"/>
                <a:cs typeface="Courier New" pitchFamily="49" charset="0"/>
              </a:rPr>
              <a:t>At </a:t>
            </a:r>
          </a:p>
          <a:p>
            <a:pPr marL="231775" indent="-231775" algn="ctr" eaLnBrk="0" hangingPunct="0">
              <a:lnSpc>
                <a:spcPct val="80000"/>
              </a:lnSpc>
              <a:spcBef>
                <a:spcPct val="20000"/>
              </a:spcBef>
            </a:pPr>
            <a:r>
              <a:rPr lang="en-US" sz="2800" dirty="0">
                <a:solidFill>
                  <a:srgbClr val="FFFF00"/>
                </a:solidFill>
                <a:latin typeface="Arial" pitchFamily="34" charset="0"/>
                <a:cs typeface="Courier New" pitchFamily="49" charset="0"/>
              </a:rPr>
              <a:t>most </a:t>
            </a:r>
          </a:p>
          <a:p>
            <a:pPr marL="231775" indent="-231775" algn="ctr" eaLnBrk="0" hangingPunct="0">
              <a:lnSpc>
                <a:spcPct val="80000"/>
              </a:lnSpc>
              <a:spcBef>
                <a:spcPct val="20000"/>
              </a:spcBef>
            </a:pPr>
            <a:r>
              <a:rPr lang="en-US" sz="2800" dirty="0">
                <a:solidFill>
                  <a:srgbClr val="FFFF00"/>
                </a:solidFill>
                <a:latin typeface="Arial" pitchFamily="34" charset="0"/>
                <a:cs typeface="Courier New" pitchFamily="49" charset="0"/>
              </a:rPr>
              <a:t>n-1 </a:t>
            </a:r>
          </a:p>
          <a:p>
            <a:pPr marL="231775" indent="-231775" algn="ctr" eaLnBrk="0" hangingPunct="0">
              <a:lnSpc>
                <a:spcPct val="80000"/>
              </a:lnSpc>
              <a:spcBef>
                <a:spcPct val="20000"/>
              </a:spcBef>
            </a:pPr>
            <a:r>
              <a:rPr lang="en-US" sz="2800" dirty="0">
                <a:solidFill>
                  <a:srgbClr val="FFFF00"/>
                </a:solidFill>
                <a:latin typeface="Arial" pitchFamily="34" charset="0"/>
                <a:cs typeface="Courier New" pitchFamily="49" charset="0"/>
              </a:rPr>
              <a:t>depth</a:t>
            </a:r>
          </a:p>
        </p:txBody>
      </p:sp>
      <p:sp>
        <p:nvSpPr>
          <p:cNvPr id="16" name="Footer Placeholder 15"/>
          <p:cNvSpPr>
            <a:spLocks noGrp="1"/>
          </p:cNvSpPr>
          <p:nvPr>
            <p:ph type="ftr" sz="quarter" idx="10"/>
          </p:nvPr>
        </p:nvSpPr>
        <p:spPr/>
        <p:txBody>
          <a:bodyPr/>
          <a:lstStyle/>
          <a:p>
            <a:pPr>
              <a:defRPr/>
            </a:pPr>
            <a:r>
              <a:rPr lang="en-US" dirty="0"/>
              <a:t>Art of Multiprocessor Programming</a:t>
            </a:r>
          </a:p>
        </p:txBody>
      </p:sp>
      <p:sp>
        <p:nvSpPr>
          <p:cNvPr id="17" name="AutoShape 31"/>
          <p:cNvSpPr>
            <a:spLocks/>
          </p:cNvSpPr>
          <p:nvPr/>
        </p:nvSpPr>
        <p:spPr bwMode="auto">
          <a:xfrm>
            <a:off x="1689100" y="1349375"/>
            <a:ext cx="518818" cy="4441825"/>
          </a:xfrm>
          <a:prstGeom prst="leftBrace">
            <a:avLst>
              <a:gd name="adj1" fmla="val 81863"/>
              <a:gd name="adj2" fmla="val 50000"/>
            </a:avLst>
          </a:prstGeom>
          <a:noFill/>
          <a:ln w="57150">
            <a:solidFill>
              <a:schemeClr val="bg1"/>
            </a:solidFill>
            <a:round/>
            <a:headEnd/>
            <a:tailEnd/>
          </a:ln>
        </p:spPr>
        <p:txBody>
          <a:bodyPr wrap="none" anchor="ctr">
            <a:noAutofit/>
          </a:bodyPr>
          <a:lstStyle/>
          <a:p>
            <a:pPr eaLnBrk="0" hangingPunct="0">
              <a:lnSpc>
                <a:spcPct val="80000"/>
              </a:lnSpc>
              <a:spcBef>
                <a:spcPct val="20000"/>
              </a:spcBef>
            </a:pPr>
            <a:endParaRPr lang="en-US" sz="2400" b="1" dirty="0">
              <a:solidFill>
                <a:srgbClr val="009900"/>
              </a:solidFill>
              <a:latin typeface="Arial" panose="020B0604020202020204" pitchFamily="34" charset="0"/>
              <a:cs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58457"/>
                                        </p:tgtEl>
                                        <p:attrNameLst>
                                          <p:attrName>style.visibility</p:attrName>
                                        </p:attrNameLst>
                                      </p:cBhvr>
                                      <p:to>
                                        <p:strVal val="visible"/>
                                      </p:to>
                                    </p:set>
                                    <p:animEffect transition="in" filter="checkerboard(across)">
                                      <p:cBhvr>
                                        <p:cTn id="7" dur="500"/>
                                        <p:tgtEl>
                                          <p:spTgt spid="65845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58452"/>
                                        </p:tgtEl>
                                        <p:attrNameLst>
                                          <p:attrName>style.visibility</p:attrName>
                                        </p:attrNameLst>
                                      </p:cBhvr>
                                      <p:to>
                                        <p:strVal val="visible"/>
                                      </p:to>
                                    </p:set>
                                    <p:animEffect transition="in" filter="checkerboard(across)">
                                      <p:cBhvr>
                                        <p:cTn id="12" dur="500"/>
                                        <p:tgtEl>
                                          <p:spTgt spid="658452"/>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658453"/>
                                        </p:tgtEl>
                                        <p:attrNameLst>
                                          <p:attrName>style.visibility</p:attrName>
                                        </p:attrNameLst>
                                      </p:cBhvr>
                                      <p:to>
                                        <p:strVal val="visible"/>
                                      </p:to>
                                    </p:set>
                                    <p:animEffect transition="in" filter="checkerboard(across)">
                                      <p:cBhvr>
                                        <p:cTn id="15" dur="500"/>
                                        <p:tgtEl>
                                          <p:spTgt spid="658453"/>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658454"/>
                                        </p:tgtEl>
                                        <p:attrNameLst>
                                          <p:attrName>style.visibility</p:attrName>
                                        </p:attrNameLst>
                                      </p:cBhvr>
                                      <p:to>
                                        <p:strVal val="visible"/>
                                      </p:to>
                                    </p:set>
                                    <p:animEffect transition="in" filter="checkerboard(across)">
                                      <p:cBhvr>
                                        <p:cTn id="18" dur="500"/>
                                        <p:tgtEl>
                                          <p:spTgt spid="658454"/>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1" nodeType="clickEffect">
                                  <p:stCondLst>
                                    <p:cond delay="0"/>
                                  </p:stCondLst>
                                  <p:childTnLst>
                                    <p:set>
                                      <p:cBhvr>
                                        <p:cTn id="22" dur="1" fill="hold">
                                          <p:stCondLst>
                                            <p:cond delay="0"/>
                                          </p:stCondLst>
                                        </p:cTn>
                                        <p:tgtEl>
                                          <p:spTgt spid="658454"/>
                                        </p:tgtEl>
                                        <p:attrNameLst>
                                          <p:attrName>style.visibility</p:attrName>
                                        </p:attrNameLst>
                                      </p:cBhvr>
                                      <p:to>
                                        <p:strVal val="visible"/>
                                      </p:to>
                                    </p:set>
                                    <p:animEffect transition="in" filter="checkerboard(across)">
                                      <p:cBhvr>
                                        <p:cTn id="23" dur="500"/>
                                        <p:tgtEl>
                                          <p:spTgt spid="658454"/>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658461"/>
                                        </p:tgtEl>
                                        <p:attrNameLst>
                                          <p:attrName>style.visibility</p:attrName>
                                        </p:attrNameLst>
                                      </p:cBhvr>
                                      <p:to>
                                        <p:strVal val="visible"/>
                                      </p:to>
                                    </p:set>
                                    <p:animEffect transition="in" filter="checkerboard(across)">
                                      <p:cBhvr>
                                        <p:cTn id="26" dur="500"/>
                                        <p:tgtEl>
                                          <p:spTgt spid="658461"/>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658462"/>
                                        </p:tgtEl>
                                        <p:attrNameLst>
                                          <p:attrName>style.visibility</p:attrName>
                                        </p:attrNameLst>
                                      </p:cBhvr>
                                      <p:to>
                                        <p:strVal val="visible"/>
                                      </p:to>
                                    </p:set>
                                    <p:animEffect transition="in" filter="checkerboard(across)">
                                      <p:cBhvr>
                                        <p:cTn id="29" dur="500"/>
                                        <p:tgtEl>
                                          <p:spTgt spid="658462"/>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65846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658455"/>
                                        </p:tgtEl>
                                        <p:attrNameLst>
                                          <p:attrName>style.visibility</p:attrName>
                                        </p:attrNameLst>
                                      </p:cBhvr>
                                      <p:to>
                                        <p:strVal val="visible"/>
                                      </p:to>
                                    </p:set>
                                    <p:animEffect transition="in" filter="checkerboard(across)">
                                      <p:cBhvr>
                                        <p:cTn id="40" dur="500"/>
                                        <p:tgtEl>
                                          <p:spTgt spid="6584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8452" grpId="0" animBg="1"/>
      <p:bldP spid="658453" grpId="0" animBg="1"/>
      <p:bldP spid="658454" grpId="0" animBg="1"/>
      <p:bldP spid="658454" grpId="1" animBg="1"/>
      <p:bldP spid="658455" grpId="0" animBg="1"/>
      <p:bldP spid="658457" grpId="0" animBg="1"/>
      <p:bldP spid="658461" grpId="0" animBg="1"/>
      <p:bldP spid="658462" grpId="0" animBg="1"/>
      <p:bldP spid="658464" grpId="0" animBg="1"/>
      <p:bldP spid="17"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CC23C3B8-2836-4D09-AAE1-16C01A68C55D}" type="slidenum">
              <a:rPr lang="x-none" sz="1400">
                <a:solidFill>
                  <a:srgbClr val="FFFF00"/>
                </a:solidFill>
                <a:latin typeface="Arial" pitchFamily="34" charset="0"/>
                <a:cs typeface="Arial" charset="0"/>
              </a:rPr>
              <a:pPr algn="r" eaLnBrk="0" hangingPunct="0"/>
              <a:t>127</a:t>
            </a:fld>
            <a:endParaRPr lang="en-US" sz="1400" dirty="0">
              <a:solidFill>
                <a:srgbClr val="FFFF00"/>
              </a:solidFill>
              <a:latin typeface="Arial" pitchFamily="34" charset="0"/>
              <a:cs typeface="Arial" charset="0"/>
            </a:endParaRPr>
          </a:p>
        </p:txBody>
      </p:sp>
      <p:sp>
        <p:nvSpPr>
          <p:cNvPr id="143364" name="Rectangle 2"/>
          <p:cNvSpPr>
            <a:spLocks noGrp="1" noChangeArrowheads="1"/>
          </p:cNvSpPr>
          <p:nvPr>
            <p:ph type="title" idx="4294967295"/>
          </p:nvPr>
        </p:nvSpPr>
        <p:spPr/>
        <p:txBody>
          <a:bodyPr/>
          <a:lstStyle/>
          <a:p>
            <a:pPr eaLnBrk="1" hangingPunct="1"/>
            <a:r>
              <a:rPr lang="en-US" sz="4000" dirty="0">
                <a:latin typeface="Arial" charset="0"/>
                <a:cs typeface="Arial" charset="0"/>
              </a:rPr>
              <a:t>Wait-Free Snapshot Label</a:t>
            </a:r>
            <a:endParaRPr lang="en-US" sz="4000" dirty="0">
              <a:solidFill>
                <a:schemeClr val="tx1"/>
              </a:solidFill>
              <a:latin typeface="Arial" charset="0"/>
              <a:cs typeface="Arial" charset="0"/>
              <a:sym typeface="Wingdings" pitchFamily="2" charset="2"/>
            </a:endParaRPr>
          </a:p>
        </p:txBody>
      </p:sp>
      <p:sp>
        <p:nvSpPr>
          <p:cNvPr id="143365" name="Text Box 3"/>
          <p:cNvSpPr txBox="1">
            <a:spLocks noChangeArrowheads="1"/>
          </p:cNvSpPr>
          <p:nvPr/>
        </p:nvSpPr>
        <p:spPr bwMode="auto">
          <a:xfrm>
            <a:off x="2114550" y="2222500"/>
            <a:ext cx="4262705" cy="2308324"/>
          </a:xfrm>
          <a:prstGeom prst="rect">
            <a:avLst/>
          </a:prstGeom>
          <a:solidFill>
            <a:schemeClr val="tx1"/>
          </a:solidFill>
          <a:ln w="9525">
            <a:noFill/>
            <a:miter lim="800000"/>
            <a:headEnd/>
            <a:tailEnd/>
          </a:ln>
        </p:spPr>
        <p:txBody>
          <a:bodyPr wrap="none">
            <a:spAutoFit/>
          </a:bodyPr>
          <a:lstStyle/>
          <a:p>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SnapValue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stamp;</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value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snap</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CC62E846-0FFD-05D5-C5B4-9E96A15660C6}"/>
              </a:ext>
            </a:extLst>
          </p:cNvPr>
          <p:cNvSpPr txBox="1">
            <a:spLocks noChangeArrowheads="1"/>
          </p:cNvSpPr>
          <p:nvPr/>
        </p:nvSpPr>
        <p:spPr bwMode="auto">
          <a:xfrm>
            <a:off x="2114550" y="2222500"/>
            <a:ext cx="4262705" cy="2308324"/>
          </a:xfrm>
          <a:prstGeom prst="rect">
            <a:avLst/>
          </a:prstGeom>
          <a:solidFill>
            <a:schemeClr val="tx1"/>
          </a:solidFill>
          <a:ln w="9525">
            <a:noFill/>
            <a:miter lim="800000"/>
            <a:headEnd/>
            <a:tailEnd/>
          </a:ln>
        </p:spPr>
        <p:txBody>
          <a:bodyPr wrap="none">
            <a:spAutoFit/>
          </a:bodyPr>
          <a:lstStyle/>
          <a:p>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SnapValue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stamp;</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value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snap</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a:t>
            </a:r>
          </a:p>
        </p:txBody>
      </p:sp>
      <p:sp>
        <p:nvSpPr>
          <p:cNvPr id="14438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4B183E99-0DD2-481B-AC1C-4926307B4E11}" type="slidenum">
              <a:rPr lang="x-none" sz="1400">
                <a:solidFill>
                  <a:srgbClr val="FFFF00"/>
                </a:solidFill>
                <a:latin typeface="Arial" pitchFamily="34" charset="0"/>
                <a:cs typeface="Arial" charset="0"/>
              </a:rPr>
              <a:pPr algn="r" eaLnBrk="0" hangingPunct="0"/>
              <a:t>128</a:t>
            </a:fld>
            <a:endParaRPr lang="en-US" sz="1400" dirty="0">
              <a:solidFill>
                <a:srgbClr val="FFFF00"/>
              </a:solidFill>
              <a:latin typeface="Arial" pitchFamily="34" charset="0"/>
              <a:cs typeface="Arial" charset="0"/>
            </a:endParaRPr>
          </a:p>
        </p:txBody>
      </p:sp>
      <p:sp>
        <p:nvSpPr>
          <p:cNvPr id="144388" name="Rectangle 2"/>
          <p:cNvSpPr>
            <a:spLocks noGrp="1" noChangeArrowheads="1"/>
          </p:cNvSpPr>
          <p:nvPr>
            <p:ph type="title" idx="4294967295"/>
          </p:nvPr>
        </p:nvSpPr>
        <p:spPr/>
        <p:txBody>
          <a:bodyPr/>
          <a:lstStyle/>
          <a:p>
            <a:pPr eaLnBrk="1" hangingPunct="1"/>
            <a:r>
              <a:rPr lang="en-US" sz="4000" dirty="0">
                <a:latin typeface="Arial" charset="0"/>
                <a:cs typeface="Arial" charset="0"/>
              </a:rPr>
              <a:t>Wait-Free Snapshot Label</a:t>
            </a:r>
            <a:endParaRPr lang="en-US" sz="4000" dirty="0">
              <a:solidFill>
                <a:schemeClr val="tx1"/>
              </a:solidFill>
              <a:latin typeface="Arial" charset="0"/>
              <a:cs typeface="Arial" charset="0"/>
              <a:sym typeface="Wingdings" pitchFamily="2" charset="2"/>
            </a:endParaRPr>
          </a:p>
        </p:txBody>
      </p:sp>
      <p:sp>
        <p:nvSpPr>
          <p:cNvPr id="144390" name="AutoShape 5"/>
          <p:cNvSpPr>
            <a:spLocks noChangeArrowheads="1"/>
          </p:cNvSpPr>
          <p:nvPr/>
        </p:nvSpPr>
        <p:spPr bwMode="auto">
          <a:xfrm>
            <a:off x="2613025" y="2633730"/>
            <a:ext cx="3556000" cy="444500"/>
          </a:xfrm>
          <a:prstGeom prst="wedgeRoundRectCallout">
            <a:avLst>
              <a:gd name="adj1" fmla="val -3079"/>
              <a:gd name="adj2" fmla="val 371431"/>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44391" name="Text Box 6"/>
          <p:cNvSpPr txBox="1">
            <a:spLocks noChangeArrowheads="1"/>
          </p:cNvSpPr>
          <p:nvPr/>
        </p:nvSpPr>
        <p:spPr bwMode="auto">
          <a:xfrm>
            <a:off x="2597785" y="4561304"/>
            <a:ext cx="4095750" cy="946150"/>
          </a:xfrm>
          <a:prstGeom prst="rect">
            <a:avLst/>
          </a:prstGeom>
          <a:noFill/>
          <a:ln w="38100">
            <a:solidFill>
              <a:srgbClr val="FF0000"/>
            </a:solidFill>
            <a:miter lim="800000"/>
            <a:headEnd/>
            <a:tailEnd/>
          </a:ln>
        </p:spPr>
        <p:txBody>
          <a:bodyPr>
            <a:spAutoFit/>
          </a:bodyPr>
          <a:lstStyle/>
          <a:p>
            <a:pPr algn="ctr" eaLnBrk="0" hangingPunct="0"/>
            <a:r>
              <a:rPr lang="en-US" sz="2800" dirty="0">
                <a:solidFill>
                  <a:srgbClr val="FFFF00"/>
                </a:solidFill>
                <a:latin typeface="Arial" pitchFamily="34" charset="0"/>
                <a:cs typeface="Courier New" pitchFamily="49" charset="0"/>
              </a:rPr>
              <a:t>Counter incremented with each snapshot</a:t>
            </a:r>
            <a:endParaRPr lang="en-US" sz="2800" i="1" dirty="0">
              <a:solidFill>
                <a:srgbClr val="FFFF00"/>
              </a:solidFill>
              <a:latin typeface="Arial" pitchFamily="34"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78AE728F-5EA8-7972-8DE2-58FB87E39B87}"/>
              </a:ext>
            </a:extLst>
          </p:cNvPr>
          <p:cNvSpPr txBox="1">
            <a:spLocks noChangeArrowheads="1"/>
          </p:cNvSpPr>
          <p:nvPr/>
        </p:nvSpPr>
        <p:spPr bwMode="auto">
          <a:xfrm>
            <a:off x="2114550" y="2222500"/>
            <a:ext cx="4262705" cy="2308324"/>
          </a:xfrm>
          <a:prstGeom prst="rect">
            <a:avLst/>
          </a:prstGeom>
          <a:solidFill>
            <a:schemeClr val="tx1"/>
          </a:solidFill>
          <a:ln w="9525">
            <a:noFill/>
            <a:miter lim="800000"/>
            <a:headEnd/>
            <a:tailEnd/>
          </a:ln>
        </p:spPr>
        <p:txBody>
          <a:bodyPr wrap="none">
            <a:spAutoFit/>
          </a:bodyPr>
          <a:lstStyle/>
          <a:p>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SnapValue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stamp;</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value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snap</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a:t>
            </a:r>
          </a:p>
        </p:txBody>
      </p:sp>
      <p:sp>
        <p:nvSpPr>
          <p:cNvPr id="14541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87DAEE7C-A805-41FB-A57A-FCE066C1CA69}" type="slidenum">
              <a:rPr lang="x-none" sz="1400">
                <a:solidFill>
                  <a:srgbClr val="FFFF00"/>
                </a:solidFill>
                <a:latin typeface="Arial" pitchFamily="34" charset="0"/>
                <a:cs typeface="Arial" charset="0"/>
              </a:rPr>
              <a:pPr algn="r" eaLnBrk="0" hangingPunct="0"/>
              <a:t>129</a:t>
            </a:fld>
            <a:endParaRPr lang="en-US" sz="1400" dirty="0">
              <a:solidFill>
                <a:srgbClr val="FFFF00"/>
              </a:solidFill>
              <a:latin typeface="Arial" pitchFamily="34" charset="0"/>
              <a:cs typeface="Arial" charset="0"/>
            </a:endParaRPr>
          </a:p>
        </p:txBody>
      </p:sp>
      <p:sp>
        <p:nvSpPr>
          <p:cNvPr id="145412" name="Rectangle 2"/>
          <p:cNvSpPr>
            <a:spLocks noGrp="1" noChangeArrowheads="1"/>
          </p:cNvSpPr>
          <p:nvPr>
            <p:ph type="title" idx="4294967295"/>
          </p:nvPr>
        </p:nvSpPr>
        <p:spPr/>
        <p:txBody>
          <a:bodyPr/>
          <a:lstStyle/>
          <a:p>
            <a:pPr eaLnBrk="1" hangingPunct="1"/>
            <a:r>
              <a:rPr lang="en-US" sz="4000" dirty="0">
                <a:latin typeface="Arial" charset="0"/>
                <a:cs typeface="Arial" charset="0"/>
              </a:rPr>
              <a:t>Wait-Free Snapshot Label</a:t>
            </a:r>
            <a:endParaRPr lang="en-US" sz="4000" dirty="0">
              <a:solidFill>
                <a:schemeClr val="tx1"/>
              </a:solidFill>
              <a:latin typeface="Arial" charset="0"/>
              <a:cs typeface="Arial" charset="0"/>
              <a:sym typeface="Wingdings" pitchFamily="2" charset="2"/>
            </a:endParaRPr>
          </a:p>
        </p:txBody>
      </p:sp>
      <p:sp>
        <p:nvSpPr>
          <p:cNvPr id="145414" name="AutoShape 5"/>
          <p:cNvSpPr>
            <a:spLocks noChangeArrowheads="1"/>
          </p:cNvSpPr>
          <p:nvPr/>
        </p:nvSpPr>
        <p:spPr bwMode="auto">
          <a:xfrm>
            <a:off x="2501900" y="2901081"/>
            <a:ext cx="3670300" cy="533400"/>
          </a:xfrm>
          <a:prstGeom prst="wedgeRoundRectCallout">
            <a:avLst>
              <a:gd name="adj1" fmla="val -4542"/>
              <a:gd name="adj2" fmla="val 301190"/>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45415" name="Text Box 6"/>
          <p:cNvSpPr txBox="1">
            <a:spLocks noChangeArrowheads="1"/>
          </p:cNvSpPr>
          <p:nvPr/>
        </p:nvSpPr>
        <p:spPr bwMode="auto">
          <a:xfrm>
            <a:off x="2860264" y="4718050"/>
            <a:ext cx="2143536" cy="523220"/>
          </a:xfrm>
          <a:prstGeom prst="rect">
            <a:avLst/>
          </a:prstGeom>
          <a:noFill/>
          <a:ln w="38100">
            <a:solidFill>
              <a:srgbClr val="FF0000"/>
            </a:solidFill>
            <a:miter lim="800000"/>
            <a:headEnd/>
            <a:tailEnd/>
          </a:ln>
        </p:spPr>
        <p:txBody>
          <a:bodyPr wrap="none">
            <a:spAutoFit/>
          </a:bodyPr>
          <a:lstStyle/>
          <a:p>
            <a:pPr algn="r" eaLnBrk="0" hangingPunct="0"/>
            <a:r>
              <a:rPr lang="en-US" sz="2800" dirty="0">
                <a:solidFill>
                  <a:srgbClr val="FFFF00"/>
                </a:solidFill>
                <a:latin typeface="Arial" pitchFamily="34" charset="0"/>
                <a:cs typeface="Courier New" pitchFamily="49" charset="0"/>
              </a:rPr>
              <a:t>Actual value</a:t>
            </a:r>
            <a:endParaRPr lang="en-US" sz="2800" i="1" dirty="0">
              <a:solidFill>
                <a:srgbClr val="FFFF00"/>
              </a:solidFill>
              <a:latin typeface="Arial" pitchFamily="34"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719E9B9E-6B73-579A-E806-3D8DA00C619A}"/>
              </a:ext>
            </a:extLst>
          </p:cNvPr>
          <p:cNvSpPr txBox="1">
            <a:spLocks noChangeArrowheads="1"/>
          </p:cNvSpPr>
          <p:nvPr/>
        </p:nvSpPr>
        <p:spPr bwMode="auto">
          <a:xfrm>
            <a:off x="2114550" y="2222500"/>
            <a:ext cx="4262705" cy="2308324"/>
          </a:xfrm>
          <a:prstGeom prst="rect">
            <a:avLst/>
          </a:prstGeom>
          <a:solidFill>
            <a:schemeClr val="tx1"/>
          </a:solidFill>
          <a:ln w="9525">
            <a:noFill/>
            <a:miter lim="800000"/>
            <a:headEnd/>
            <a:tailEnd/>
          </a:ln>
        </p:spPr>
        <p:txBody>
          <a:bodyPr wrap="none">
            <a:spAutoFit/>
          </a:bodyPr>
          <a:lstStyle/>
          <a:p>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SnapValue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stamp;</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value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snap</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a:t>
            </a:r>
          </a:p>
        </p:txBody>
      </p:sp>
      <p:sp>
        <p:nvSpPr>
          <p:cNvPr id="14643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E614CFB4-C362-4ACD-916F-60DC20F2E225}" type="slidenum">
              <a:rPr lang="x-none" sz="1400">
                <a:solidFill>
                  <a:srgbClr val="FFFF00"/>
                </a:solidFill>
                <a:latin typeface="Arial" pitchFamily="34" charset="0"/>
                <a:cs typeface="Arial" charset="0"/>
              </a:rPr>
              <a:pPr algn="r" eaLnBrk="0" hangingPunct="0"/>
              <a:t>130</a:t>
            </a:fld>
            <a:endParaRPr lang="en-US" sz="1400" dirty="0">
              <a:solidFill>
                <a:srgbClr val="FFFF00"/>
              </a:solidFill>
              <a:latin typeface="Arial" pitchFamily="34" charset="0"/>
              <a:cs typeface="Arial" charset="0"/>
            </a:endParaRPr>
          </a:p>
        </p:txBody>
      </p:sp>
      <p:sp>
        <p:nvSpPr>
          <p:cNvPr id="146436" name="Rectangle 2"/>
          <p:cNvSpPr>
            <a:spLocks noGrp="1" noChangeArrowheads="1"/>
          </p:cNvSpPr>
          <p:nvPr>
            <p:ph type="title" idx="4294967295"/>
          </p:nvPr>
        </p:nvSpPr>
        <p:spPr/>
        <p:txBody>
          <a:bodyPr/>
          <a:lstStyle/>
          <a:p>
            <a:pPr eaLnBrk="1" hangingPunct="1"/>
            <a:r>
              <a:rPr lang="en-US" sz="4000" dirty="0">
                <a:latin typeface="Arial" charset="0"/>
                <a:cs typeface="Arial" charset="0"/>
              </a:rPr>
              <a:t>Wait-Free Snapshot Label</a:t>
            </a:r>
            <a:endParaRPr lang="en-US" sz="4000" dirty="0">
              <a:solidFill>
                <a:schemeClr val="tx1"/>
              </a:solidFill>
              <a:latin typeface="Arial" charset="0"/>
              <a:cs typeface="Arial" charset="0"/>
              <a:sym typeface="Wingdings" pitchFamily="2" charset="2"/>
            </a:endParaRPr>
          </a:p>
        </p:txBody>
      </p:sp>
      <p:sp>
        <p:nvSpPr>
          <p:cNvPr id="146438" name="AutoShape 5"/>
          <p:cNvSpPr>
            <a:spLocks noChangeArrowheads="1"/>
          </p:cNvSpPr>
          <p:nvPr/>
        </p:nvSpPr>
        <p:spPr bwMode="auto">
          <a:xfrm>
            <a:off x="2407365" y="3299619"/>
            <a:ext cx="3556000" cy="533400"/>
          </a:xfrm>
          <a:prstGeom prst="wedgeRoundRectCallout">
            <a:avLst>
              <a:gd name="adj1" fmla="val -3079"/>
              <a:gd name="adj2" fmla="val 301190"/>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46439" name="Text Box 6"/>
          <p:cNvSpPr txBox="1">
            <a:spLocks noChangeArrowheads="1"/>
          </p:cNvSpPr>
          <p:nvPr/>
        </p:nvSpPr>
        <p:spPr bwMode="auto">
          <a:xfrm>
            <a:off x="2523692" y="5118100"/>
            <a:ext cx="3623108" cy="523220"/>
          </a:xfrm>
          <a:prstGeom prst="rect">
            <a:avLst/>
          </a:prstGeom>
          <a:noFill/>
          <a:ln w="38100">
            <a:solidFill>
              <a:srgbClr val="FF0000"/>
            </a:solidFill>
            <a:miter lim="800000"/>
            <a:headEnd/>
            <a:tailEnd/>
          </a:ln>
        </p:spPr>
        <p:txBody>
          <a:bodyPr wrap="none">
            <a:spAutoFit/>
          </a:bodyPr>
          <a:lstStyle/>
          <a:p>
            <a:pPr algn="r" eaLnBrk="0" hangingPunct="0"/>
            <a:r>
              <a:rPr lang="en-US" sz="2800" dirty="0">
                <a:solidFill>
                  <a:srgbClr val="FFFF00"/>
                </a:solidFill>
                <a:latin typeface="Arial" pitchFamily="34" charset="0"/>
                <a:cs typeface="Courier New" pitchFamily="49" charset="0"/>
              </a:rPr>
              <a:t>most recent snapshot</a:t>
            </a:r>
            <a:endParaRPr lang="en-US" sz="2800" i="1" dirty="0">
              <a:solidFill>
                <a:srgbClr val="FFFF00"/>
              </a:solidFill>
              <a:latin typeface="Arial" pitchFamily="34"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9A7F810D-EC56-4B50-A8B2-59141D816C05}" type="slidenum">
              <a:rPr lang="x-none" sz="1400">
                <a:solidFill>
                  <a:srgbClr val="FFFF00"/>
                </a:solidFill>
                <a:latin typeface="Arial" pitchFamily="34" charset="0"/>
                <a:cs typeface="Arial" charset="0"/>
              </a:rPr>
              <a:pPr algn="r" eaLnBrk="0" hangingPunct="0"/>
              <a:t>131</a:t>
            </a:fld>
            <a:endParaRPr lang="en-US" sz="1400" dirty="0">
              <a:solidFill>
                <a:srgbClr val="FFFF00"/>
              </a:solidFill>
              <a:latin typeface="Arial" pitchFamily="34" charset="0"/>
              <a:cs typeface="Arial" charset="0"/>
            </a:endParaRPr>
          </a:p>
        </p:txBody>
      </p:sp>
      <p:sp>
        <p:nvSpPr>
          <p:cNvPr id="147460" name="Rectangle 2"/>
          <p:cNvSpPr>
            <a:spLocks noGrp="1" noChangeArrowheads="1"/>
          </p:cNvSpPr>
          <p:nvPr>
            <p:ph type="title" idx="4294967295"/>
          </p:nvPr>
        </p:nvSpPr>
        <p:spPr/>
        <p:txBody>
          <a:bodyPr/>
          <a:lstStyle/>
          <a:p>
            <a:pPr eaLnBrk="1" hangingPunct="1"/>
            <a:r>
              <a:rPr lang="en-US" sz="4000" dirty="0">
                <a:latin typeface="Arial" charset="0"/>
                <a:cs typeface="Arial" charset="0"/>
              </a:rPr>
              <a:t>Wait-Free Snapshot Label</a:t>
            </a:r>
          </a:p>
        </p:txBody>
      </p:sp>
      <p:sp>
        <p:nvSpPr>
          <p:cNvPr id="147461" name="Text Box 3"/>
          <p:cNvSpPr txBox="1">
            <a:spLocks noChangeArrowheads="1"/>
          </p:cNvSpPr>
          <p:nvPr/>
        </p:nvSpPr>
        <p:spPr bwMode="auto">
          <a:xfrm>
            <a:off x="609600" y="2590800"/>
            <a:ext cx="8077200" cy="762000"/>
          </a:xfrm>
          <a:prstGeom prst="rect">
            <a:avLst/>
          </a:prstGeom>
          <a:noFill/>
          <a:ln w="9525">
            <a:noFill/>
            <a:miter lim="800000"/>
            <a:headEnd/>
            <a:tailEnd/>
          </a:ln>
        </p:spPr>
        <p:txBody>
          <a:bodyPr>
            <a:spAutoFit/>
          </a:bodyPr>
          <a:lstStyle/>
          <a:p>
            <a:pPr eaLnBrk="0" hangingPunct="0"/>
            <a:r>
              <a:rPr lang="en-US" sz="4400" b="1" dirty="0">
                <a:solidFill>
                  <a:srgbClr val="FFFF00"/>
                </a:solidFill>
                <a:latin typeface="Courier New" pitchFamily="49" charset="0"/>
                <a:cs typeface="Courier New" pitchFamily="49" charset="0"/>
              </a:rPr>
              <a:t>11011110101000101100…00</a:t>
            </a:r>
          </a:p>
        </p:txBody>
      </p:sp>
      <p:sp>
        <p:nvSpPr>
          <p:cNvPr id="454660" name="Text Box 4"/>
          <p:cNvSpPr txBox="1">
            <a:spLocks noChangeArrowheads="1"/>
          </p:cNvSpPr>
          <p:nvPr/>
        </p:nvSpPr>
        <p:spPr bwMode="auto">
          <a:xfrm>
            <a:off x="1676401" y="4663281"/>
            <a:ext cx="1447800" cy="579438"/>
          </a:xfrm>
          <a:prstGeom prst="rect">
            <a:avLst/>
          </a:prstGeom>
          <a:solidFill>
            <a:schemeClr val="tx1"/>
          </a:solidFill>
          <a:ln w="38100">
            <a:solidFill>
              <a:srgbClr val="FF0000"/>
            </a:solidFill>
            <a:miter lim="800000"/>
            <a:headEnd/>
            <a:tailEnd/>
          </a:ln>
        </p:spPr>
        <p:txBody>
          <a:bodyPr wrap="square">
            <a:spAutoFit/>
          </a:bodyPr>
          <a:lstStyle/>
          <a:p>
            <a:pPr algn="ctr" eaLnBrk="0" hangingPunct="0"/>
            <a:r>
              <a:rPr lang="en-US" sz="3200" dirty="0">
                <a:solidFill>
                  <a:srgbClr val="FFFF00"/>
                </a:solidFill>
                <a:latin typeface="Arial" pitchFamily="34" charset="0"/>
                <a:cs typeface="Courier New" pitchFamily="49" charset="0"/>
              </a:rPr>
              <a:t>stamp</a:t>
            </a:r>
          </a:p>
        </p:txBody>
      </p:sp>
      <p:sp>
        <p:nvSpPr>
          <p:cNvPr id="454661" name="AutoShape 5"/>
          <p:cNvSpPr>
            <a:spLocks noChangeArrowheads="1"/>
          </p:cNvSpPr>
          <p:nvPr/>
        </p:nvSpPr>
        <p:spPr bwMode="auto">
          <a:xfrm>
            <a:off x="738188" y="2590800"/>
            <a:ext cx="2743200" cy="762000"/>
          </a:xfrm>
          <a:prstGeom prst="wedgeRoundRectCallout">
            <a:avLst>
              <a:gd name="adj1" fmla="val 10824"/>
              <a:gd name="adj2" fmla="val 209167"/>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454662" name="AutoShape 6"/>
          <p:cNvSpPr>
            <a:spLocks noChangeArrowheads="1"/>
          </p:cNvSpPr>
          <p:nvPr/>
        </p:nvSpPr>
        <p:spPr bwMode="auto">
          <a:xfrm>
            <a:off x="3481388" y="2590800"/>
            <a:ext cx="2667000" cy="762000"/>
          </a:xfrm>
          <a:prstGeom prst="wedgeRoundRectCallout">
            <a:avLst>
              <a:gd name="adj1" fmla="val 7264"/>
              <a:gd name="adj2" fmla="val 356250"/>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454663" name="Text Box 7"/>
          <p:cNvSpPr txBox="1">
            <a:spLocks noChangeArrowheads="1"/>
          </p:cNvSpPr>
          <p:nvPr/>
        </p:nvSpPr>
        <p:spPr bwMode="auto">
          <a:xfrm>
            <a:off x="4191000" y="5715000"/>
            <a:ext cx="1638300" cy="579438"/>
          </a:xfrm>
          <a:prstGeom prst="rect">
            <a:avLst/>
          </a:prstGeom>
          <a:solidFill>
            <a:schemeClr val="tx1"/>
          </a:solidFill>
          <a:ln w="38100">
            <a:solidFill>
              <a:srgbClr val="FF0000"/>
            </a:solidFill>
            <a:miter lim="800000"/>
            <a:headEnd/>
            <a:tailEnd/>
          </a:ln>
        </p:spPr>
        <p:txBody>
          <a:bodyPr wrap="square">
            <a:spAutoFit/>
          </a:bodyPr>
          <a:lstStyle/>
          <a:p>
            <a:pPr algn="ctr" eaLnBrk="0" hangingPunct="0"/>
            <a:r>
              <a:rPr lang="en-US" sz="3200" dirty="0">
                <a:solidFill>
                  <a:srgbClr val="FFFF00"/>
                </a:solidFill>
                <a:latin typeface="Arial" pitchFamily="34" charset="0"/>
                <a:cs typeface="Courier New" pitchFamily="49" charset="0"/>
              </a:rPr>
              <a:t>value</a:t>
            </a:r>
          </a:p>
        </p:txBody>
      </p:sp>
      <p:sp>
        <p:nvSpPr>
          <p:cNvPr id="454665" name="AutoShape 9"/>
          <p:cNvSpPr>
            <a:spLocks noChangeArrowheads="1"/>
          </p:cNvSpPr>
          <p:nvPr/>
        </p:nvSpPr>
        <p:spPr bwMode="auto">
          <a:xfrm>
            <a:off x="6172200" y="2590800"/>
            <a:ext cx="2667000" cy="762000"/>
          </a:xfrm>
          <a:prstGeom prst="wedgeRoundRectCallout">
            <a:avLst>
              <a:gd name="adj1" fmla="val -15356"/>
              <a:gd name="adj2" fmla="val 270625"/>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454666" name="Text Box 10"/>
          <p:cNvSpPr txBox="1">
            <a:spLocks noChangeArrowheads="1"/>
          </p:cNvSpPr>
          <p:nvPr/>
        </p:nvSpPr>
        <p:spPr bwMode="auto">
          <a:xfrm>
            <a:off x="6019800" y="4953000"/>
            <a:ext cx="2209800" cy="954107"/>
          </a:xfrm>
          <a:prstGeom prst="rect">
            <a:avLst/>
          </a:prstGeom>
          <a:solidFill>
            <a:schemeClr val="tx1"/>
          </a:solidFill>
          <a:ln w="38100">
            <a:solidFill>
              <a:srgbClr val="FF0000"/>
            </a:solidFill>
            <a:miter lim="800000"/>
            <a:headEnd/>
            <a:tailEnd/>
          </a:ln>
        </p:spPr>
        <p:txBody>
          <a:bodyPr>
            <a:spAutoFit/>
          </a:bodyPr>
          <a:lstStyle/>
          <a:p>
            <a:pPr algn="ctr" eaLnBrk="0" hangingPunct="0"/>
            <a:r>
              <a:rPr lang="en-US" sz="2800" dirty="0">
                <a:solidFill>
                  <a:srgbClr val="FFFF00"/>
                </a:solidFill>
                <a:latin typeface="Arial" pitchFamily="34" charset="0"/>
                <a:cs typeface="Courier New" pitchFamily="49" charset="0"/>
              </a:rPr>
              <a:t>Last snapshot</a:t>
            </a:r>
          </a:p>
        </p:txBody>
      </p:sp>
      <p:sp>
        <p:nvSpPr>
          <p:cNvPr id="12" name="Footer Placeholder 11"/>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54661"/>
                                        </p:tgtEl>
                                        <p:attrNameLst>
                                          <p:attrName>style.visibility</p:attrName>
                                        </p:attrNameLst>
                                      </p:cBhvr>
                                      <p:to>
                                        <p:strVal val="visible"/>
                                      </p:to>
                                    </p:set>
                                    <p:animEffect transition="in" filter="blinds(horizontal)">
                                      <p:cBhvr>
                                        <p:cTn id="7" dur="500"/>
                                        <p:tgtEl>
                                          <p:spTgt spid="45466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54660"/>
                                        </p:tgtEl>
                                        <p:attrNameLst>
                                          <p:attrName>style.visibility</p:attrName>
                                        </p:attrNameLst>
                                      </p:cBhvr>
                                      <p:to>
                                        <p:strVal val="visible"/>
                                      </p:to>
                                    </p:set>
                                    <p:animEffect transition="in" filter="blinds(horizontal)">
                                      <p:cBhvr>
                                        <p:cTn id="10" dur="500"/>
                                        <p:tgtEl>
                                          <p:spTgt spid="45466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54662"/>
                                        </p:tgtEl>
                                        <p:attrNameLst>
                                          <p:attrName>style.visibility</p:attrName>
                                        </p:attrNameLst>
                                      </p:cBhvr>
                                      <p:to>
                                        <p:strVal val="visible"/>
                                      </p:to>
                                    </p:set>
                                    <p:animEffect transition="in" filter="blinds(horizontal)">
                                      <p:cBhvr>
                                        <p:cTn id="15" dur="500"/>
                                        <p:tgtEl>
                                          <p:spTgt spid="45466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454663"/>
                                        </p:tgtEl>
                                        <p:attrNameLst>
                                          <p:attrName>style.visibility</p:attrName>
                                        </p:attrNameLst>
                                      </p:cBhvr>
                                      <p:to>
                                        <p:strVal val="visible"/>
                                      </p:to>
                                    </p:set>
                                    <p:animEffect transition="in" filter="blinds(horizontal)">
                                      <p:cBhvr>
                                        <p:cTn id="18" dur="500"/>
                                        <p:tgtEl>
                                          <p:spTgt spid="454663"/>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454665"/>
                                        </p:tgtEl>
                                        <p:attrNameLst>
                                          <p:attrName>style.visibility</p:attrName>
                                        </p:attrNameLst>
                                      </p:cBhvr>
                                      <p:to>
                                        <p:strVal val="visible"/>
                                      </p:to>
                                    </p:set>
                                    <p:animEffect transition="in" filter="blinds(horizontal)">
                                      <p:cBhvr>
                                        <p:cTn id="23" dur="500"/>
                                        <p:tgtEl>
                                          <p:spTgt spid="454665"/>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454666"/>
                                        </p:tgtEl>
                                        <p:attrNameLst>
                                          <p:attrName>style.visibility</p:attrName>
                                        </p:attrNameLst>
                                      </p:cBhvr>
                                      <p:to>
                                        <p:strVal val="visible"/>
                                      </p:to>
                                    </p:set>
                                    <p:animEffect transition="in" filter="blinds(horizontal)">
                                      <p:cBhvr>
                                        <p:cTn id="26" dur="500"/>
                                        <p:tgtEl>
                                          <p:spTgt spid="454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4660" grpId="0" animBg="1"/>
      <p:bldP spid="454661" grpId="0" animBg="1"/>
      <p:bldP spid="454662" grpId="0" animBg="1"/>
      <p:bldP spid="454663" grpId="0" animBg="1"/>
      <p:bldP spid="454665" grpId="0" animBg="1"/>
      <p:bldP spid="454666"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DCE362E3-0594-7F20-3683-2DCFC2CE4CA2}"/>
              </a:ext>
            </a:extLst>
          </p:cNvPr>
          <p:cNvSpPr>
            <a:spLocks noChangeArrowheads="1"/>
          </p:cNvSpPr>
          <p:nvPr/>
        </p:nvSpPr>
        <p:spPr bwMode="auto">
          <a:xfrm>
            <a:off x="1066800" y="1828800"/>
            <a:ext cx="7772400" cy="3785652"/>
          </a:xfrm>
          <a:prstGeom prst="rect">
            <a:avLst/>
          </a:prstGeom>
          <a:solidFill>
            <a:schemeClr val="tx1"/>
          </a:solidFill>
          <a:ln w="9525">
            <a:noFill/>
            <a:miter lim="800000"/>
            <a:headEnd/>
            <a:tailEnd/>
          </a:ln>
        </p:spPr>
        <p:txBody>
          <a:bodyPr>
            <a:spAutoFit/>
          </a:bodyPr>
          <a:lstStyle/>
          <a:p>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update</a:t>
            </a:r>
            <a:r>
              <a:rPr lang="en-US" sz="2400" b="0" dirty="0">
                <a:solidFill>
                  <a:srgbClr val="D4D4D4"/>
                </a:solidFill>
                <a:effectLst/>
                <a:latin typeface="Consolas" panose="020B0609020204030204" pitchFamily="49" charset="0"/>
              </a:rPr>
              <a:t>(</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value) {</a:t>
            </a:r>
          </a:p>
          <a:p>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9CDCFE"/>
                </a:solidFill>
                <a:effectLst/>
                <a:latin typeface="Consolas" panose="020B0609020204030204" pitchFamily="49" charset="0"/>
              </a:rPr>
              <a:t>Thread</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myIndex</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snap</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this</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scan</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SnapValue</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oldValue</a:t>
            </a:r>
            <a:r>
              <a:rPr lang="en-US" sz="2400" b="0" dirty="0">
                <a:solidFill>
                  <a:srgbClr val="D4D4D4"/>
                </a:solidFill>
                <a:effectLst/>
                <a:latin typeface="Consolas" panose="020B0609020204030204" pitchFamily="49" charset="0"/>
              </a:rPr>
              <a:t> = r[i].</a:t>
            </a:r>
            <a:r>
              <a:rPr lang="en-US" sz="2400" b="0" dirty="0">
                <a:solidFill>
                  <a:srgbClr val="DCDCAA"/>
                </a:solidFill>
                <a:effectLst/>
                <a:latin typeface="Consolas" panose="020B0609020204030204" pitchFamily="49" charset="0"/>
              </a:rPr>
              <a:t>read</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SnapValue</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newValue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new</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SnapValue</a:t>
            </a:r>
            <a:r>
              <a:rPr lang="en-US" sz="2400" b="0" dirty="0">
                <a:solidFill>
                  <a:srgbClr val="D4D4D4"/>
                </a:solidFill>
                <a:effectLst/>
                <a:latin typeface="Consolas" panose="020B0609020204030204" pitchFamily="49" charset="0"/>
              </a:rPr>
              <a:t>(</a:t>
            </a:r>
            <a:r>
              <a:rPr lang="en-US" sz="2400" b="0" dirty="0">
                <a:solidFill>
                  <a:srgbClr val="9CDCFE"/>
                </a:solidFill>
                <a:effectLst/>
                <a:latin typeface="Consolas" panose="020B0609020204030204" pitchFamily="49" charset="0"/>
              </a:rPr>
              <a:t>oldValue.stamp</a:t>
            </a:r>
            <a:r>
              <a:rPr lang="en-US" sz="2400" b="0" dirty="0">
                <a:solidFill>
                  <a:srgbClr val="D4D4D4"/>
                </a:solidFill>
                <a:effectLst/>
                <a:latin typeface="Consolas" panose="020B0609020204030204" pitchFamily="49" charset="0"/>
              </a:rPr>
              <a:t>+</a:t>
            </a:r>
            <a:r>
              <a:rPr lang="en-US" sz="2400" b="0" dirty="0">
                <a:solidFill>
                  <a:srgbClr val="B5CEA8"/>
                </a:solidFill>
                <a:effectLst/>
                <a:latin typeface="Consolas" panose="020B0609020204030204" pitchFamily="49" charset="0"/>
              </a:rPr>
              <a:t>1</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value, snap);</a:t>
            </a:r>
          </a:p>
          <a:p>
            <a:r>
              <a:rPr lang="en-US" sz="2400" b="0" dirty="0">
                <a:solidFill>
                  <a:srgbClr val="D4D4D4"/>
                </a:solidFill>
                <a:effectLst/>
                <a:latin typeface="Consolas" panose="020B0609020204030204" pitchFamily="49" charset="0"/>
              </a:rPr>
              <a:t>    r[i].</a:t>
            </a:r>
            <a:r>
              <a:rPr lang="en-US" sz="2400" b="0" dirty="0">
                <a:solidFill>
                  <a:srgbClr val="DCDCAA"/>
                </a:solidFill>
                <a:effectLst/>
                <a:latin typeface="Consolas" panose="020B0609020204030204" pitchFamily="49" charset="0"/>
              </a:rPr>
              <a:t>write</a:t>
            </a:r>
            <a:r>
              <a:rPr lang="en-US" sz="2400" b="0" dirty="0">
                <a:solidFill>
                  <a:srgbClr val="D4D4D4"/>
                </a:solidFill>
                <a:effectLst/>
                <a:latin typeface="Consolas" panose="020B0609020204030204" pitchFamily="49" charset="0"/>
              </a:rPr>
              <a:t>(newValue);</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p:txBody>
      </p:sp>
      <p:sp>
        <p:nvSpPr>
          <p:cNvPr id="14950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7C350C6B-1001-4737-A6C6-C7A3E2FEF277}" type="slidenum">
              <a:rPr lang="x-none" sz="1400">
                <a:solidFill>
                  <a:srgbClr val="FFFF00"/>
                </a:solidFill>
                <a:latin typeface="Arial" pitchFamily="34" charset="0"/>
                <a:cs typeface="Arial" charset="0"/>
              </a:rPr>
              <a:pPr algn="r" eaLnBrk="0" hangingPunct="0"/>
              <a:t>132</a:t>
            </a:fld>
            <a:endParaRPr lang="en-US" sz="1400" dirty="0">
              <a:solidFill>
                <a:srgbClr val="FFFF00"/>
              </a:solidFill>
              <a:latin typeface="Arial" pitchFamily="34" charset="0"/>
              <a:cs typeface="Arial" charset="0"/>
            </a:endParaRPr>
          </a:p>
        </p:txBody>
      </p:sp>
      <p:sp>
        <p:nvSpPr>
          <p:cNvPr id="149508" name="Rectangle 2"/>
          <p:cNvSpPr>
            <a:spLocks noGrp="1" noChangeArrowheads="1"/>
          </p:cNvSpPr>
          <p:nvPr>
            <p:ph type="title" idx="4294967295"/>
          </p:nvPr>
        </p:nvSpPr>
        <p:spPr/>
        <p:txBody>
          <a:bodyPr/>
          <a:lstStyle/>
          <a:p>
            <a:pPr eaLnBrk="1" hangingPunct="1"/>
            <a:r>
              <a:rPr lang="en-US" dirty="0">
                <a:latin typeface="Arial" charset="0"/>
                <a:cs typeface="Arial" charset="0"/>
              </a:rPr>
              <a:t>Wait-free Scan</a:t>
            </a:r>
          </a:p>
        </p:txBody>
      </p:sp>
      <p:sp>
        <p:nvSpPr>
          <p:cNvPr id="149510" name="AutoShape 5"/>
          <p:cNvSpPr>
            <a:spLocks noChangeArrowheads="1"/>
          </p:cNvSpPr>
          <p:nvPr/>
        </p:nvSpPr>
        <p:spPr bwMode="auto">
          <a:xfrm>
            <a:off x="1447800" y="2605690"/>
            <a:ext cx="5003800" cy="457200"/>
          </a:xfrm>
          <a:prstGeom prst="wedgeRoundRectCallout">
            <a:avLst>
              <a:gd name="adj1" fmla="val 51523"/>
              <a:gd name="adj2" fmla="val -101736"/>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49511" name="Text Box 6"/>
          <p:cNvSpPr txBox="1">
            <a:spLocks noChangeArrowheads="1"/>
          </p:cNvSpPr>
          <p:nvPr/>
        </p:nvSpPr>
        <p:spPr bwMode="auto">
          <a:xfrm>
            <a:off x="6553200" y="2045503"/>
            <a:ext cx="2385136" cy="579438"/>
          </a:xfrm>
          <a:prstGeom prst="rect">
            <a:avLst/>
          </a:prstGeom>
          <a:noFill/>
          <a:ln w="38100">
            <a:solidFill>
              <a:srgbClr val="FF0000"/>
            </a:solidFill>
            <a:miter lim="800000"/>
            <a:headEnd/>
            <a:tailEnd/>
          </a:ln>
        </p:spPr>
        <p:txBody>
          <a:bodyPr wrap="square">
            <a:spAutoFit/>
          </a:bodyPr>
          <a:lstStyle/>
          <a:p>
            <a:pPr algn="ctr" eaLnBrk="0" hangingPunct="0"/>
            <a:r>
              <a:rPr lang="en-US" sz="3200" dirty="0">
                <a:solidFill>
                  <a:srgbClr val="FFFF00"/>
                </a:solidFill>
                <a:latin typeface="Arial" pitchFamily="34" charset="0"/>
                <a:cs typeface="Courier New" pitchFamily="49" charset="0"/>
              </a:rPr>
              <a:t>Take scan</a:t>
            </a:r>
            <a:endParaRPr lang="en-US" sz="3200" i="1" dirty="0">
              <a:solidFill>
                <a:srgbClr val="FFFF00"/>
              </a:solidFill>
              <a:latin typeface="Arial" pitchFamily="34"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
        <p:nvSpPr>
          <p:cNvPr id="5" name="AutoShape 7">
            <a:extLst>
              <a:ext uri="{FF2B5EF4-FFF2-40B4-BE49-F238E27FC236}">
                <a16:creationId xmlns:a16="http://schemas.microsoft.com/office/drawing/2014/main" id="{1B592885-39C5-277B-D43B-BE042E19B443}"/>
              </a:ext>
            </a:extLst>
          </p:cNvPr>
          <p:cNvSpPr>
            <a:spLocks noChangeArrowheads="1"/>
          </p:cNvSpPr>
          <p:nvPr/>
        </p:nvSpPr>
        <p:spPr bwMode="auto">
          <a:xfrm>
            <a:off x="1485900" y="3606800"/>
            <a:ext cx="5956300" cy="1308100"/>
          </a:xfrm>
          <a:prstGeom prst="wedgeRoundRectCallout">
            <a:avLst>
              <a:gd name="adj1" fmla="val 32301"/>
              <a:gd name="adj2" fmla="val 84343"/>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7" name="Text Box 8">
            <a:extLst>
              <a:ext uri="{FF2B5EF4-FFF2-40B4-BE49-F238E27FC236}">
                <a16:creationId xmlns:a16="http://schemas.microsoft.com/office/drawing/2014/main" id="{42DB4DA2-67D3-E670-2C39-B912895750E0}"/>
              </a:ext>
            </a:extLst>
          </p:cNvPr>
          <p:cNvSpPr txBox="1">
            <a:spLocks noChangeArrowheads="1"/>
          </p:cNvSpPr>
          <p:nvPr/>
        </p:nvSpPr>
        <p:spPr bwMode="auto">
          <a:xfrm>
            <a:off x="4800600" y="5458810"/>
            <a:ext cx="3784600" cy="519113"/>
          </a:xfrm>
          <a:prstGeom prst="rect">
            <a:avLst/>
          </a:prstGeom>
          <a:noFill/>
          <a:ln w="38100">
            <a:solidFill>
              <a:srgbClr val="FF0000"/>
            </a:solidFill>
            <a:miter lim="800000"/>
            <a:headEnd/>
            <a:tailEnd/>
          </a:ln>
        </p:spPr>
        <p:txBody>
          <a:bodyPr wrap="square">
            <a:spAutoFit/>
          </a:bodyPr>
          <a:lstStyle/>
          <a:p>
            <a:pPr algn="ctr" eaLnBrk="0" hangingPunct="0"/>
            <a:r>
              <a:rPr lang="en-US" sz="2800" dirty="0">
                <a:solidFill>
                  <a:srgbClr val="FFFF00"/>
                </a:solidFill>
                <a:latin typeface="Arial" pitchFamily="34" charset="0"/>
                <a:cs typeface="Courier New" pitchFamily="49" charset="0"/>
              </a:rPr>
              <a:t>Stamp value with scan</a:t>
            </a:r>
            <a:endParaRPr lang="en-US" sz="2800" i="1" dirty="0">
              <a:solidFill>
                <a:srgbClr val="FFFF00"/>
              </a:solidFill>
              <a:latin typeface="Arial" pitchFamily="34" charset="0"/>
              <a:cs typeface="Courier New" pitchFamily="49" charset="0"/>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C66C11B4-2DB6-4A30-877E-0321ED3018E5}" type="slidenum">
              <a:rPr lang="x-none" sz="1400">
                <a:solidFill>
                  <a:srgbClr val="FFFF00"/>
                </a:solidFill>
                <a:latin typeface="Arial" pitchFamily="34" charset="0"/>
                <a:cs typeface="Arial" charset="0"/>
              </a:rPr>
              <a:pPr algn="r" eaLnBrk="0" hangingPunct="0"/>
              <a:t>133</a:t>
            </a:fld>
            <a:endParaRPr lang="en-US" sz="1400" dirty="0">
              <a:solidFill>
                <a:srgbClr val="FFFF00"/>
              </a:solidFill>
              <a:latin typeface="Arial" pitchFamily="34" charset="0"/>
              <a:cs typeface="Arial" charset="0"/>
            </a:endParaRPr>
          </a:p>
        </p:txBody>
      </p:sp>
      <p:sp>
        <p:nvSpPr>
          <p:cNvPr id="151556" name="Rectangle 2"/>
          <p:cNvSpPr>
            <a:spLocks noGrp="1" noChangeArrowheads="1"/>
          </p:cNvSpPr>
          <p:nvPr>
            <p:ph type="title" idx="4294967295"/>
          </p:nvPr>
        </p:nvSpPr>
        <p:spPr/>
        <p:txBody>
          <a:bodyPr/>
          <a:lstStyle/>
          <a:p>
            <a:pPr eaLnBrk="1" hangingPunct="1"/>
            <a:r>
              <a:rPr lang="en-US" dirty="0">
                <a:latin typeface="Arial" charset="0"/>
                <a:cs typeface="Arial" charset="0"/>
              </a:rPr>
              <a:t>Wait-free Scan</a:t>
            </a:r>
          </a:p>
        </p:txBody>
      </p:sp>
      <p:sp>
        <p:nvSpPr>
          <p:cNvPr id="151557" name="Rectangle 3"/>
          <p:cNvSpPr>
            <a:spLocks noChangeArrowheads="1"/>
          </p:cNvSpPr>
          <p:nvPr/>
        </p:nvSpPr>
        <p:spPr bwMode="auto">
          <a:xfrm>
            <a:off x="1066800" y="1828800"/>
            <a:ext cx="7772400" cy="4062651"/>
          </a:xfrm>
          <a:prstGeom prst="rect">
            <a:avLst/>
          </a:prstGeom>
          <a:solidFill>
            <a:schemeClr val="tx1"/>
          </a:solidFill>
          <a:ln w="9525">
            <a:noFill/>
            <a:miter lim="800000"/>
            <a:headEnd/>
            <a:tailEnd/>
          </a:ln>
        </p:spPr>
        <p:txBody>
          <a:bodyPr>
            <a:spAutoFit/>
          </a:bodyPr>
          <a:lstStyle/>
          <a:p>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scan</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SnapValue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oldCopy</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newCopy</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moved</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[n];</a:t>
            </a:r>
          </a:p>
          <a:p>
            <a:r>
              <a:rPr lang="en-US" sz="2000" b="0" dirty="0">
                <a:solidFill>
                  <a:srgbClr val="D4D4D4"/>
                </a:solidFill>
                <a:effectLst/>
                <a:latin typeface="Consolas" panose="020B0609020204030204" pitchFamily="49" charset="0"/>
              </a:rPr>
              <a:t>    oldCopy = </a:t>
            </a:r>
            <a:r>
              <a:rPr lang="en-US" sz="2000" b="0" dirty="0">
                <a:solidFill>
                  <a:srgbClr val="DCDCAA"/>
                </a:solidFill>
                <a:effectLst/>
                <a:latin typeface="Consolas" panose="020B0609020204030204" pitchFamily="49" charset="0"/>
              </a:rPr>
              <a:t>collect</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collect</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newCopy = </a:t>
            </a:r>
            <a:r>
              <a:rPr lang="en-US" sz="2000" b="0" dirty="0">
                <a:solidFill>
                  <a:srgbClr val="DCDCAA"/>
                </a:solidFill>
                <a:effectLst/>
                <a:latin typeface="Consolas" panose="020B0609020204030204" pitchFamily="49" charset="0"/>
              </a:rPr>
              <a:t>collect</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for</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j</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j &lt; n; j++)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(oldCopy[j].stamp != newCopy[j].stamp) {</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getValues</a:t>
            </a:r>
            <a:r>
              <a:rPr lang="en-US" sz="2000" b="0" dirty="0">
                <a:solidFill>
                  <a:srgbClr val="D4D4D4"/>
                </a:solidFill>
                <a:effectLst/>
                <a:latin typeface="Consolas" panose="020B0609020204030204" pitchFamily="49" charset="0"/>
              </a:rPr>
              <a:t>(newCopy);</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
        <p:nvSpPr>
          <p:cNvPr id="3" name="AutoShape 5">
            <a:extLst>
              <a:ext uri="{FF2B5EF4-FFF2-40B4-BE49-F238E27FC236}">
                <a16:creationId xmlns:a16="http://schemas.microsoft.com/office/drawing/2014/main" id="{1524E909-C165-894B-9575-537F727C8014}"/>
              </a:ext>
            </a:extLst>
          </p:cNvPr>
          <p:cNvSpPr>
            <a:spLocks noChangeArrowheads="1"/>
          </p:cNvSpPr>
          <p:nvPr/>
        </p:nvSpPr>
        <p:spPr bwMode="auto">
          <a:xfrm>
            <a:off x="1333500" y="2451100"/>
            <a:ext cx="5016500" cy="457200"/>
          </a:xfrm>
          <a:prstGeom prst="wedgeRoundRectCallout">
            <a:avLst>
              <a:gd name="adj1" fmla="val 32532"/>
              <a:gd name="adj2" fmla="val 448264"/>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5" name="Text Box 6">
            <a:extLst>
              <a:ext uri="{FF2B5EF4-FFF2-40B4-BE49-F238E27FC236}">
                <a16:creationId xmlns:a16="http://schemas.microsoft.com/office/drawing/2014/main" id="{7D2D5EC8-71C3-08A7-EB23-4B9999E75170}"/>
              </a:ext>
            </a:extLst>
          </p:cNvPr>
          <p:cNvSpPr txBox="1">
            <a:spLocks noChangeArrowheads="1"/>
          </p:cNvSpPr>
          <p:nvPr/>
        </p:nvSpPr>
        <p:spPr bwMode="auto">
          <a:xfrm>
            <a:off x="3888272" y="4724400"/>
            <a:ext cx="4394200" cy="519113"/>
          </a:xfrm>
          <a:prstGeom prst="rect">
            <a:avLst/>
          </a:prstGeom>
          <a:solidFill>
            <a:schemeClr val="tx1"/>
          </a:solidFill>
          <a:ln w="38100">
            <a:solidFill>
              <a:srgbClr val="FF0000"/>
            </a:solidFill>
            <a:miter lim="800000"/>
            <a:headEnd/>
            <a:tailEnd/>
          </a:ln>
        </p:spPr>
        <p:txBody>
          <a:bodyPr wrap="square">
            <a:spAutoFit/>
          </a:bodyPr>
          <a:lstStyle/>
          <a:p>
            <a:pPr algn="ctr" eaLnBrk="0" hangingPunct="0"/>
            <a:r>
              <a:rPr lang="en-US" sz="2800" dirty="0">
                <a:solidFill>
                  <a:srgbClr val="FFFF00"/>
                </a:solidFill>
                <a:latin typeface="Arial" pitchFamily="34" charset="0"/>
                <a:cs typeface="Courier New" pitchFamily="49" charset="0"/>
              </a:rPr>
              <a:t>Keep track of who moved</a:t>
            </a:r>
            <a:endParaRPr lang="en-US" sz="2800" i="1" dirty="0">
              <a:solidFill>
                <a:srgbClr val="FFFF00"/>
              </a:solidFill>
              <a:latin typeface="Arial" pitchFamily="34" charset="0"/>
              <a:cs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B687254D-0E60-8CC3-D3A8-4887F24EA9E4}"/>
              </a:ext>
            </a:extLst>
          </p:cNvPr>
          <p:cNvSpPr>
            <a:spLocks noChangeArrowheads="1"/>
          </p:cNvSpPr>
          <p:nvPr/>
        </p:nvSpPr>
        <p:spPr bwMode="auto">
          <a:xfrm>
            <a:off x="1066800" y="1828800"/>
            <a:ext cx="7772400" cy="4062651"/>
          </a:xfrm>
          <a:prstGeom prst="rect">
            <a:avLst/>
          </a:prstGeom>
          <a:solidFill>
            <a:schemeClr val="tx1"/>
          </a:solidFill>
          <a:ln w="9525">
            <a:noFill/>
            <a:miter lim="800000"/>
            <a:headEnd/>
            <a:tailEnd/>
          </a:ln>
        </p:spPr>
        <p:txBody>
          <a:bodyPr>
            <a:spAutoFit/>
          </a:bodyPr>
          <a:lstStyle/>
          <a:p>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scan</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SnapValue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oldCopy</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newCopy</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moved</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[n];</a:t>
            </a:r>
          </a:p>
          <a:p>
            <a:r>
              <a:rPr lang="en-US" sz="2000" b="0" dirty="0">
                <a:solidFill>
                  <a:srgbClr val="D4D4D4"/>
                </a:solidFill>
                <a:effectLst/>
                <a:latin typeface="Consolas" panose="020B0609020204030204" pitchFamily="49" charset="0"/>
              </a:rPr>
              <a:t>    oldCopy = </a:t>
            </a:r>
            <a:r>
              <a:rPr lang="en-US" sz="2000" b="0" dirty="0">
                <a:solidFill>
                  <a:srgbClr val="DCDCAA"/>
                </a:solidFill>
                <a:effectLst/>
                <a:latin typeface="Consolas" panose="020B0609020204030204" pitchFamily="49" charset="0"/>
              </a:rPr>
              <a:t>collect</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collect</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newCopy = </a:t>
            </a:r>
            <a:r>
              <a:rPr lang="en-US" sz="2000" b="0" dirty="0">
                <a:solidFill>
                  <a:srgbClr val="DCDCAA"/>
                </a:solidFill>
                <a:effectLst/>
                <a:latin typeface="Consolas" panose="020B0609020204030204" pitchFamily="49" charset="0"/>
              </a:rPr>
              <a:t>collect</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for</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j</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j &lt; n; j++)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(oldCopy[j].stamp != newCopy[j].stamp) {</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getValues</a:t>
            </a:r>
            <a:r>
              <a:rPr lang="en-US" sz="2000" b="0" dirty="0">
                <a:solidFill>
                  <a:srgbClr val="D4D4D4"/>
                </a:solidFill>
                <a:effectLst/>
                <a:latin typeface="Consolas" panose="020B0609020204030204" pitchFamily="49" charset="0"/>
              </a:rPr>
              <a:t>(newCopy);</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p>
        </p:txBody>
      </p:sp>
      <p:sp>
        <p:nvSpPr>
          <p:cNvPr id="15360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16AECC06-5971-4018-BD3F-8A6A31557C4C}" type="slidenum">
              <a:rPr lang="x-none" sz="1400">
                <a:solidFill>
                  <a:srgbClr val="FFFF00"/>
                </a:solidFill>
                <a:latin typeface="Arial" pitchFamily="34" charset="0"/>
                <a:cs typeface="Arial" charset="0"/>
              </a:rPr>
              <a:pPr algn="r" eaLnBrk="0" hangingPunct="0"/>
              <a:t>134</a:t>
            </a:fld>
            <a:endParaRPr lang="en-US" sz="1400" dirty="0">
              <a:solidFill>
                <a:srgbClr val="FFFF00"/>
              </a:solidFill>
              <a:latin typeface="Arial" pitchFamily="34" charset="0"/>
              <a:cs typeface="Arial" charset="0"/>
            </a:endParaRPr>
          </a:p>
        </p:txBody>
      </p:sp>
      <p:sp>
        <p:nvSpPr>
          <p:cNvPr id="153604" name="Rectangle 2"/>
          <p:cNvSpPr>
            <a:spLocks noGrp="1" noChangeArrowheads="1"/>
          </p:cNvSpPr>
          <p:nvPr>
            <p:ph type="title" idx="4294967295"/>
          </p:nvPr>
        </p:nvSpPr>
        <p:spPr/>
        <p:txBody>
          <a:bodyPr/>
          <a:lstStyle/>
          <a:p>
            <a:pPr eaLnBrk="1" hangingPunct="1"/>
            <a:r>
              <a:rPr lang="en-US" dirty="0">
                <a:latin typeface="Arial" charset="0"/>
                <a:cs typeface="Arial" charset="0"/>
              </a:rPr>
              <a:t>Wait-free Scan</a:t>
            </a:r>
          </a:p>
        </p:txBody>
      </p:sp>
      <p:sp>
        <p:nvSpPr>
          <p:cNvPr id="153606" name="AutoShape 5"/>
          <p:cNvSpPr>
            <a:spLocks noChangeArrowheads="1"/>
          </p:cNvSpPr>
          <p:nvPr/>
        </p:nvSpPr>
        <p:spPr bwMode="auto">
          <a:xfrm>
            <a:off x="1460500" y="2806025"/>
            <a:ext cx="3492500" cy="1054100"/>
          </a:xfrm>
          <a:prstGeom prst="wedgeRoundRectCallout">
            <a:avLst>
              <a:gd name="adj1" fmla="val 71454"/>
              <a:gd name="adj2" fmla="val 198644"/>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53607" name="Text Box 6"/>
          <p:cNvSpPr txBox="1">
            <a:spLocks noChangeArrowheads="1"/>
          </p:cNvSpPr>
          <p:nvPr/>
        </p:nvSpPr>
        <p:spPr bwMode="auto">
          <a:xfrm>
            <a:off x="3581400" y="5547637"/>
            <a:ext cx="4254500" cy="519113"/>
          </a:xfrm>
          <a:prstGeom prst="rect">
            <a:avLst/>
          </a:prstGeom>
          <a:noFill/>
          <a:ln w="38100">
            <a:solidFill>
              <a:srgbClr val="FF0000"/>
            </a:solidFill>
            <a:miter lim="800000"/>
            <a:headEnd/>
            <a:tailEnd/>
          </a:ln>
        </p:spPr>
        <p:txBody>
          <a:bodyPr wrap="square">
            <a:spAutoFit/>
          </a:bodyPr>
          <a:lstStyle/>
          <a:p>
            <a:pPr algn="ctr" eaLnBrk="0" hangingPunct="0"/>
            <a:r>
              <a:rPr lang="en-US" sz="2800" dirty="0">
                <a:solidFill>
                  <a:srgbClr val="FFFF00"/>
                </a:solidFill>
                <a:latin typeface="Arial" pitchFamily="34" charset="0"/>
                <a:cs typeface="Courier New" pitchFamily="49" charset="0"/>
              </a:rPr>
              <a:t>Repeated double collect</a:t>
            </a:r>
            <a:endParaRPr lang="en-US" sz="2800" i="1" dirty="0">
              <a:solidFill>
                <a:srgbClr val="FFFF00"/>
              </a:solidFill>
              <a:latin typeface="Arial" pitchFamily="34"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06FB1DAD-FF1F-A3AF-B734-47334FD4F649}"/>
              </a:ext>
            </a:extLst>
          </p:cNvPr>
          <p:cNvSpPr>
            <a:spLocks noChangeArrowheads="1"/>
          </p:cNvSpPr>
          <p:nvPr/>
        </p:nvSpPr>
        <p:spPr bwMode="auto">
          <a:xfrm>
            <a:off x="1066800" y="1828800"/>
            <a:ext cx="7772400" cy="4062651"/>
          </a:xfrm>
          <a:prstGeom prst="rect">
            <a:avLst/>
          </a:prstGeom>
          <a:solidFill>
            <a:schemeClr val="tx1"/>
          </a:solidFill>
          <a:ln w="9525">
            <a:noFill/>
            <a:miter lim="800000"/>
            <a:headEnd/>
            <a:tailEnd/>
          </a:ln>
        </p:spPr>
        <p:txBody>
          <a:bodyPr>
            <a:spAutoFit/>
          </a:bodyPr>
          <a:lstStyle/>
          <a:p>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scan</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SnapValue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oldCopy</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newCopy</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moved</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[n];</a:t>
            </a:r>
          </a:p>
          <a:p>
            <a:r>
              <a:rPr lang="en-US" sz="2000" b="0" dirty="0">
                <a:solidFill>
                  <a:srgbClr val="D4D4D4"/>
                </a:solidFill>
                <a:effectLst/>
                <a:latin typeface="Consolas" panose="020B0609020204030204" pitchFamily="49" charset="0"/>
              </a:rPr>
              <a:t>    oldCopy = </a:t>
            </a:r>
            <a:r>
              <a:rPr lang="en-US" sz="2000" b="0" dirty="0">
                <a:solidFill>
                  <a:srgbClr val="DCDCAA"/>
                </a:solidFill>
                <a:effectLst/>
                <a:latin typeface="Consolas" panose="020B0609020204030204" pitchFamily="49" charset="0"/>
              </a:rPr>
              <a:t>collect</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collect</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newCopy = </a:t>
            </a:r>
            <a:r>
              <a:rPr lang="en-US" sz="2000" b="0" dirty="0">
                <a:solidFill>
                  <a:srgbClr val="DCDCAA"/>
                </a:solidFill>
                <a:effectLst/>
                <a:latin typeface="Consolas" panose="020B0609020204030204" pitchFamily="49" charset="0"/>
              </a:rPr>
              <a:t>collect</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for</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j</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j &lt; n; j++)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(oldCopy[j].stamp != newCopy[j].stamp) {</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getValues</a:t>
            </a:r>
            <a:r>
              <a:rPr lang="en-US" sz="2000" b="0" dirty="0">
                <a:solidFill>
                  <a:srgbClr val="D4D4D4"/>
                </a:solidFill>
                <a:effectLst/>
                <a:latin typeface="Consolas" panose="020B0609020204030204" pitchFamily="49" charset="0"/>
              </a:rPr>
              <a:t>(newCopy);</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p>
        </p:txBody>
      </p:sp>
      <p:sp>
        <p:nvSpPr>
          <p:cNvPr id="15462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504A1850-90B9-4C2C-B82A-3AE02E13B1CD}" type="slidenum">
              <a:rPr lang="x-none" sz="1400">
                <a:solidFill>
                  <a:srgbClr val="FFFF00"/>
                </a:solidFill>
                <a:latin typeface="Arial" pitchFamily="34" charset="0"/>
                <a:cs typeface="Arial" charset="0"/>
              </a:rPr>
              <a:pPr algn="r" eaLnBrk="0" hangingPunct="0"/>
              <a:t>135</a:t>
            </a:fld>
            <a:endParaRPr lang="en-US" sz="1400" dirty="0">
              <a:solidFill>
                <a:srgbClr val="FFFF00"/>
              </a:solidFill>
              <a:latin typeface="Arial" pitchFamily="34" charset="0"/>
              <a:cs typeface="Arial" charset="0"/>
            </a:endParaRPr>
          </a:p>
        </p:txBody>
      </p:sp>
      <p:sp>
        <p:nvSpPr>
          <p:cNvPr id="154628" name="Rectangle 2"/>
          <p:cNvSpPr>
            <a:spLocks noGrp="1" noChangeArrowheads="1"/>
          </p:cNvSpPr>
          <p:nvPr>
            <p:ph type="title" idx="4294967295"/>
          </p:nvPr>
        </p:nvSpPr>
        <p:spPr/>
        <p:txBody>
          <a:bodyPr/>
          <a:lstStyle/>
          <a:p>
            <a:pPr eaLnBrk="1" hangingPunct="1"/>
            <a:r>
              <a:rPr lang="en-US" dirty="0">
                <a:latin typeface="Arial" charset="0"/>
                <a:cs typeface="Arial" charset="0"/>
              </a:rPr>
              <a:t>Wait-free Scan</a:t>
            </a:r>
          </a:p>
        </p:txBody>
      </p:sp>
      <p:sp>
        <p:nvSpPr>
          <p:cNvPr id="154630" name="AutoShape 5"/>
          <p:cNvSpPr>
            <a:spLocks noChangeArrowheads="1"/>
          </p:cNvSpPr>
          <p:nvPr/>
        </p:nvSpPr>
        <p:spPr bwMode="auto">
          <a:xfrm>
            <a:off x="2006600" y="3902098"/>
            <a:ext cx="6235700" cy="1130300"/>
          </a:xfrm>
          <a:prstGeom prst="wedgeRoundRectCallout">
            <a:avLst>
              <a:gd name="adj1" fmla="val 9348"/>
              <a:gd name="adj2" fmla="val 98844"/>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54631" name="Text Box 6"/>
          <p:cNvSpPr txBox="1">
            <a:spLocks noChangeArrowheads="1"/>
          </p:cNvSpPr>
          <p:nvPr/>
        </p:nvSpPr>
        <p:spPr bwMode="auto">
          <a:xfrm>
            <a:off x="3962400" y="5578438"/>
            <a:ext cx="3886200" cy="523220"/>
          </a:xfrm>
          <a:prstGeom prst="rect">
            <a:avLst/>
          </a:prstGeom>
          <a:noFill/>
          <a:ln w="38100">
            <a:solidFill>
              <a:srgbClr val="FF0000"/>
            </a:solidFill>
            <a:miter lim="800000"/>
            <a:headEnd/>
            <a:tailEnd/>
          </a:ln>
        </p:spPr>
        <p:txBody>
          <a:bodyPr wrap="square">
            <a:spAutoFit/>
          </a:bodyPr>
          <a:lstStyle/>
          <a:p>
            <a:pPr algn="ctr" eaLnBrk="0" hangingPunct="0"/>
            <a:r>
              <a:rPr lang="en-US" sz="2800" dirty="0">
                <a:solidFill>
                  <a:srgbClr val="FFFF00"/>
                </a:solidFill>
                <a:latin typeface="Arial" pitchFamily="34" charset="0"/>
                <a:cs typeface="Courier New" pitchFamily="49" charset="0"/>
              </a:rPr>
              <a:t>If mismatch detected…</a:t>
            </a:r>
            <a:endParaRPr lang="en-US" sz="2800" i="1" dirty="0">
              <a:solidFill>
                <a:srgbClr val="FFFF00"/>
              </a:solidFill>
              <a:latin typeface="Arial" pitchFamily="34"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896AE98A-1D82-41FC-8E68-28877923B89F}" type="slidenum">
              <a:rPr lang="x-none" sz="1400">
                <a:solidFill>
                  <a:srgbClr val="FFFF00"/>
                </a:solidFill>
                <a:latin typeface="Arial" pitchFamily="34" charset="0"/>
                <a:cs typeface="Arial" charset="0"/>
              </a:rPr>
              <a:pPr algn="r" eaLnBrk="0" hangingPunct="0"/>
              <a:t>136</a:t>
            </a:fld>
            <a:endParaRPr lang="en-US" sz="1400" dirty="0">
              <a:solidFill>
                <a:srgbClr val="FFFF00"/>
              </a:solidFill>
              <a:latin typeface="Arial" pitchFamily="34" charset="0"/>
              <a:cs typeface="Arial" charset="0"/>
            </a:endParaRPr>
          </a:p>
        </p:txBody>
      </p:sp>
      <p:sp>
        <p:nvSpPr>
          <p:cNvPr id="156676" name="Rectangle 2"/>
          <p:cNvSpPr>
            <a:spLocks noGrp="1" noChangeArrowheads="1"/>
          </p:cNvSpPr>
          <p:nvPr>
            <p:ph type="title" idx="4294967295"/>
          </p:nvPr>
        </p:nvSpPr>
        <p:spPr/>
        <p:txBody>
          <a:bodyPr/>
          <a:lstStyle/>
          <a:p>
            <a:pPr eaLnBrk="1" hangingPunct="1"/>
            <a:r>
              <a:rPr lang="en-US" dirty="0">
                <a:latin typeface="Arial" charset="0"/>
                <a:cs typeface="Arial" charset="0"/>
              </a:rPr>
              <a:t>Mismatch Detected</a:t>
            </a:r>
          </a:p>
        </p:txBody>
      </p:sp>
      <p:sp>
        <p:nvSpPr>
          <p:cNvPr id="156677" name="Rectangle 3"/>
          <p:cNvSpPr>
            <a:spLocks noChangeArrowheads="1"/>
          </p:cNvSpPr>
          <p:nvPr/>
        </p:nvSpPr>
        <p:spPr bwMode="auto">
          <a:xfrm>
            <a:off x="1066800" y="1828800"/>
            <a:ext cx="7772400" cy="3657600"/>
          </a:xfrm>
          <a:prstGeom prst="rect">
            <a:avLst/>
          </a:prstGeom>
          <a:solidFill>
            <a:schemeClr val="tx1"/>
          </a:solidFill>
          <a:ln w="9525">
            <a:noFill/>
            <a:miter lim="800000"/>
            <a:headEnd/>
            <a:tailEnd/>
          </a:ln>
        </p:spPr>
        <p:txBody>
          <a:bodyPr/>
          <a:lstStyle/>
          <a:p>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(oldCopy[j].stamp != newCopy[j].stamp)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(moved[j])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newCopy[j].</a:t>
            </a:r>
            <a:r>
              <a:rPr lang="en-US" sz="2000" b="0" dirty="0">
                <a:solidFill>
                  <a:srgbClr val="9CDCFE"/>
                </a:solidFill>
                <a:effectLst/>
                <a:latin typeface="Consolas" panose="020B0609020204030204" pitchFamily="49" charset="0"/>
              </a:rPr>
              <a:t>snap</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moved[j]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oldCopy = newCopy;</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continue</a:t>
            </a:r>
            <a:r>
              <a:rPr lang="en-US" sz="2000" b="0" dirty="0">
                <a:solidFill>
                  <a:srgbClr val="D4D4D4"/>
                </a:solidFill>
                <a:effectLst/>
                <a:latin typeface="Consolas" panose="020B0609020204030204" pitchFamily="49" charset="0"/>
              </a:rPr>
              <a:t> collect;</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getValues</a:t>
            </a:r>
            <a:r>
              <a:rPr lang="en-US" sz="2000" b="0" dirty="0">
                <a:solidFill>
                  <a:srgbClr val="D4D4D4"/>
                </a:solidFill>
                <a:effectLst/>
                <a:latin typeface="Consolas" panose="020B0609020204030204" pitchFamily="49" charset="0"/>
              </a:rPr>
              <a:t>(newCopy);</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p>
        </p:txBody>
      </p:sp>
      <p:sp>
        <p:nvSpPr>
          <p:cNvPr id="156678" name="AutoShape 4"/>
          <p:cNvSpPr>
            <a:spLocks noChangeArrowheads="1"/>
          </p:cNvSpPr>
          <p:nvPr/>
        </p:nvSpPr>
        <p:spPr bwMode="auto">
          <a:xfrm>
            <a:off x="1447800" y="2183682"/>
            <a:ext cx="3886200" cy="749300"/>
          </a:xfrm>
          <a:prstGeom prst="wedgeRoundRectCallout">
            <a:avLst>
              <a:gd name="adj1" fmla="val 41778"/>
              <a:gd name="adj2" fmla="val 170867"/>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56679" name="Text Box 5"/>
          <p:cNvSpPr txBox="1">
            <a:spLocks noChangeArrowheads="1"/>
          </p:cNvSpPr>
          <p:nvPr/>
        </p:nvSpPr>
        <p:spPr bwMode="auto">
          <a:xfrm>
            <a:off x="4483100" y="3911600"/>
            <a:ext cx="4368800" cy="954107"/>
          </a:xfrm>
          <a:prstGeom prst="rect">
            <a:avLst/>
          </a:prstGeom>
          <a:solidFill>
            <a:schemeClr val="tx1"/>
          </a:solidFill>
          <a:ln w="38100">
            <a:solidFill>
              <a:srgbClr val="FF0000"/>
            </a:solidFill>
            <a:miter lim="800000"/>
            <a:headEnd/>
            <a:tailEnd/>
          </a:ln>
        </p:spPr>
        <p:txBody>
          <a:bodyPr>
            <a:spAutoFit/>
          </a:bodyPr>
          <a:lstStyle/>
          <a:p>
            <a:pPr algn="ctr" eaLnBrk="0" hangingPunct="0"/>
            <a:r>
              <a:rPr lang="en-US" sz="2800" dirty="0">
                <a:solidFill>
                  <a:srgbClr val="FFFF00"/>
                </a:solidFill>
                <a:latin typeface="Arial" pitchFamily="34" charset="0"/>
                <a:cs typeface="Courier New" pitchFamily="49" charset="0"/>
              </a:rPr>
              <a:t>If thread moved twice, just steal its second snapshot</a:t>
            </a:r>
            <a:endParaRPr lang="en-US" sz="2800" i="1" dirty="0">
              <a:solidFill>
                <a:srgbClr val="FFFF00"/>
              </a:solidFill>
              <a:latin typeface="Arial" pitchFamily="34"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667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66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8" grpId="0" animBg="1"/>
      <p:bldP spid="156679"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4C9CDA01-725B-4727-AD53-B38DD5BFEA0E}" type="slidenum">
              <a:rPr lang="x-none" sz="1400">
                <a:solidFill>
                  <a:srgbClr val="FFFF00"/>
                </a:solidFill>
                <a:latin typeface="Arial" pitchFamily="34" charset="0"/>
                <a:cs typeface="Arial" charset="0"/>
              </a:rPr>
              <a:pPr algn="r" eaLnBrk="0" hangingPunct="0"/>
              <a:t>137</a:t>
            </a:fld>
            <a:endParaRPr lang="en-US" sz="1400" dirty="0">
              <a:solidFill>
                <a:srgbClr val="FFFF00"/>
              </a:solidFill>
              <a:latin typeface="Arial" pitchFamily="34" charset="0"/>
              <a:cs typeface="Arial" charset="0"/>
            </a:endParaRPr>
          </a:p>
        </p:txBody>
      </p:sp>
      <p:sp>
        <p:nvSpPr>
          <p:cNvPr id="157700" name="Rectangle 2"/>
          <p:cNvSpPr>
            <a:spLocks noGrp="1" noChangeArrowheads="1"/>
          </p:cNvSpPr>
          <p:nvPr>
            <p:ph type="title" idx="4294967295"/>
          </p:nvPr>
        </p:nvSpPr>
        <p:spPr/>
        <p:txBody>
          <a:bodyPr/>
          <a:lstStyle/>
          <a:p>
            <a:pPr eaLnBrk="1" hangingPunct="1"/>
            <a:r>
              <a:rPr lang="en-US" dirty="0">
                <a:latin typeface="Arial" charset="0"/>
                <a:cs typeface="Arial" charset="0"/>
              </a:rPr>
              <a:t>Mismatch Detected</a:t>
            </a:r>
          </a:p>
        </p:txBody>
      </p:sp>
      <p:sp>
        <p:nvSpPr>
          <p:cNvPr id="157701" name="Rectangle 3"/>
          <p:cNvSpPr>
            <a:spLocks noChangeArrowheads="1"/>
          </p:cNvSpPr>
          <p:nvPr/>
        </p:nvSpPr>
        <p:spPr bwMode="auto">
          <a:xfrm>
            <a:off x="1066800" y="1828800"/>
            <a:ext cx="7772400" cy="3657600"/>
          </a:xfrm>
          <a:prstGeom prst="rect">
            <a:avLst/>
          </a:prstGeom>
          <a:solidFill>
            <a:schemeClr val="tx1"/>
          </a:solidFill>
          <a:ln w="9525">
            <a:noFill/>
            <a:miter lim="800000"/>
            <a:headEnd/>
            <a:tailEnd/>
          </a:ln>
        </p:spPr>
        <p:txBody>
          <a:bodyPr/>
          <a:lstStyle/>
          <a:p>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(oldCopy[j].stamp != newCopy[j].stamp)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(moved[j]) { </a:t>
            </a:r>
            <a:r>
              <a:rPr lang="en-US" sz="2000" b="0" dirty="0">
                <a:solidFill>
                  <a:srgbClr val="6A9955"/>
                </a:solidFill>
                <a:effectLst/>
                <a:latin typeface="Consolas" panose="020B0609020204030204" pitchFamily="49" charset="0"/>
              </a:rPr>
              <a:t>// second move</a:t>
            </a:r>
            <a:endParaRPr lang="en-US" sz="2000" b="0" dirty="0">
              <a:solidFill>
                <a:srgbClr val="D4D4D4"/>
              </a:solidFill>
              <a:effectLst/>
              <a:latin typeface="Consolas" panose="020B0609020204030204" pitchFamily="49" charset="0"/>
            </a:endParaRP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newCopy[j].</a:t>
            </a:r>
            <a:r>
              <a:rPr lang="en-US" sz="2000" b="0" dirty="0">
                <a:solidFill>
                  <a:srgbClr val="9CDCFE"/>
                </a:solidFill>
                <a:effectLst/>
                <a:latin typeface="Consolas" panose="020B0609020204030204" pitchFamily="49" charset="0"/>
              </a:rPr>
              <a:t>snap</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moved[j]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oldCopy = newCopy;</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continue</a:t>
            </a:r>
            <a:r>
              <a:rPr lang="en-US" sz="2000" b="0" dirty="0">
                <a:solidFill>
                  <a:srgbClr val="D4D4D4"/>
                </a:solidFill>
                <a:effectLst/>
                <a:latin typeface="Consolas" panose="020B0609020204030204" pitchFamily="49" charset="0"/>
              </a:rPr>
              <a:t> collect;</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getValues</a:t>
            </a:r>
            <a:r>
              <a:rPr lang="en-US" sz="2000" b="0" dirty="0">
                <a:solidFill>
                  <a:srgbClr val="D4D4D4"/>
                </a:solidFill>
                <a:effectLst/>
                <a:latin typeface="Consolas" panose="020B0609020204030204" pitchFamily="49" charset="0"/>
              </a:rPr>
              <a:t>(newCopy);</a:t>
            </a:r>
          </a:p>
          <a:p>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p>
        </p:txBody>
      </p:sp>
      <p:sp>
        <p:nvSpPr>
          <p:cNvPr id="157702" name="AutoShape 5"/>
          <p:cNvSpPr>
            <a:spLocks noChangeArrowheads="1"/>
          </p:cNvSpPr>
          <p:nvPr/>
        </p:nvSpPr>
        <p:spPr bwMode="auto">
          <a:xfrm>
            <a:off x="1600200" y="3048000"/>
            <a:ext cx="2819400" cy="457200"/>
          </a:xfrm>
          <a:prstGeom prst="wedgeRoundRectCallout">
            <a:avLst>
              <a:gd name="adj1" fmla="val 81481"/>
              <a:gd name="adj2" fmla="val 8722"/>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itchFamily="34" charset="0"/>
              <a:cs typeface="Courier New" pitchFamily="49" charset="0"/>
            </a:endParaRPr>
          </a:p>
        </p:txBody>
      </p:sp>
      <p:sp>
        <p:nvSpPr>
          <p:cNvPr id="157703" name="Text Box 6"/>
          <p:cNvSpPr txBox="1">
            <a:spLocks noChangeArrowheads="1"/>
          </p:cNvSpPr>
          <p:nvPr/>
        </p:nvSpPr>
        <p:spPr bwMode="auto">
          <a:xfrm>
            <a:off x="5334000" y="2803525"/>
            <a:ext cx="3225800" cy="946150"/>
          </a:xfrm>
          <a:prstGeom prst="rect">
            <a:avLst/>
          </a:prstGeom>
          <a:noFill/>
          <a:ln w="38100">
            <a:solidFill>
              <a:srgbClr val="FF0000"/>
            </a:solidFill>
            <a:miter lim="800000"/>
            <a:headEnd/>
            <a:tailEnd/>
          </a:ln>
        </p:spPr>
        <p:txBody>
          <a:bodyPr wrap="square">
            <a:spAutoFit/>
          </a:bodyPr>
          <a:lstStyle/>
          <a:p>
            <a:pPr algn="ctr" eaLnBrk="0" hangingPunct="0"/>
            <a:r>
              <a:rPr lang="en-US" sz="2800" dirty="0">
                <a:solidFill>
                  <a:srgbClr val="FFFF00"/>
                </a:solidFill>
                <a:latin typeface="Arial" pitchFamily="34" charset="0"/>
                <a:cs typeface="Courier New" pitchFamily="49" charset="0"/>
              </a:rPr>
              <a:t>Remember that thread moved</a:t>
            </a:r>
            <a:endParaRPr lang="en-US" sz="2800" i="1" dirty="0">
              <a:solidFill>
                <a:srgbClr val="FFFF00"/>
              </a:solidFill>
              <a:latin typeface="Arial" pitchFamily="34" charset="0"/>
              <a:cs typeface="Courier New" pitchFamily="49"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F6BB3895-B39C-4424-B4D6-FC292CF9E963}" type="slidenum">
              <a:rPr lang="x-none" sz="1400">
                <a:solidFill>
                  <a:srgbClr val="FFFF00"/>
                </a:solidFill>
                <a:latin typeface="Arial" pitchFamily="34" charset="0"/>
                <a:cs typeface="Arial" charset="0"/>
              </a:rPr>
              <a:pPr algn="r" eaLnBrk="0" hangingPunct="0"/>
              <a:t>138</a:t>
            </a:fld>
            <a:endParaRPr lang="en-US" sz="1400" dirty="0">
              <a:solidFill>
                <a:srgbClr val="FFFF00"/>
              </a:solidFill>
              <a:latin typeface="Arial" pitchFamily="34" charset="0"/>
              <a:cs typeface="Arial" charset="0"/>
            </a:endParaRPr>
          </a:p>
        </p:txBody>
      </p:sp>
      <p:sp>
        <p:nvSpPr>
          <p:cNvPr id="158724" name="Rectangle 2"/>
          <p:cNvSpPr>
            <a:spLocks noGrp="1" noChangeArrowheads="1"/>
          </p:cNvSpPr>
          <p:nvPr>
            <p:ph type="title" idx="4294967295"/>
          </p:nvPr>
        </p:nvSpPr>
        <p:spPr/>
        <p:txBody>
          <a:bodyPr/>
          <a:lstStyle/>
          <a:p>
            <a:pPr eaLnBrk="1" hangingPunct="1"/>
            <a:r>
              <a:rPr lang="en-US" dirty="0">
                <a:latin typeface="Arial" charset="0"/>
                <a:cs typeface="Arial" charset="0"/>
              </a:rPr>
              <a:t>Observations</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
        <p:nvSpPr>
          <p:cNvPr id="2" name="TextBox 1">
            <a:extLst>
              <a:ext uri="{FF2B5EF4-FFF2-40B4-BE49-F238E27FC236}">
                <a16:creationId xmlns:a16="http://schemas.microsoft.com/office/drawing/2014/main" id="{FA545E6A-B18E-E232-7390-0189FCFE9FA9}"/>
              </a:ext>
            </a:extLst>
          </p:cNvPr>
          <p:cNvSpPr txBox="1"/>
          <p:nvPr/>
        </p:nvSpPr>
        <p:spPr bwMode="auto">
          <a:xfrm>
            <a:off x="854931" y="1445712"/>
            <a:ext cx="4386137"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Uses unbounded counters</a:t>
            </a:r>
          </a:p>
        </p:txBody>
      </p:sp>
      <p:sp>
        <p:nvSpPr>
          <p:cNvPr id="3" name="TextBox 2">
            <a:extLst>
              <a:ext uri="{FF2B5EF4-FFF2-40B4-BE49-F238E27FC236}">
                <a16:creationId xmlns:a16="http://schemas.microsoft.com/office/drawing/2014/main" id="{DA9DFC62-1757-94F7-827C-ADE863CEF885}"/>
              </a:ext>
            </a:extLst>
          </p:cNvPr>
          <p:cNvSpPr txBox="1"/>
          <p:nvPr/>
        </p:nvSpPr>
        <p:spPr bwMode="auto">
          <a:xfrm>
            <a:off x="854931" y="3208680"/>
            <a:ext cx="454162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Assumes SWMR registers</a:t>
            </a:r>
          </a:p>
        </p:txBody>
      </p:sp>
      <p:sp>
        <p:nvSpPr>
          <p:cNvPr id="4" name="TextBox 3">
            <a:extLst>
              <a:ext uri="{FF2B5EF4-FFF2-40B4-BE49-F238E27FC236}">
                <a16:creationId xmlns:a16="http://schemas.microsoft.com/office/drawing/2014/main" id="{6F2B6566-F3C3-8E54-D0EA-CF5CAA87D66F}"/>
              </a:ext>
            </a:extLst>
          </p:cNvPr>
          <p:cNvSpPr txBox="1"/>
          <p:nvPr/>
        </p:nvSpPr>
        <p:spPr bwMode="auto">
          <a:xfrm>
            <a:off x="1601745" y="2327196"/>
            <a:ext cx="4523995"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Can be replaced with 2 bits</a:t>
            </a:r>
          </a:p>
        </p:txBody>
      </p:sp>
      <p:sp>
        <p:nvSpPr>
          <p:cNvPr id="5" name="TextBox 4">
            <a:extLst>
              <a:ext uri="{FF2B5EF4-FFF2-40B4-BE49-F238E27FC236}">
                <a16:creationId xmlns:a16="http://schemas.microsoft.com/office/drawing/2014/main" id="{E211FFD8-CE0C-B13D-3E39-3E8C3BDCCEC6}"/>
              </a:ext>
            </a:extLst>
          </p:cNvPr>
          <p:cNvSpPr txBox="1"/>
          <p:nvPr/>
        </p:nvSpPr>
        <p:spPr bwMode="auto">
          <a:xfrm>
            <a:off x="1601745" y="4090164"/>
            <a:ext cx="1863011"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for stamps</a:t>
            </a:r>
          </a:p>
        </p:txBody>
      </p:sp>
      <p:sp>
        <p:nvSpPr>
          <p:cNvPr id="7" name="TextBox 6">
            <a:extLst>
              <a:ext uri="{FF2B5EF4-FFF2-40B4-BE49-F238E27FC236}">
                <a16:creationId xmlns:a16="http://schemas.microsoft.com/office/drawing/2014/main" id="{211F8455-C65D-CD56-8CAB-F4306BBD4A9B}"/>
              </a:ext>
            </a:extLst>
          </p:cNvPr>
          <p:cNvSpPr txBox="1"/>
          <p:nvPr/>
        </p:nvSpPr>
        <p:spPr bwMode="auto">
          <a:xfrm>
            <a:off x="1601745" y="4971649"/>
            <a:ext cx="4541628"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can be extended to MRMW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7"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3603B662-9D25-46D6-A33C-3FCAF0D68E90}" type="slidenum">
              <a:rPr lang="x-none" sz="1400">
                <a:latin typeface="Arial" pitchFamily="34" charset="0"/>
                <a:cs typeface="Arial" charset="0"/>
              </a:rPr>
              <a:pPr algn="r" eaLnBrk="0" hangingPunct="0"/>
              <a:t>139</a:t>
            </a:fld>
            <a:endParaRPr lang="en-US" sz="1400" dirty="0">
              <a:latin typeface="Arial" pitchFamily="34" charset="0"/>
              <a:cs typeface="Arial" charset="0"/>
            </a:endParaRPr>
          </a:p>
        </p:txBody>
      </p:sp>
      <p:sp>
        <p:nvSpPr>
          <p:cNvPr id="159748" name="Rectangle 2"/>
          <p:cNvSpPr>
            <a:spLocks noGrp="1" noChangeArrowheads="1"/>
          </p:cNvSpPr>
          <p:nvPr>
            <p:ph type="title" idx="4294967295"/>
          </p:nvPr>
        </p:nvSpPr>
        <p:spPr/>
        <p:txBody>
          <a:bodyPr/>
          <a:lstStyle/>
          <a:p>
            <a:pPr eaLnBrk="1" hangingPunct="1"/>
            <a:r>
              <a:rPr lang="en-US" dirty="0">
                <a:latin typeface="Arial" charset="0"/>
                <a:cs typeface="Arial" charset="0"/>
              </a:rPr>
              <a:t>Summary</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
        <p:nvSpPr>
          <p:cNvPr id="2" name="TextBox 1">
            <a:extLst>
              <a:ext uri="{FF2B5EF4-FFF2-40B4-BE49-F238E27FC236}">
                <a16:creationId xmlns:a16="http://schemas.microsoft.com/office/drawing/2014/main" id="{FCA52775-E383-97F7-617D-3BA48F97D6E0}"/>
              </a:ext>
            </a:extLst>
          </p:cNvPr>
          <p:cNvSpPr txBox="1"/>
          <p:nvPr/>
        </p:nvSpPr>
        <p:spPr bwMode="auto">
          <a:xfrm>
            <a:off x="312393" y="2047032"/>
            <a:ext cx="8233280"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We can implement MRMW multi-valued snapshots</a:t>
            </a:r>
          </a:p>
        </p:txBody>
      </p:sp>
      <p:sp>
        <p:nvSpPr>
          <p:cNvPr id="3" name="TextBox 2">
            <a:extLst>
              <a:ext uri="{FF2B5EF4-FFF2-40B4-BE49-F238E27FC236}">
                <a16:creationId xmlns:a16="http://schemas.microsoft.com/office/drawing/2014/main" id="{096DB4AF-0487-E162-6D88-0D4B1360E6FF}"/>
              </a:ext>
            </a:extLst>
          </p:cNvPr>
          <p:cNvSpPr txBox="1"/>
          <p:nvPr/>
        </p:nvSpPr>
        <p:spPr bwMode="auto">
          <a:xfrm>
            <a:off x="312393" y="3810000"/>
            <a:ext cx="851921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Impressive, so what’s next for read-write registers? </a:t>
            </a:r>
          </a:p>
        </p:txBody>
      </p:sp>
      <p:sp>
        <p:nvSpPr>
          <p:cNvPr id="4" name="TextBox 3">
            <a:extLst>
              <a:ext uri="{FF2B5EF4-FFF2-40B4-BE49-F238E27FC236}">
                <a16:creationId xmlns:a16="http://schemas.microsoft.com/office/drawing/2014/main" id="{FBBA4D0D-A85B-272F-FCE5-D267486666A3}"/>
              </a:ext>
            </a:extLst>
          </p:cNvPr>
          <p:cNvSpPr txBox="1"/>
          <p:nvPr/>
        </p:nvSpPr>
        <p:spPr bwMode="auto">
          <a:xfrm>
            <a:off x="312393" y="2928516"/>
            <a:ext cx="8238153"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From SRSW binary safe registers (simple flipflops)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8EF8CD6F-6A83-425F-8A36-F6BFFCDCBC90}" type="slidenum">
              <a:rPr lang="x-none" sz="1400">
                <a:solidFill>
                  <a:srgbClr val="FFFF00"/>
                </a:solidFill>
                <a:latin typeface="Arial" pitchFamily="34" charset="0"/>
                <a:cs typeface="Arial" charset="0"/>
              </a:rPr>
              <a:pPr algn="r" eaLnBrk="0" hangingPunct="0"/>
              <a:t>140</a:t>
            </a:fld>
            <a:endParaRPr lang="en-US" sz="1400" dirty="0">
              <a:solidFill>
                <a:srgbClr val="FFFF00"/>
              </a:solidFill>
              <a:latin typeface="Arial" pitchFamily="34" charset="0"/>
              <a:cs typeface="Arial" charset="0"/>
            </a:endParaRPr>
          </a:p>
        </p:txBody>
      </p:sp>
      <p:sp>
        <p:nvSpPr>
          <p:cNvPr id="160772" name="Rectangle 2"/>
          <p:cNvSpPr>
            <a:spLocks noGrp="1" noChangeArrowheads="1"/>
          </p:cNvSpPr>
          <p:nvPr>
            <p:ph type="title" idx="4294967295"/>
          </p:nvPr>
        </p:nvSpPr>
        <p:spPr/>
        <p:txBody>
          <a:bodyPr/>
          <a:lstStyle/>
          <a:p>
            <a:pPr eaLnBrk="1" hangingPunct="1"/>
            <a:r>
              <a:rPr lang="en-US" dirty="0">
                <a:latin typeface="Arial" charset="0"/>
                <a:cs typeface="Arial" charset="0"/>
              </a:rPr>
              <a:t>Grand Challenge</a:t>
            </a:r>
          </a:p>
        </p:txBody>
      </p:sp>
      <p:sp>
        <p:nvSpPr>
          <p:cNvPr id="6" name="Footer Placeholder 5"/>
          <p:cNvSpPr>
            <a:spLocks noGrp="1"/>
          </p:cNvSpPr>
          <p:nvPr>
            <p:ph type="ftr" sz="quarter" idx="10"/>
          </p:nvPr>
        </p:nvSpPr>
        <p:spPr/>
        <p:txBody>
          <a:bodyPr/>
          <a:lstStyle/>
          <a:p>
            <a:pPr>
              <a:defRPr/>
            </a:pPr>
            <a:r>
              <a:rPr lang="en-US" dirty="0"/>
              <a:t>Art of Multiprocessor Programming</a:t>
            </a:r>
          </a:p>
        </p:txBody>
      </p:sp>
      <p:sp>
        <p:nvSpPr>
          <p:cNvPr id="2" name="TextBox 1">
            <a:extLst>
              <a:ext uri="{FF2B5EF4-FFF2-40B4-BE49-F238E27FC236}">
                <a16:creationId xmlns:a16="http://schemas.microsoft.com/office/drawing/2014/main" id="{1929B67B-A03C-1454-FCCF-EE4551348FAA}"/>
              </a:ext>
            </a:extLst>
          </p:cNvPr>
          <p:cNvSpPr txBox="1"/>
          <p:nvPr/>
        </p:nvSpPr>
        <p:spPr bwMode="auto">
          <a:xfrm>
            <a:off x="1143000" y="1666032"/>
            <a:ext cx="2884123"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Snapshot means</a:t>
            </a:r>
          </a:p>
        </p:txBody>
      </p:sp>
      <p:sp>
        <p:nvSpPr>
          <p:cNvPr id="3" name="TextBox 2">
            <a:extLst>
              <a:ext uri="{FF2B5EF4-FFF2-40B4-BE49-F238E27FC236}">
                <a16:creationId xmlns:a16="http://schemas.microsoft.com/office/drawing/2014/main" id="{7A1216F5-944B-B501-19B1-EC84242F6F1A}"/>
              </a:ext>
            </a:extLst>
          </p:cNvPr>
          <p:cNvSpPr txBox="1"/>
          <p:nvPr/>
        </p:nvSpPr>
        <p:spPr bwMode="auto">
          <a:xfrm>
            <a:off x="1143000" y="3543516"/>
            <a:ext cx="510957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Read multiple array elements</a:t>
            </a:r>
          </a:p>
        </p:txBody>
      </p:sp>
      <p:sp>
        <p:nvSpPr>
          <p:cNvPr id="4" name="TextBox 3">
            <a:extLst>
              <a:ext uri="{FF2B5EF4-FFF2-40B4-BE49-F238E27FC236}">
                <a16:creationId xmlns:a16="http://schemas.microsoft.com/office/drawing/2014/main" id="{903A7B4E-CE3A-FAB2-ED09-71A8DCD29E9F}"/>
              </a:ext>
            </a:extLst>
          </p:cNvPr>
          <p:cNvSpPr txBox="1"/>
          <p:nvPr/>
        </p:nvSpPr>
        <p:spPr bwMode="auto">
          <a:xfrm>
            <a:off x="1143000" y="2604774"/>
            <a:ext cx="4697055"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Write any one array element</a:t>
            </a:r>
          </a:p>
        </p:txBody>
      </p:sp>
      <p:sp>
        <p:nvSpPr>
          <p:cNvPr id="5" name="TextBox 4">
            <a:extLst>
              <a:ext uri="{FF2B5EF4-FFF2-40B4-BE49-F238E27FC236}">
                <a16:creationId xmlns:a16="http://schemas.microsoft.com/office/drawing/2014/main" id="{FE585207-E23D-2D6E-043E-723707F31EDF}"/>
              </a:ext>
            </a:extLst>
          </p:cNvPr>
          <p:cNvSpPr txBox="1"/>
          <p:nvPr/>
        </p:nvSpPr>
        <p:spPr bwMode="auto">
          <a:xfrm>
            <a:off x="1143000" y="4482257"/>
            <a:ext cx="626325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What about writing multiple elements?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814" name="AutoShape 41"/>
          <p:cNvSpPr>
            <a:spLocks noChangeArrowheads="1"/>
          </p:cNvSpPr>
          <p:nvPr/>
        </p:nvSpPr>
        <p:spPr bwMode="auto">
          <a:xfrm>
            <a:off x="1209675" y="3678238"/>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66CCFF">
              <a:alpha val="51000"/>
            </a:srgbClr>
          </a:solidFill>
          <a:ln w="9525">
            <a:noFill/>
            <a:round/>
            <a:headEnd/>
            <a:tailEnd/>
          </a:ln>
        </p:spPr>
        <p:txBody>
          <a:bodyPr wrap="none" anchor="ctr"/>
          <a:lstStyle/>
          <a:p>
            <a:endParaRPr lang="en-US" dirty="0"/>
          </a:p>
        </p:txBody>
      </p:sp>
      <p:sp>
        <p:nvSpPr>
          <p:cNvPr id="161815" name="AutoShape 42"/>
          <p:cNvSpPr>
            <a:spLocks noChangeArrowheads="1"/>
          </p:cNvSpPr>
          <p:nvPr/>
        </p:nvSpPr>
        <p:spPr bwMode="auto">
          <a:xfrm>
            <a:off x="3402013" y="1406525"/>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FF0000">
              <a:alpha val="50000"/>
            </a:srgbClr>
          </a:solidFill>
          <a:ln w="9525">
            <a:noFill/>
            <a:round/>
            <a:headEnd/>
            <a:tailEnd/>
          </a:ln>
        </p:spPr>
        <p:txBody>
          <a:bodyPr wrap="none" anchor="ctr"/>
          <a:lstStyle/>
          <a:p>
            <a:endParaRPr lang="en-US" dirty="0"/>
          </a:p>
        </p:txBody>
      </p:sp>
      <p:sp>
        <p:nvSpPr>
          <p:cNvPr id="161805" name="Line 30"/>
          <p:cNvSpPr>
            <a:spLocks noChangeShapeType="1"/>
          </p:cNvSpPr>
          <p:nvPr/>
        </p:nvSpPr>
        <p:spPr bwMode="auto">
          <a:xfrm>
            <a:off x="3919538" y="2917825"/>
            <a:ext cx="1697037" cy="1290638"/>
          </a:xfrm>
          <a:prstGeom prst="line">
            <a:avLst/>
          </a:prstGeom>
          <a:noFill/>
          <a:ln w="38100">
            <a:solidFill>
              <a:srgbClr val="33CCFF"/>
            </a:solidFill>
            <a:round/>
            <a:headEnd/>
            <a:tailEnd/>
          </a:ln>
        </p:spPr>
        <p:txBody>
          <a:bodyPr wrap="none" anchor="ctr"/>
          <a:lstStyle/>
          <a:p>
            <a:endParaRPr lang="en-US" dirty="0"/>
          </a:p>
        </p:txBody>
      </p:sp>
      <p:sp>
        <p:nvSpPr>
          <p:cNvPr id="161795"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B196AF51-935F-412D-A56D-EC04ACCA2D46}" type="slidenum">
              <a:rPr lang="x-none" sz="1400">
                <a:solidFill>
                  <a:srgbClr val="FFFF00"/>
                </a:solidFill>
                <a:latin typeface="Arial" pitchFamily="34" charset="0"/>
                <a:cs typeface="Arial" charset="0"/>
              </a:rPr>
              <a:pPr algn="r" eaLnBrk="0" hangingPunct="0"/>
              <a:t>141</a:t>
            </a:fld>
            <a:endParaRPr lang="en-US" sz="1400" dirty="0">
              <a:solidFill>
                <a:srgbClr val="FFFF00"/>
              </a:solidFill>
              <a:latin typeface="Arial" pitchFamily="34" charset="0"/>
              <a:cs typeface="Arial" charset="0"/>
            </a:endParaRPr>
          </a:p>
        </p:txBody>
      </p:sp>
      <p:sp>
        <p:nvSpPr>
          <p:cNvPr id="161796" name="Freeform 2"/>
          <p:cNvSpPr>
            <a:spLocks/>
          </p:cNvSpPr>
          <p:nvPr/>
        </p:nvSpPr>
        <p:spPr bwMode="auto">
          <a:xfrm>
            <a:off x="4484688" y="3759200"/>
            <a:ext cx="1131887" cy="1089025"/>
          </a:xfrm>
          <a:custGeom>
            <a:avLst/>
            <a:gdLst>
              <a:gd name="T0" fmla="*/ 2147483647 w 713"/>
              <a:gd name="T1" fmla="*/ 0 h 686"/>
              <a:gd name="T2" fmla="*/ 0 w 713"/>
              <a:gd name="T3" fmla="*/ 2147483647 h 686"/>
              <a:gd name="T4" fmla="*/ 2147483647 w 713"/>
              <a:gd name="T5" fmla="*/ 2147483647 h 686"/>
              <a:gd name="T6" fmla="*/ 2147483647 w 713"/>
              <a:gd name="T7" fmla="*/ 2147483647 h 686"/>
              <a:gd name="T8" fmla="*/ 2147483647 w 713"/>
              <a:gd name="T9" fmla="*/ 0 h 686"/>
              <a:gd name="T10" fmla="*/ 0 60000 65536"/>
              <a:gd name="T11" fmla="*/ 0 60000 65536"/>
              <a:gd name="T12" fmla="*/ 0 60000 65536"/>
              <a:gd name="T13" fmla="*/ 0 60000 65536"/>
              <a:gd name="T14" fmla="*/ 0 60000 65536"/>
              <a:gd name="T15" fmla="*/ 0 w 713"/>
              <a:gd name="T16" fmla="*/ 0 h 686"/>
              <a:gd name="T17" fmla="*/ 713 w 713"/>
              <a:gd name="T18" fmla="*/ 686 h 686"/>
            </a:gdLst>
            <a:ahLst/>
            <a:cxnLst>
              <a:cxn ang="T10">
                <a:pos x="T0" y="T1"/>
              </a:cxn>
              <a:cxn ang="T11">
                <a:pos x="T2" y="T3"/>
              </a:cxn>
              <a:cxn ang="T12">
                <a:pos x="T4" y="T5"/>
              </a:cxn>
              <a:cxn ang="T13">
                <a:pos x="T6" y="T7"/>
              </a:cxn>
              <a:cxn ang="T14">
                <a:pos x="T8" y="T9"/>
              </a:cxn>
            </a:cxnLst>
            <a:rect l="T15" t="T16" r="T17" b="T18"/>
            <a:pathLst>
              <a:path w="713" h="686">
                <a:moveTo>
                  <a:pt x="348" y="0"/>
                </a:moveTo>
                <a:lnTo>
                  <a:pt x="0" y="329"/>
                </a:lnTo>
                <a:lnTo>
                  <a:pt x="384" y="686"/>
                </a:lnTo>
                <a:lnTo>
                  <a:pt x="713" y="283"/>
                </a:lnTo>
                <a:lnTo>
                  <a:pt x="348" y="0"/>
                </a:lnTo>
                <a:close/>
              </a:path>
            </a:pathLst>
          </a:custGeom>
          <a:solidFill>
            <a:srgbClr val="DDDDDD"/>
          </a:solidFill>
          <a:ln w="9525">
            <a:solidFill>
              <a:srgbClr val="33CCFF"/>
            </a:solidFill>
            <a:round/>
            <a:headEnd/>
            <a:tailEnd/>
          </a:ln>
        </p:spPr>
        <p:txBody>
          <a:bodyPr wrap="none" anchor="ctr"/>
          <a:lstStyle/>
          <a:p>
            <a:endParaRPr lang="en-US" dirty="0"/>
          </a:p>
        </p:txBody>
      </p:sp>
      <p:sp>
        <p:nvSpPr>
          <p:cNvPr id="161797" name="Freeform 3"/>
          <p:cNvSpPr>
            <a:spLocks/>
          </p:cNvSpPr>
          <p:nvPr/>
        </p:nvSpPr>
        <p:spPr bwMode="auto">
          <a:xfrm>
            <a:off x="3919538" y="3338513"/>
            <a:ext cx="1131887" cy="957262"/>
          </a:xfrm>
          <a:custGeom>
            <a:avLst/>
            <a:gdLst>
              <a:gd name="T0" fmla="*/ 0 w 713"/>
              <a:gd name="T1" fmla="*/ 2147483647 h 603"/>
              <a:gd name="T2" fmla="*/ 2147483647 w 713"/>
              <a:gd name="T3" fmla="*/ 2147483647 h 603"/>
              <a:gd name="T4" fmla="*/ 2147483647 w 713"/>
              <a:gd name="T5" fmla="*/ 2147483647 h 603"/>
              <a:gd name="T6" fmla="*/ 2147483647 w 713"/>
              <a:gd name="T7" fmla="*/ 0 h 603"/>
              <a:gd name="T8" fmla="*/ 0 w 713"/>
              <a:gd name="T9" fmla="*/ 2147483647 h 603"/>
              <a:gd name="T10" fmla="*/ 0 60000 65536"/>
              <a:gd name="T11" fmla="*/ 0 60000 65536"/>
              <a:gd name="T12" fmla="*/ 0 60000 65536"/>
              <a:gd name="T13" fmla="*/ 0 60000 65536"/>
              <a:gd name="T14" fmla="*/ 0 60000 65536"/>
              <a:gd name="T15" fmla="*/ 0 w 713"/>
              <a:gd name="T16" fmla="*/ 0 h 603"/>
              <a:gd name="T17" fmla="*/ 713 w 713"/>
              <a:gd name="T18" fmla="*/ 603 h 603"/>
            </a:gdLst>
            <a:ahLst/>
            <a:cxnLst>
              <a:cxn ang="T10">
                <a:pos x="T0" y="T1"/>
              </a:cxn>
              <a:cxn ang="T11">
                <a:pos x="T2" y="T3"/>
              </a:cxn>
              <a:cxn ang="T12">
                <a:pos x="T4" y="T5"/>
              </a:cxn>
              <a:cxn ang="T13">
                <a:pos x="T6" y="T7"/>
              </a:cxn>
              <a:cxn ang="T14">
                <a:pos x="T8" y="T9"/>
              </a:cxn>
            </a:cxnLst>
            <a:rect l="T15" t="T16" r="T17" b="T18"/>
            <a:pathLst>
              <a:path w="713" h="603">
                <a:moveTo>
                  <a:pt x="0" y="247"/>
                </a:moveTo>
                <a:lnTo>
                  <a:pt x="365" y="603"/>
                </a:lnTo>
                <a:lnTo>
                  <a:pt x="713" y="265"/>
                </a:lnTo>
                <a:lnTo>
                  <a:pt x="347" y="0"/>
                </a:lnTo>
                <a:lnTo>
                  <a:pt x="0" y="247"/>
                </a:lnTo>
                <a:close/>
              </a:path>
            </a:pathLst>
          </a:custGeom>
          <a:solidFill>
            <a:srgbClr val="DDDDDD"/>
          </a:solidFill>
          <a:ln w="9525">
            <a:solidFill>
              <a:schemeClr val="tx1"/>
            </a:solidFill>
            <a:round/>
            <a:headEnd/>
            <a:tailEnd/>
          </a:ln>
        </p:spPr>
        <p:txBody>
          <a:bodyPr wrap="none" anchor="ctr"/>
          <a:lstStyle/>
          <a:p>
            <a:endParaRPr lang="en-US" dirty="0"/>
          </a:p>
        </p:txBody>
      </p:sp>
      <p:sp>
        <p:nvSpPr>
          <p:cNvPr id="161798" name="Freeform 4"/>
          <p:cNvSpPr>
            <a:spLocks/>
          </p:cNvSpPr>
          <p:nvPr/>
        </p:nvSpPr>
        <p:spPr bwMode="auto">
          <a:xfrm>
            <a:off x="3395663" y="2917825"/>
            <a:ext cx="1060450" cy="841375"/>
          </a:xfrm>
          <a:custGeom>
            <a:avLst/>
            <a:gdLst>
              <a:gd name="T0" fmla="*/ 2147483647 w 668"/>
              <a:gd name="T1" fmla="*/ 0 h 530"/>
              <a:gd name="T2" fmla="*/ 0 w 668"/>
              <a:gd name="T3" fmla="*/ 2147483647 h 530"/>
              <a:gd name="T4" fmla="*/ 2147483647 w 668"/>
              <a:gd name="T5" fmla="*/ 2147483647 h 530"/>
              <a:gd name="T6" fmla="*/ 2147483647 w 668"/>
              <a:gd name="T7" fmla="*/ 2147483647 h 530"/>
              <a:gd name="T8" fmla="*/ 2147483647 w 668"/>
              <a:gd name="T9" fmla="*/ 0 h 530"/>
              <a:gd name="T10" fmla="*/ 0 60000 65536"/>
              <a:gd name="T11" fmla="*/ 0 60000 65536"/>
              <a:gd name="T12" fmla="*/ 0 60000 65536"/>
              <a:gd name="T13" fmla="*/ 0 60000 65536"/>
              <a:gd name="T14" fmla="*/ 0 60000 65536"/>
              <a:gd name="T15" fmla="*/ 0 w 668"/>
              <a:gd name="T16" fmla="*/ 0 h 530"/>
              <a:gd name="T17" fmla="*/ 668 w 668"/>
              <a:gd name="T18" fmla="*/ 530 h 530"/>
            </a:gdLst>
            <a:ahLst/>
            <a:cxnLst>
              <a:cxn ang="T10">
                <a:pos x="T0" y="T1"/>
              </a:cxn>
              <a:cxn ang="T11">
                <a:pos x="T2" y="T3"/>
              </a:cxn>
              <a:cxn ang="T12">
                <a:pos x="T4" y="T5"/>
              </a:cxn>
              <a:cxn ang="T13">
                <a:pos x="T6" y="T7"/>
              </a:cxn>
              <a:cxn ang="T14">
                <a:pos x="T8" y="T9"/>
              </a:cxn>
            </a:cxnLst>
            <a:rect l="T15" t="T16" r="T17" b="T18"/>
            <a:pathLst>
              <a:path w="668" h="530">
                <a:moveTo>
                  <a:pt x="320" y="0"/>
                </a:moveTo>
                <a:lnTo>
                  <a:pt x="0" y="183"/>
                </a:lnTo>
                <a:lnTo>
                  <a:pt x="320" y="530"/>
                </a:lnTo>
                <a:lnTo>
                  <a:pt x="668" y="274"/>
                </a:lnTo>
                <a:lnTo>
                  <a:pt x="320" y="0"/>
                </a:lnTo>
                <a:close/>
              </a:path>
            </a:pathLst>
          </a:custGeom>
          <a:solidFill>
            <a:srgbClr val="DDDDDD"/>
          </a:solidFill>
          <a:ln w="9525">
            <a:solidFill>
              <a:schemeClr val="tx1"/>
            </a:solidFill>
            <a:round/>
            <a:headEnd/>
            <a:tailEnd/>
          </a:ln>
        </p:spPr>
        <p:txBody>
          <a:bodyPr wrap="none" anchor="ctr"/>
          <a:lstStyle/>
          <a:p>
            <a:endParaRPr lang="en-US" dirty="0"/>
          </a:p>
        </p:txBody>
      </p:sp>
      <p:sp>
        <p:nvSpPr>
          <p:cNvPr id="161799" name="Rectangle 5"/>
          <p:cNvSpPr>
            <a:spLocks noGrp="1" noChangeArrowheads="1"/>
          </p:cNvSpPr>
          <p:nvPr>
            <p:ph type="title" idx="4294967295"/>
          </p:nvPr>
        </p:nvSpPr>
        <p:spPr>
          <a:xfrm>
            <a:off x="655638" y="339725"/>
            <a:ext cx="7772400" cy="1143000"/>
          </a:xfrm>
        </p:spPr>
        <p:txBody>
          <a:bodyPr/>
          <a:lstStyle/>
          <a:p>
            <a:pPr eaLnBrk="1" hangingPunct="1"/>
            <a:r>
              <a:rPr lang="en-US" dirty="0">
                <a:latin typeface="Arial" charset="0"/>
                <a:cs typeface="Arial" charset="0"/>
              </a:rPr>
              <a:t>Challenge!</a:t>
            </a:r>
          </a:p>
        </p:txBody>
      </p:sp>
      <p:grpSp>
        <p:nvGrpSpPr>
          <p:cNvPr id="161800" name="Group 6"/>
          <p:cNvGrpSpPr>
            <a:grpSpLocks/>
          </p:cNvGrpSpPr>
          <p:nvPr/>
        </p:nvGrpSpPr>
        <p:grpSpPr bwMode="auto">
          <a:xfrm>
            <a:off x="2525713" y="4497388"/>
            <a:ext cx="1676400" cy="1752600"/>
            <a:chOff x="3312" y="2640"/>
            <a:chExt cx="1056" cy="1104"/>
          </a:xfrm>
          <a:effectLst>
            <a:glow rad="139700">
              <a:schemeClr val="accent3">
                <a:satMod val="175000"/>
                <a:alpha val="40000"/>
              </a:schemeClr>
            </a:glow>
          </a:effectLst>
        </p:grpSpPr>
        <p:sp>
          <p:nvSpPr>
            <p:cNvPr id="161827" name="Freeform 7"/>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p>
          </p:txBody>
        </p:sp>
        <p:grpSp>
          <p:nvGrpSpPr>
            <p:cNvPr id="161828" name="Group 8"/>
            <p:cNvGrpSpPr>
              <a:grpSpLocks/>
            </p:cNvGrpSpPr>
            <p:nvPr/>
          </p:nvGrpSpPr>
          <p:grpSpPr bwMode="auto">
            <a:xfrm>
              <a:off x="3312" y="2928"/>
              <a:ext cx="837" cy="816"/>
              <a:chOff x="3312" y="2928"/>
              <a:chExt cx="837" cy="816"/>
            </a:xfrm>
          </p:grpSpPr>
          <p:sp>
            <p:nvSpPr>
              <p:cNvPr id="161830" name="Freeform 9"/>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61831" name="Freeform 10"/>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61832" name="Freeform 11"/>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161833" name="Freeform 12"/>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161834" name="Freeform 13"/>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CCFF"/>
              </a:solidFill>
              <a:ln w="38100">
                <a:solidFill>
                  <a:schemeClr val="tx1"/>
                </a:solidFill>
                <a:round/>
                <a:headEnd/>
                <a:tailEnd/>
              </a:ln>
            </p:spPr>
            <p:txBody>
              <a:bodyPr wrap="none" anchor="ctr"/>
              <a:lstStyle/>
              <a:p>
                <a:endParaRPr lang="en-US" dirty="0"/>
              </a:p>
            </p:txBody>
          </p:sp>
          <p:sp>
            <p:nvSpPr>
              <p:cNvPr id="161835" name="Freeform 14"/>
              <p:cNvSpPr>
                <a:spLocks/>
              </p:cNvSpPr>
              <p:nvPr/>
            </p:nvSpPr>
            <p:spPr bwMode="auto">
              <a:xfrm flipH="1">
                <a:off x="3648" y="3408"/>
                <a:ext cx="240" cy="336"/>
              </a:xfrm>
              <a:custGeom>
                <a:avLst/>
                <a:gdLst>
                  <a:gd name="T0" fmla="*/ 3 w 336"/>
                  <a:gd name="T1" fmla="*/ 0 h 432"/>
                  <a:gd name="T2" fmla="*/ 4 w 336"/>
                  <a:gd name="T3" fmla="*/ 3 h 432"/>
                  <a:gd name="T4" fmla="*/ 1 w 336"/>
                  <a:gd name="T5" fmla="*/ 5 h 432"/>
                  <a:gd name="T6" fmla="*/ 1 w 336"/>
                  <a:gd name="T7" fmla="*/ 16 h 432"/>
                  <a:gd name="T8" fmla="*/ 0 w 336"/>
                  <a:gd name="T9" fmla="*/ 12 h 432"/>
                  <a:gd name="T10" fmla="*/ 0 w 336"/>
                  <a:gd name="T11" fmla="*/ 2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61836" name="Freeform 15"/>
              <p:cNvSpPr>
                <a:spLocks/>
              </p:cNvSpPr>
              <p:nvPr/>
            </p:nvSpPr>
            <p:spPr bwMode="auto">
              <a:xfrm flipH="1">
                <a:off x="3840" y="3264"/>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161829" name="Freeform 16"/>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p>
          </p:txBody>
        </p:sp>
      </p:grpSp>
      <p:grpSp>
        <p:nvGrpSpPr>
          <p:cNvPr id="161801" name="Group 17"/>
          <p:cNvGrpSpPr>
            <a:grpSpLocks/>
          </p:cNvGrpSpPr>
          <p:nvPr/>
        </p:nvGrpSpPr>
        <p:grpSpPr bwMode="auto">
          <a:xfrm>
            <a:off x="4757738" y="1919288"/>
            <a:ext cx="1851025" cy="1143000"/>
            <a:chOff x="3024" y="1680"/>
            <a:chExt cx="1166" cy="720"/>
          </a:xfrm>
          <a:effectLst>
            <a:glow rad="139700">
              <a:schemeClr val="accent3">
                <a:satMod val="175000"/>
                <a:alpha val="40000"/>
              </a:schemeClr>
            </a:glow>
          </a:effectLst>
        </p:grpSpPr>
        <p:sp>
          <p:nvSpPr>
            <p:cNvPr id="161818" name="Freeform 18"/>
            <p:cNvSpPr>
              <a:spLocks/>
            </p:cNvSpPr>
            <p:nvPr/>
          </p:nvSpPr>
          <p:spPr bwMode="auto">
            <a:xfrm rot="17195886" flipH="1">
              <a:off x="3072" y="1824"/>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p>
          </p:txBody>
        </p:sp>
        <p:sp>
          <p:nvSpPr>
            <p:cNvPr id="161819" name="Freeform 19"/>
            <p:cNvSpPr>
              <a:spLocks/>
            </p:cNvSpPr>
            <p:nvPr/>
          </p:nvSpPr>
          <p:spPr bwMode="auto">
            <a:xfrm flipH="1">
              <a:off x="3648" y="168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61820" name="Freeform 20"/>
            <p:cNvSpPr>
              <a:spLocks/>
            </p:cNvSpPr>
            <p:nvPr/>
          </p:nvSpPr>
          <p:spPr bwMode="auto">
            <a:xfrm flipH="1">
              <a:off x="3520"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p>
          </p:txBody>
        </p:sp>
        <p:sp>
          <p:nvSpPr>
            <p:cNvPr id="161821" name="Freeform 21"/>
            <p:cNvSpPr>
              <a:spLocks/>
            </p:cNvSpPr>
            <p:nvPr/>
          </p:nvSpPr>
          <p:spPr bwMode="auto">
            <a:xfrm flipH="1">
              <a:off x="3360"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161822" name="Freeform 22"/>
            <p:cNvSpPr>
              <a:spLocks/>
            </p:cNvSpPr>
            <p:nvPr/>
          </p:nvSpPr>
          <p:spPr bwMode="auto">
            <a:xfrm flipH="1">
              <a:off x="3648"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161823" name="Freeform 23"/>
            <p:cNvSpPr>
              <a:spLocks/>
            </p:cNvSpPr>
            <p:nvPr/>
          </p:nvSpPr>
          <p:spPr bwMode="auto">
            <a:xfrm flipH="1">
              <a:off x="3360"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161824" name="Freeform 24"/>
            <p:cNvSpPr>
              <a:spLocks/>
            </p:cNvSpPr>
            <p:nvPr/>
          </p:nvSpPr>
          <p:spPr bwMode="auto">
            <a:xfrm flipH="1">
              <a:off x="3984" y="1872"/>
              <a:ext cx="206" cy="288"/>
            </a:xfrm>
            <a:custGeom>
              <a:avLst/>
              <a:gdLst>
                <a:gd name="T0" fmla="*/ 1 w 336"/>
                <a:gd name="T1" fmla="*/ 0 h 432"/>
                <a:gd name="T2" fmla="*/ 1 w 336"/>
                <a:gd name="T3" fmla="*/ 1 h 432"/>
                <a:gd name="T4" fmla="*/ 1 w 336"/>
                <a:gd name="T5" fmla="*/ 1 h 432"/>
                <a:gd name="T6" fmla="*/ 1 w 336"/>
                <a:gd name="T7" fmla="*/ 2 h 432"/>
                <a:gd name="T8" fmla="*/ 0 w 336"/>
                <a:gd name="T9" fmla="*/ 2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61825" name="Freeform 25"/>
            <p:cNvSpPr>
              <a:spLocks/>
            </p:cNvSpPr>
            <p:nvPr/>
          </p:nvSpPr>
          <p:spPr bwMode="auto">
            <a:xfrm flipH="1">
              <a:off x="3840" y="2016"/>
              <a:ext cx="240" cy="288"/>
            </a:xfrm>
            <a:custGeom>
              <a:avLst/>
              <a:gdLst>
                <a:gd name="T0" fmla="*/ 3 w 336"/>
                <a:gd name="T1" fmla="*/ 0 h 432"/>
                <a:gd name="T2" fmla="*/ 4 w 336"/>
                <a:gd name="T3" fmla="*/ 1 h 432"/>
                <a:gd name="T4" fmla="*/ 1 w 336"/>
                <a:gd name="T5" fmla="*/ 1 h 432"/>
                <a:gd name="T6" fmla="*/ 1 w 336"/>
                <a:gd name="T7" fmla="*/ 2 h 432"/>
                <a:gd name="T8" fmla="*/ 0 w 336"/>
                <a:gd name="T9" fmla="*/ 2 h 432"/>
                <a:gd name="T10" fmla="*/ 0 w 336"/>
                <a:gd name="T11" fmla="*/ 1 h 432"/>
                <a:gd name="T12" fmla="*/ 3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p>
          </p:txBody>
        </p:sp>
        <p:sp>
          <p:nvSpPr>
            <p:cNvPr id="161826" name="Freeform 26"/>
            <p:cNvSpPr>
              <a:spLocks/>
            </p:cNvSpPr>
            <p:nvPr/>
          </p:nvSpPr>
          <p:spPr bwMode="auto">
            <a:xfrm rot="17466810" flipH="1">
              <a:off x="3360" y="201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p>
          </p:txBody>
        </p:sp>
      </p:grpSp>
      <p:sp>
        <p:nvSpPr>
          <p:cNvPr id="161802" name="Text Box 27"/>
          <p:cNvSpPr txBox="1">
            <a:spLocks noChangeArrowheads="1"/>
          </p:cNvSpPr>
          <p:nvPr/>
        </p:nvSpPr>
        <p:spPr bwMode="auto">
          <a:xfrm>
            <a:off x="5429250" y="3001963"/>
            <a:ext cx="1692275" cy="830997"/>
          </a:xfrm>
          <a:prstGeom prst="rect">
            <a:avLst/>
          </a:prstGeom>
          <a:noFill/>
          <a:ln w="9525">
            <a:noFill/>
            <a:miter lim="800000"/>
            <a:headEnd/>
            <a:tailEnd/>
          </a:ln>
        </p:spPr>
        <p:txBody>
          <a:bodyPr>
            <a:spAutoFit/>
          </a:bodyPr>
          <a:lstStyle/>
          <a:p>
            <a:pPr algn="ctr" eaLnBrk="0" hangingPunct="0">
              <a:spcBef>
                <a:spcPct val="50000"/>
              </a:spcBef>
            </a:pPr>
            <a:r>
              <a:rPr lang="en-US" sz="2400" b="1" dirty="0">
                <a:solidFill>
                  <a:srgbClr val="FFFF00"/>
                </a:solidFill>
                <a:latin typeface="Arial" pitchFamily="34" charset="0"/>
                <a:cs typeface="Courier New" pitchFamily="49" charset="0"/>
              </a:rPr>
              <a:t>Writes to 0 and 1</a:t>
            </a:r>
          </a:p>
        </p:txBody>
      </p:sp>
      <p:sp>
        <p:nvSpPr>
          <p:cNvPr id="161803" name="Text Box 28"/>
          <p:cNvSpPr txBox="1">
            <a:spLocks noChangeArrowheads="1"/>
          </p:cNvSpPr>
          <p:nvPr/>
        </p:nvSpPr>
        <p:spPr bwMode="auto">
          <a:xfrm>
            <a:off x="3875088" y="4897438"/>
            <a:ext cx="1692275" cy="830997"/>
          </a:xfrm>
          <a:prstGeom prst="rect">
            <a:avLst/>
          </a:prstGeom>
          <a:noFill/>
          <a:ln w="9525">
            <a:noFill/>
            <a:miter lim="800000"/>
            <a:headEnd/>
            <a:tailEnd/>
          </a:ln>
        </p:spPr>
        <p:txBody>
          <a:bodyPr>
            <a:spAutoFit/>
          </a:bodyPr>
          <a:lstStyle/>
          <a:p>
            <a:pPr algn="ctr" eaLnBrk="0" hangingPunct="0">
              <a:spcBef>
                <a:spcPct val="50000"/>
              </a:spcBef>
            </a:pPr>
            <a:r>
              <a:rPr lang="en-US" sz="2400" b="1" dirty="0">
                <a:solidFill>
                  <a:srgbClr val="FFFF00"/>
                </a:solidFill>
                <a:latin typeface="Arial" pitchFamily="34" charset="0"/>
                <a:cs typeface="Courier New" pitchFamily="49" charset="0"/>
              </a:rPr>
              <a:t>Writes to 1 and 2</a:t>
            </a:r>
          </a:p>
        </p:txBody>
      </p:sp>
      <p:sp>
        <p:nvSpPr>
          <p:cNvPr id="161804" name="Freeform 29"/>
          <p:cNvSpPr>
            <a:spLocks/>
          </p:cNvSpPr>
          <p:nvPr/>
        </p:nvSpPr>
        <p:spPr bwMode="auto">
          <a:xfrm>
            <a:off x="3352800" y="3200400"/>
            <a:ext cx="1741488" cy="1647825"/>
          </a:xfrm>
          <a:custGeom>
            <a:avLst/>
            <a:gdLst>
              <a:gd name="T0" fmla="*/ 0 w 1097"/>
              <a:gd name="T1" fmla="*/ 0 h 1038"/>
              <a:gd name="T2" fmla="*/ 2147483647 w 1097"/>
              <a:gd name="T3" fmla="*/ 2147483647 h 1038"/>
              <a:gd name="T4" fmla="*/ 0 60000 65536"/>
              <a:gd name="T5" fmla="*/ 0 60000 65536"/>
              <a:gd name="T6" fmla="*/ 0 w 1097"/>
              <a:gd name="T7" fmla="*/ 0 h 1038"/>
              <a:gd name="T8" fmla="*/ 1097 w 1097"/>
              <a:gd name="T9" fmla="*/ 1038 h 1038"/>
            </a:gdLst>
            <a:ahLst/>
            <a:cxnLst>
              <a:cxn ang="T4">
                <a:pos x="T0" y="T1"/>
              </a:cxn>
              <a:cxn ang="T5">
                <a:pos x="T2" y="T3"/>
              </a:cxn>
            </a:cxnLst>
            <a:rect l="T6" t="T7" r="T8" b="T9"/>
            <a:pathLst>
              <a:path w="1097" h="1038">
                <a:moveTo>
                  <a:pt x="0" y="0"/>
                </a:moveTo>
                <a:lnTo>
                  <a:pt x="1097" y="1038"/>
                </a:lnTo>
              </a:path>
            </a:pathLst>
          </a:custGeom>
          <a:noFill/>
          <a:ln w="38100">
            <a:solidFill>
              <a:srgbClr val="33CCFF"/>
            </a:solidFill>
            <a:round/>
            <a:headEnd/>
            <a:tailEnd/>
          </a:ln>
        </p:spPr>
        <p:txBody>
          <a:bodyPr wrap="none" anchor="ctr"/>
          <a:lstStyle/>
          <a:p>
            <a:endParaRPr lang="en-US" dirty="0"/>
          </a:p>
        </p:txBody>
      </p:sp>
      <p:sp>
        <p:nvSpPr>
          <p:cNvPr id="161806" name="Line 31"/>
          <p:cNvSpPr>
            <a:spLocks noChangeShapeType="1"/>
          </p:cNvSpPr>
          <p:nvPr/>
        </p:nvSpPr>
        <p:spPr bwMode="auto">
          <a:xfrm flipV="1">
            <a:off x="3381375" y="2903538"/>
            <a:ext cx="552450" cy="319087"/>
          </a:xfrm>
          <a:prstGeom prst="line">
            <a:avLst/>
          </a:prstGeom>
          <a:noFill/>
          <a:ln w="38100">
            <a:solidFill>
              <a:srgbClr val="33CCFF"/>
            </a:solidFill>
            <a:round/>
            <a:headEnd/>
            <a:tailEnd/>
          </a:ln>
        </p:spPr>
        <p:txBody>
          <a:bodyPr wrap="none" anchor="ctr"/>
          <a:lstStyle/>
          <a:p>
            <a:endParaRPr lang="en-US" dirty="0"/>
          </a:p>
        </p:txBody>
      </p:sp>
      <p:sp>
        <p:nvSpPr>
          <p:cNvPr id="161807" name="Freeform 32"/>
          <p:cNvSpPr>
            <a:spLocks/>
          </p:cNvSpPr>
          <p:nvPr/>
        </p:nvSpPr>
        <p:spPr bwMode="auto">
          <a:xfrm>
            <a:off x="5094288" y="4195763"/>
            <a:ext cx="522287" cy="652462"/>
          </a:xfrm>
          <a:custGeom>
            <a:avLst/>
            <a:gdLst>
              <a:gd name="T0" fmla="*/ 0 w 329"/>
              <a:gd name="T1" fmla="*/ 2147483647 h 411"/>
              <a:gd name="T2" fmla="*/ 2147483647 w 329"/>
              <a:gd name="T3" fmla="*/ 0 h 411"/>
              <a:gd name="T4" fmla="*/ 0 60000 65536"/>
              <a:gd name="T5" fmla="*/ 0 60000 65536"/>
              <a:gd name="T6" fmla="*/ 0 w 329"/>
              <a:gd name="T7" fmla="*/ 0 h 411"/>
              <a:gd name="T8" fmla="*/ 329 w 329"/>
              <a:gd name="T9" fmla="*/ 411 h 411"/>
            </a:gdLst>
            <a:ahLst/>
            <a:cxnLst>
              <a:cxn ang="T4">
                <a:pos x="T0" y="T1"/>
              </a:cxn>
              <a:cxn ang="T5">
                <a:pos x="T2" y="T3"/>
              </a:cxn>
            </a:cxnLst>
            <a:rect l="T6" t="T7" r="T8" b="T9"/>
            <a:pathLst>
              <a:path w="329" h="411">
                <a:moveTo>
                  <a:pt x="0" y="411"/>
                </a:moveTo>
                <a:lnTo>
                  <a:pt x="329" y="0"/>
                </a:lnTo>
              </a:path>
            </a:pathLst>
          </a:custGeom>
          <a:noFill/>
          <a:ln w="38100">
            <a:solidFill>
              <a:srgbClr val="33CCFF"/>
            </a:solidFill>
            <a:round/>
            <a:headEnd/>
            <a:tailEnd/>
          </a:ln>
        </p:spPr>
        <p:txBody>
          <a:bodyPr wrap="none" anchor="ctr"/>
          <a:lstStyle/>
          <a:p>
            <a:endParaRPr lang="en-US" dirty="0"/>
          </a:p>
        </p:txBody>
      </p:sp>
      <p:sp>
        <p:nvSpPr>
          <p:cNvPr id="161808" name="Line 33"/>
          <p:cNvSpPr>
            <a:spLocks noChangeShapeType="1"/>
          </p:cNvSpPr>
          <p:nvPr/>
        </p:nvSpPr>
        <p:spPr bwMode="auto">
          <a:xfrm flipV="1">
            <a:off x="4498975" y="3773488"/>
            <a:ext cx="566738" cy="508000"/>
          </a:xfrm>
          <a:prstGeom prst="line">
            <a:avLst/>
          </a:prstGeom>
          <a:noFill/>
          <a:ln w="38100">
            <a:solidFill>
              <a:srgbClr val="33CCFF"/>
            </a:solidFill>
            <a:round/>
            <a:headEnd/>
            <a:tailEnd/>
          </a:ln>
        </p:spPr>
        <p:txBody>
          <a:bodyPr wrap="none" anchor="ctr"/>
          <a:lstStyle/>
          <a:p>
            <a:endParaRPr lang="en-US" dirty="0"/>
          </a:p>
        </p:txBody>
      </p:sp>
      <p:sp>
        <p:nvSpPr>
          <p:cNvPr id="161809" name="Line 34"/>
          <p:cNvSpPr>
            <a:spLocks noChangeShapeType="1"/>
          </p:cNvSpPr>
          <p:nvPr/>
        </p:nvSpPr>
        <p:spPr bwMode="auto">
          <a:xfrm flipV="1">
            <a:off x="3903663" y="3352800"/>
            <a:ext cx="566737" cy="420688"/>
          </a:xfrm>
          <a:prstGeom prst="line">
            <a:avLst/>
          </a:prstGeom>
          <a:noFill/>
          <a:ln w="38100">
            <a:solidFill>
              <a:srgbClr val="33CCFF"/>
            </a:solidFill>
            <a:round/>
            <a:headEnd/>
            <a:tailEnd/>
          </a:ln>
        </p:spPr>
        <p:txBody>
          <a:bodyPr wrap="none" anchor="ctr"/>
          <a:lstStyle/>
          <a:p>
            <a:endParaRPr lang="en-US" dirty="0"/>
          </a:p>
        </p:txBody>
      </p:sp>
      <p:sp>
        <p:nvSpPr>
          <p:cNvPr id="161810" name="Line 35"/>
          <p:cNvSpPr>
            <a:spLocks noChangeShapeType="1"/>
          </p:cNvSpPr>
          <p:nvPr/>
        </p:nvSpPr>
        <p:spPr bwMode="auto">
          <a:xfrm flipH="1">
            <a:off x="3976688" y="2743200"/>
            <a:ext cx="638175" cy="493713"/>
          </a:xfrm>
          <a:prstGeom prst="line">
            <a:avLst/>
          </a:prstGeom>
          <a:noFill/>
          <a:ln w="38100">
            <a:solidFill>
              <a:srgbClr val="FF0000"/>
            </a:solidFill>
            <a:prstDash val="sysDot"/>
            <a:round/>
            <a:headEnd/>
            <a:tailEnd/>
          </a:ln>
        </p:spPr>
        <p:txBody>
          <a:bodyPr wrap="none" anchor="ctr"/>
          <a:lstStyle/>
          <a:p>
            <a:endParaRPr lang="en-US" dirty="0"/>
          </a:p>
        </p:txBody>
      </p:sp>
      <p:sp>
        <p:nvSpPr>
          <p:cNvPr id="161811" name="Line 36"/>
          <p:cNvSpPr>
            <a:spLocks noChangeShapeType="1"/>
          </p:cNvSpPr>
          <p:nvPr/>
        </p:nvSpPr>
        <p:spPr bwMode="auto">
          <a:xfrm flipH="1">
            <a:off x="4391025" y="3087688"/>
            <a:ext cx="638175" cy="493712"/>
          </a:xfrm>
          <a:prstGeom prst="line">
            <a:avLst/>
          </a:prstGeom>
          <a:noFill/>
          <a:ln w="38100">
            <a:solidFill>
              <a:srgbClr val="FF0000"/>
            </a:solidFill>
            <a:prstDash val="sysDot"/>
            <a:round/>
            <a:headEnd/>
            <a:tailEnd/>
          </a:ln>
        </p:spPr>
        <p:txBody>
          <a:bodyPr wrap="none" anchor="ctr"/>
          <a:lstStyle/>
          <a:p>
            <a:endParaRPr lang="en-US" dirty="0"/>
          </a:p>
        </p:txBody>
      </p:sp>
      <p:sp>
        <p:nvSpPr>
          <p:cNvPr id="161812" name="Line 37"/>
          <p:cNvSpPr>
            <a:spLocks noChangeShapeType="1"/>
          </p:cNvSpPr>
          <p:nvPr/>
        </p:nvSpPr>
        <p:spPr bwMode="auto">
          <a:xfrm flipH="1">
            <a:off x="3965575" y="3998913"/>
            <a:ext cx="682625" cy="406400"/>
          </a:xfrm>
          <a:prstGeom prst="line">
            <a:avLst/>
          </a:prstGeom>
          <a:noFill/>
          <a:ln w="38100">
            <a:solidFill>
              <a:srgbClr val="0066FF"/>
            </a:solidFill>
            <a:prstDash val="sysDot"/>
            <a:round/>
            <a:headEnd/>
            <a:tailEnd/>
          </a:ln>
        </p:spPr>
        <p:txBody>
          <a:bodyPr wrap="none" anchor="ctr"/>
          <a:lstStyle/>
          <a:p>
            <a:endParaRPr lang="en-US" dirty="0"/>
          </a:p>
        </p:txBody>
      </p:sp>
      <p:sp>
        <p:nvSpPr>
          <p:cNvPr id="161813" name="Line 38"/>
          <p:cNvSpPr>
            <a:spLocks noChangeShapeType="1"/>
          </p:cNvSpPr>
          <p:nvPr/>
        </p:nvSpPr>
        <p:spPr bwMode="auto">
          <a:xfrm flipH="1">
            <a:off x="4292600" y="4225925"/>
            <a:ext cx="682625" cy="406400"/>
          </a:xfrm>
          <a:prstGeom prst="line">
            <a:avLst/>
          </a:prstGeom>
          <a:noFill/>
          <a:ln w="38100">
            <a:solidFill>
              <a:srgbClr val="0066FF"/>
            </a:solidFill>
            <a:prstDash val="sysDot"/>
            <a:round/>
            <a:headEnd/>
            <a:tailEnd/>
          </a:ln>
        </p:spPr>
        <p:txBody>
          <a:bodyPr wrap="none" anchor="ctr"/>
          <a:lstStyle/>
          <a:p>
            <a:endParaRPr lang="en-US" dirty="0"/>
          </a:p>
        </p:txBody>
      </p:sp>
      <p:sp>
        <p:nvSpPr>
          <p:cNvPr id="161817" name="Rectangle 44"/>
          <p:cNvSpPr>
            <a:spLocks noChangeArrowheads="1"/>
          </p:cNvSpPr>
          <p:nvPr/>
        </p:nvSpPr>
        <p:spPr bwMode="auto">
          <a:xfrm>
            <a:off x="543091" y="1584325"/>
            <a:ext cx="3810803" cy="1077218"/>
          </a:xfrm>
          <a:prstGeom prst="rect">
            <a:avLst/>
          </a:prstGeom>
          <a:noFill/>
          <a:ln w="38100">
            <a:solidFill>
              <a:srgbClr val="33CCFF"/>
            </a:solidFill>
            <a:miter lim="800000"/>
            <a:headEnd/>
            <a:tailEnd/>
          </a:ln>
        </p:spPr>
        <p:txBody>
          <a:bodyPr wrap="square">
            <a:spAutoFit/>
          </a:bodyPr>
          <a:lstStyle/>
          <a:p>
            <a:pPr algn="ctr" eaLnBrk="0" hangingPunct="0"/>
            <a:r>
              <a:rPr lang="en-US" sz="3200" dirty="0">
                <a:solidFill>
                  <a:srgbClr val="FFFF00"/>
                </a:solidFill>
                <a:latin typeface="Arial" pitchFamily="34" charset="0"/>
                <a:cs typeface="Courier New" pitchFamily="49" charset="0"/>
              </a:rPr>
              <a:t>Write multiple slots,</a:t>
            </a:r>
          </a:p>
          <a:p>
            <a:pPr algn="ctr" eaLnBrk="0" hangingPunct="0"/>
            <a:r>
              <a:rPr lang="en-US" sz="3200" dirty="0">
                <a:solidFill>
                  <a:srgbClr val="FFFF00"/>
                </a:solidFill>
                <a:latin typeface="Arial" pitchFamily="34" charset="0"/>
                <a:cs typeface="Courier New" pitchFamily="49" charset="0"/>
              </a:rPr>
              <a:t>then snapshot</a:t>
            </a:r>
          </a:p>
        </p:txBody>
      </p:sp>
      <p:sp>
        <p:nvSpPr>
          <p:cNvPr id="45" name="Footer Placeholder 44"/>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9" name="Slide Number Placeholder 2"/>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A0DFFBC2-BB26-43FC-83B0-247C8719B1AB}" type="slidenum">
              <a:rPr lang="x-none" sz="1400">
                <a:solidFill>
                  <a:srgbClr val="FFFF00"/>
                </a:solidFill>
                <a:latin typeface="Arial" pitchFamily="34" charset="0"/>
                <a:cs typeface="Arial" charset="0"/>
              </a:rPr>
              <a:pPr algn="r" eaLnBrk="0" hangingPunct="0"/>
              <a:t>142</a:t>
            </a:fld>
            <a:endParaRPr lang="en-US" sz="1400" dirty="0">
              <a:solidFill>
                <a:srgbClr val="FFFF00"/>
              </a:solidFill>
              <a:latin typeface="Arial" pitchFamily="34" charset="0"/>
              <a:cs typeface="Arial" charset="0"/>
            </a:endParaRPr>
          </a:p>
        </p:txBody>
      </p:sp>
      <p:sp>
        <p:nvSpPr>
          <p:cNvPr id="162820" name="Rectangle 2"/>
          <p:cNvSpPr>
            <a:spLocks noChangeArrowheads="1"/>
          </p:cNvSpPr>
          <p:nvPr/>
        </p:nvSpPr>
        <p:spPr bwMode="auto">
          <a:xfrm>
            <a:off x="0" y="-6439"/>
            <a:ext cx="9144000" cy="1200329"/>
          </a:xfrm>
          <a:prstGeom prst="rect">
            <a:avLst/>
          </a:prstGeom>
          <a:noFill/>
          <a:ln w="9525" algn="ctr">
            <a:noFill/>
            <a:miter lim="800000"/>
            <a:headEnd/>
            <a:tailEnd/>
          </a:ln>
        </p:spPr>
        <p:txBody>
          <a:bodyPr anchor="ctr">
            <a:spAutoFit/>
          </a:bodyPr>
          <a:lstStyle/>
          <a:p>
            <a:pPr eaLnBrk="0" hangingPunct="0"/>
            <a:r>
              <a:rPr lang="en-US" sz="2400" dirty="0">
                <a:solidFill>
                  <a:srgbClr val="FFFF00"/>
                </a:solidFill>
                <a:latin typeface="Arial" pitchFamily="34" charset="0"/>
                <a:cs typeface="Courier New" pitchFamily="49" charset="0"/>
                <a:hlinkClick r:id="rId3">
                  <a:extLst>
                    <a:ext uri="{A12FA001-AC4F-418D-AE19-62706E023703}">
                      <ahyp:hlinkClr xmlns:ahyp="http://schemas.microsoft.com/office/drawing/2018/hyperlinkcolor" val="tx"/>
                    </a:ext>
                  </a:extLst>
                </a:hlinkClick>
              </a:rPr>
              <a:t>  </a:t>
            </a:r>
            <a:r>
              <a:rPr lang="en-US" dirty="0">
                <a:solidFill>
                  <a:srgbClr val="FFFF00"/>
                </a:solidFill>
                <a:latin typeface="Arial" pitchFamily="34" charset="0"/>
                <a:cs typeface="Courier New" pitchFamily="49" charset="0"/>
              </a:rPr>
              <a:t> </a:t>
            </a:r>
            <a:r>
              <a:rPr lang="en-US" sz="2400" dirty="0">
                <a:solidFill>
                  <a:srgbClr val="FFFF00"/>
                </a:solidFill>
                <a:latin typeface="Arial" pitchFamily="34" charset="0"/>
                <a:cs typeface="Courier New" pitchFamily="49" charset="0"/>
              </a:rPr>
              <a:t>        </a:t>
            </a:r>
            <a:br>
              <a:rPr lang="en-US" sz="2400" dirty="0">
                <a:solidFill>
                  <a:srgbClr val="FFFF00"/>
                </a:solidFill>
                <a:latin typeface="Arial" pitchFamily="34" charset="0"/>
                <a:cs typeface="Courier New" pitchFamily="49" charset="0"/>
              </a:rPr>
            </a:br>
            <a:r>
              <a:rPr lang="en-US" sz="2400" dirty="0">
                <a:solidFill>
                  <a:srgbClr val="FFFF00"/>
                </a:solidFill>
                <a:latin typeface="Arial" pitchFamily="34" charset="0"/>
                <a:cs typeface="Courier New" pitchFamily="49" charset="0"/>
              </a:rPr>
              <a:t>This work is licensed under a </a:t>
            </a:r>
            <a:r>
              <a:rPr lang="en-US" sz="2400" dirty="0">
                <a:solidFill>
                  <a:srgbClr val="009999"/>
                </a:solidFill>
                <a:latin typeface="Arial" pitchFamily="34" charset="0"/>
                <a:cs typeface="Courier New" pitchFamily="49" charset="0"/>
                <a:hlinkClick r:id="rId3">
                  <a:extLst>
                    <a:ext uri="{A12FA001-AC4F-418D-AE19-62706E023703}">
                      <ahyp:hlinkClr xmlns:ahyp="http://schemas.microsoft.com/office/drawing/2018/hyperlinkcolor" val="tx"/>
                    </a:ext>
                  </a:extLst>
                </a:hlinkClick>
              </a:rPr>
              <a:t>Creative Commons Attribution-ShareAlike</a:t>
            </a:r>
            <a:r>
              <a:rPr lang="en-US" sz="2400" dirty="0">
                <a:solidFill>
                  <a:srgbClr val="FFFF00"/>
                </a:solidFill>
                <a:latin typeface="Arial" pitchFamily="34" charset="0"/>
                <a:cs typeface="Courier New" pitchFamily="49" charset="0"/>
                <a:hlinkClick r:id="rId3">
                  <a:extLst>
                    <a:ext uri="{A12FA001-AC4F-418D-AE19-62706E023703}">
                      <ahyp:hlinkClr xmlns:ahyp="http://schemas.microsoft.com/office/drawing/2018/hyperlinkcolor" val="tx"/>
                    </a:ext>
                  </a:extLst>
                </a:hlinkClick>
              </a:rPr>
              <a:t> 2.5 License</a:t>
            </a:r>
            <a:r>
              <a:rPr lang="en-US" sz="2400" dirty="0">
                <a:solidFill>
                  <a:srgbClr val="FFFF00"/>
                </a:solidFill>
                <a:latin typeface="Arial" pitchFamily="34" charset="0"/>
                <a:cs typeface="Courier New" pitchFamily="49" charset="0"/>
              </a:rPr>
              <a:t>. </a:t>
            </a:r>
          </a:p>
        </p:txBody>
      </p:sp>
      <p:pic>
        <p:nvPicPr>
          <p:cNvPr id="162821" name="Picture 3" descr="Creative Commons License">
            <a:hlinkClick r:id="rId3"/>
          </p:cNvPr>
          <p:cNvPicPr>
            <a:picLocks noChangeAspect="1" noChangeArrowheads="1"/>
          </p:cNvPicPr>
          <p:nvPr/>
        </p:nvPicPr>
        <p:blipFill>
          <a:blip r:embed="rId4" cstate="print"/>
          <a:srcRect/>
          <a:stretch>
            <a:fillRect/>
          </a:stretch>
        </p:blipFill>
        <p:spPr bwMode="auto">
          <a:xfrm>
            <a:off x="182563" y="46038"/>
            <a:ext cx="838200" cy="295275"/>
          </a:xfrm>
          <a:prstGeom prst="rect">
            <a:avLst/>
          </a:prstGeom>
          <a:noFill/>
          <a:ln w="9525">
            <a:noFill/>
            <a:miter lim="800000"/>
            <a:headEnd/>
            <a:tailEnd/>
          </a:ln>
        </p:spPr>
      </p:pic>
      <p:sp>
        <p:nvSpPr>
          <p:cNvPr id="162822" name="Rectangle 4"/>
          <p:cNvSpPr>
            <a:spLocks noChangeArrowheads="1"/>
          </p:cNvSpPr>
          <p:nvPr/>
        </p:nvSpPr>
        <p:spPr bwMode="auto">
          <a:xfrm>
            <a:off x="685800" y="1343025"/>
            <a:ext cx="7772400" cy="4752975"/>
          </a:xfrm>
          <a:prstGeom prst="rect">
            <a:avLst/>
          </a:prstGeom>
          <a:noFill/>
          <a:ln w="9525">
            <a:noFill/>
            <a:miter lim="800000"/>
            <a:headEnd/>
            <a:tailEnd/>
          </a:ln>
        </p:spPr>
        <p:txBody>
          <a:bodyPr/>
          <a:lstStyle/>
          <a:p>
            <a:pPr marL="342900" indent="-342900" eaLnBrk="0" hangingPunct="0">
              <a:lnSpc>
                <a:spcPct val="80000"/>
              </a:lnSpc>
              <a:spcBef>
                <a:spcPct val="20000"/>
              </a:spcBef>
              <a:buFontTx/>
              <a:buChar char="•"/>
            </a:pPr>
            <a:r>
              <a:rPr lang="en-US" b="1" dirty="0">
                <a:solidFill>
                  <a:srgbClr val="FFFF00"/>
                </a:solidFill>
                <a:latin typeface="Lucida Sans" pitchFamily="34" charset="0"/>
                <a:cs typeface="Courier New" pitchFamily="49" charset="0"/>
              </a:rPr>
              <a:t>You are free:</a:t>
            </a:r>
          </a:p>
          <a:p>
            <a:pPr marL="742950" lvl="1" indent="-285750" eaLnBrk="0" hangingPunct="0">
              <a:lnSpc>
                <a:spcPct val="80000"/>
              </a:lnSpc>
              <a:spcBef>
                <a:spcPct val="20000"/>
              </a:spcBef>
              <a:buFontTx/>
              <a:buChar char="–"/>
            </a:pPr>
            <a:r>
              <a:rPr lang="en-US" sz="1600" b="1" dirty="0">
                <a:solidFill>
                  <a:srgbClr val="FFFF00"/>
                </a:solidFill>
                <a:latin typeface="Lucida Sans" pitchFamily="34" charset="0"/>
                <a:cs typeface="Courier New" pitchFamily="49" charset="0"/>
              </a:rPr>
              <a:t>to Share</a:t>
            </a:r>
            <a:r>
              <a:rPr lang="en-US" sz="1600" dirty="0">
                <a:solidFill>
                  <a:srgbClr val="FFFF00"/>
                </a:solidFill>
                <a:latin typeface="Lucida Sans" pitchFamily="34" charset="0"/>
                <a:cs typeface="Courier New" pitchFamily="49" charset="0"/>
              </a:rPr>
              <a:t> — to copy, distribute and transmit the work </a:t>
            </a:r>
          </a:p>
          <a:p>
            <a:pPr marL="742950" lvl="1" indent="-285750" eaLnBrk="0" hangingPunct="0">
              <a:lnSpc>
                <a:spcPct val="80000"/>
              </a:lnSpc>
              <a:spcBef>
                <a:spcPct val="20000"/>
              </a:spcBef>
              <a:buFontTx/>
              <a:buChar char="–"/>
            </a:pPr>
            <a:r>
              <a:rPr lang="en-US" sz="1600" b="1" dirty="0">
                <a:solidFill>
                  <a:srgbClr val="FFFF00"/>
                </a:solidFill>
                <a:latin typeface="Lucida Sans" pitchFamily="34" charset="0"/>
                <a:cs typeface="Courier New" pitchFamily="49" charset="0"/>
              </a:rPr>
              <a:t>to Remix</a:t>
            </a:r>
            <a:r>
              <a:rPr lang="en-US" sz="1600" dirty="0">
                <a:solidFill>
                  <a:srgbClr val="FFFF00"/>
                </a:solidFill>
                <a:latin typeface="Lucida Sans" pitchFamily="34" charset="0"/>
                <a:cs typeface="Courier New" pitchFamily="49" charset="0"/>
              </a:rPr>
              <a:t> — to adapt the work </a:t>
            </a:r>
          </a:p>
          <a:p>
            <a:pPr marL="342900" indent="-342900" eaLnBrk="0" hangingPunct="0">
              <a:lnSpc>
                <a:spcPct val="80000"/>
              </a:lnSpc>
              <a:spcBef>
                <a:spcPct val="20000"/>
              </a:spcBef>
              <a:buFontTx/>
              <a:buChar char="•"/>
            </a:pPr>
            <a:r>
              <a:rPr lang="en-US" b="1" dirty="0">
                <a:solidFill>
                  <a:srgbClr val="FFFF00"/>
                </a:solidFill>
                <a:latin typeface="Lucida Sans" pitchFamily="34" charset="0"/>
                <a:cs typeface="Courier New" pitchFamily="49" charset="0"/>
              </a:rPr>
              <a:t>Under the following conditions:</a:t>
            </a:r>
          </a:p>
          <a:p>
            <a:pPr marL="742950" lvl="1" indent="-285750" eaLnBrk="0" hangingPunct="0">
              <a:lnSpc>
                <a:spcPct val="80000"/>
              </a:lnSpc>
              <a:spcBef>
                <a:spcPct val="20000"/>
              </a:spcBef>
              <a:buFontTx/>
              <a:buChar char="–"/>
            </a:pPr>
            <a:r>
              <a:rPr lang="en-US" sz="1600" b="1" dirty="0">
                <a:solidFill>
                  <a:srgbClr val="FFFF00"/>
                </a:solidFill>
                <a:latin typeface="Lucida Sans" pitchFamily="34" charset="0"/>
                <a:cs typeface="Courier New" pitchFamily="49" charset="0"/>
              </a:rPr>
              <a:t>Attribution</a:t>
            </a:r>
            <a:r>
              <a:rPr lang="en-US" sz="1600" dirty="0">
                <a:solidFill>
                  <a:srgbClr val="FFFF00"/>
                </a:solidFill>
                <a:latin typeface="Lucida Sans" pitchFamily="34" charset="0"/>
                <a:cs typeface="Courier New" pitchFamily="49" charset="0"/>
              </a:rPr>
              <a:t>. You must attribute the work to “The Art of Multiprocessor Programming” (but not in any way that suggests that the authors endorse you or your use of the work). </a:t>
            </a:r>
          </a:p>
          <a:p>
            <a:pPr marL="742950" lvl="1" indent="-285750" eaLnBrk="0" hangingPunct="0">
              <a:lnSpc>
                <a:spcPct val="80000"/>
              </a:lnSpc>
              <a:spcBef>
                <a:spcPct val="20000"/>
              </a:spcBef>
              <a:buFontTx/>
              <a:buChar char="–"/>
            </a:pPr>
            <a:r>
              <a:rPr lang="en-US" sz="1600" b="1" dirty="0">
                <a:solidFill>
                  <a:srgbClr val="FFFF00"/>
                </a:solidFill>
                <a:latin typeface="Lucida Sans" pitchFamily="34" charset="0"/>
                <a:cs typeface="Courier New" pitchFamily="49" charset="0"/>
              </a:rPr>
              <a:t>Share Alike</a:t>
            </a:r>
            <a:r>
              <a:rPr lang="en-US" sz="1600" dirty="0">
                <a:solidFill>
                  <a:srgbClr val="FFFF00"/>
                </a:solidFill>
                <a:latin typeface="Lucida Sans" pitchFamily="34" charset="0"/>
                <a:cs typeface="Courier New" pitchFamily="49" charset="0"/>
              </a:rPr>
              <a:t>. If you alter, transform, or build upon this work, you may distribute the resulting work only under the same, similar or a compatible license. </a:t>
            </a:r>
          </a:p>
          <a:p>
            <a:pPr marL="342900" indent="-342900" eaLnBrk="0" hangingPunct="0">
              <a:lnSpc>
                <a:spcPct val="80000"/>
              </a:lnSpc>
              <a:spcBef>
                <a:spcPct val="20000"/>
              </a:spcBef>
              <a:buFontTx/>
              <a:buChar char="•"/>
            </a:pPr>
            <a:r>
              <a:rPr lang="en-US" dirty="0">
                <a:solidFill>
                  <a:srgbClr val="FFFF00"/>
                </a:solidFill>
                <a:latin typeface="Lucida Sans" pitchFamily="34" charset="0"/>
                <a:cs typeface="Courier New" pitchFamily="49" charset="0"/>
              </a:rPr>
              <a:t>For any reuse or distribution, you must make clear to others the license terms of this work. The best way to do this is with a link to</a:t>
            </a:r>
          </a:p>
          <a:p>
            <a:pPr marL="742950" lvl="1" indent="-285750" eaLnBrk="0" hangingPunct="0">
              <a:lnSpc>
                <a:spcPct val="80000"/>
              </a:lnSpc>
              <a:spcBef>
                <a:spcPct val="20000"/>
              </a:spcBef>
              <a:buFontTx/>
              <a:buChar char="–"/>
            </a:pPr>
            <a:r>
              <a:rPr lang="en-US" sz="1600" dirty="0">
                <a:solidFill>
                  <a:srgbClr val="FFFF00"/>
                </a:solidFill>
                <a:latin typeface="Lucida Sans" pitchFamily="34" charset="0"/>
                <a:cs typeface="Courier New" pitchFamily="49" charset="0"/>
              </a:rPr>
              <a:t>http://creativecommons.org/licenses/by-sa/3.0/. </a:t>
            </a:r>
          </a:p>
          <a:p>
            <a:pPr marL="342900" indent="-342900" eaLnBrk="0" hangingPunct="0">
              <a:lnSpc>
                <a:spcPct val="80000"/>
              </a:lnSpc>
              <a:spcBef>
                <a:spcPct val="20000"/>
              </a:spcBef>
              <a:buFontTx/>
              <a:buChar char="•"/>
            </a:pPr>
            <a:r>
              <a:rPr lang="en-US" dirty="0">
                <a:solidFill>
                  <a:srgbClr val="FFFF00"/>
                </a:solidFill>
                <a:latin typeface="Lucida Sans" pitchFamily="34" charset="0"/>
                <a:cs typeface="Courier New" pitchFamily="49" charset="0"/>
              </a:rPr>
              <a:t>Any of the above conditions can be waived if you get permission from the copyright holder. </a:t>
            </a:r>
          </a:p>
          <a:p>
            <a:pPr marL="342900" indent="-342900" eaLnBrk="0" hangingPunct="0">
              <a:lnSpc>
                <a:spcPct val="80000"/>
              </a:lnSpc>
              <a:spcBef>
                <a:spcPct val="20000"/>
              </a:spcBef>
              <a:buFontTx/>
              <a:buChar char="•"/>
            </a:pPr>
            <a:r>
              <a:rPr lang="en-US" dirty="0">
                <a:solidFill>
                  <a:srgbClr val="FFFF00"/>
                </a:solidFill>
                <a:latin typeface="Lucida Sans" pitchFamily="34" charset="0"/>
                <a:cs typeface="Courier New" pitchFamily="49" charset="0"/>
              </a:rPr>
              <a:t>Nothing in this license impairs or restricts the author's moral rights. </a:t>
            </a:r>
          </a:p>
          <a:p>
            <a:pPr marL="342900" indent="-342900" eaLnBrk="0" hangingPunct="0">
              <a:lnSpc>
                <a:spcPct val="80000"/>
              </a:lnSpc>
              <a:spcBef>
                <a:spcPct val="20000"/>
              </a:spcBef>
              <a:buFontTx/>
              <a:buChar char="•"/>
            </a:pPr>
            <a:endParaRPr lang="en-US" dirty="0">
              <a:solidFill>
                <a:srgbClr val="FFFF00"/>
              </a:solidFill>
              <a:latin typeface="Lucida Sans" pitchFamily="34" charset="0"/>
              <a:cs typeface="Courier New" pitchFamily="49" charset="0"/>
            </a:endParaRP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8FB7F59-B547-811B-ADC5-E2F40AEC2822}"/>
              </a:ext>
            </a:extLst>
          </p:cNvPr>
          <p:cNvSpPr>
            <a:spLocks noGrp="1"/>
          </p:cNvSpPr>
          <p:nvPr>
            <p:ph type="ftr" sz="quarter" idx="10"/>
          </p:nvPr>
        </p:nvSpPr>
        <p:spPr>
          <a:xfrm>
            <a:off x="3048000" y="6245225"/>
            <a:ext cx="2838760" cy="476250"/>
          </a:xfrm>
          <a:solidFill>
            <a:schemeClr val="tx1"/>
          </a:solidFill>
        </p:spPr>
        <p:txBody>
          <a:bodyPr/>
          <a:lstStyle/>
          <a:p>
            <a:pPr>
              <a:defRPr/>
            </a:pPr>
            <a:r>
              <a:rPr lang="en-US" dirty="0"/>
              <a:t>Art of Multiprocessor Programming</a:t>
            </a:r>
          </a:p>
        </p:txBody>
      </p:sp>
      <p:sp>
        <p:nvSpPr>
          <p:cNvPr id="5" name="TextBox 4">
            <a:extLst>
              <a:ext uri="{FF2B5EF4-FFF2-40B4-BE49-F238E27FC236}">
                <a16:creationId xmlns:a16="http://schemas.microsoft.com/office/drawing/2014/main" id="{6778362D-4DEC-4D6E-9630-606DD7E80EDF}"/>
              </a:ext>
            </a:extLst>
          </p:cNvPr>
          <p:cNvSpPr txBox="1"/>
          <p:nvPr/>
        </p:nvSpPr>
        <p:spPr bwMode="auto">
          <a:xfrm>
            <a:off x="777186" y="464298"/>
            <a:ext cx="2884123"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Snapshot means</a:t>
            </a:r>
          </a:p>
        </p:txBody>
      </p:sp>
      <p:sp>
        <p:nvSpPr>
          <p:cNvPr id="6" name="TextBox 5">
            <a:extLst>
              <a:ext uri="{FF2B5EF4-FFF2-40B4-BE49-F238E27FC236}">
                <a16:creationId xmlns:a16="http://schemas.microsoft.com/office/drawing/2014/main" id="{6536ECE2-2112-0627-EC71-56673E5888E2}"/>
              </a:ext>
            </a:extLst>
          </p:cNvPr>
          <p:cNvSpPr txBox="1"/>
          <p:nvPr/>
        </p:nvSpPr>
        <p:spPr bwMode="auto">
          <a:xfrm>
            <a:off x="777186" y="2227266"/>
            <a:ext cx="510957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Read multiple array elements</a:t>
            </a:r>
          </a:p>
        </p:txBody>
      </p:sp>
      <p:sp>
        <p:nvSpPr>
          <p:cNvPr id="7" name="TextBox 3">
            <a:extLst>
              <a:ext uri="{FF2B5EF4-FFF2-40B4-BE49-F238E27FC236}">
                <a16:creationId xmlns:a16="http://schemas.microsoft.com/office/drawing/2014/main" id="{9FABACD8-5515-CB45-C14B-69F4FCA587F3}"/>
              </a:ext>
            </a:extLst>
          </p:cNvPr>
          <p:cNvSpPr txBox="1"/>
          <p:nvPr/>
        </p:nvSpPr>
        <p:spPr bwMode="auto">
          <a:xfrm>
            <a:off x="777186" y="1345782"/>
            <a:ext cx="4697055"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Write any one array element</a:t>
            </a:r>
          </a:p>
        </p:txBody>
      </p:sp>
      <p:sp>
        <p:nvSpPr>
          <p:cNvPr id="8" name="TextBox 7">
            <a:extLst>
              <a:ext uri="{FF2B5EF4-FFF2-40B4-BE49-F238E27FC236}">
                <a16:creationId xmlns:a16="http://schemas.microsoft.com/office/drawing/2014/main" id="{A5E2EC21-6B90-5990-B963-288C862D6B11}"/>
              </a:ext>
            </a:extLst>
          </p:cNvPr>
          <p:cNvSpPr txBox="1"/>
          <p:nvPr/>
        </p:nvSpPr>
        <p:spPr bwMode="auto">
          <a:xfrm>
            <a:off x="1524000" y="3108750"/>
            <a:ext cx="626325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What about writing multiple elements?</a:t>
            </a:r>
          </a:p>
        </p:txBody>
      </p:sp>
      <p:sp>
        <p:nvSpPr>
          <p:cNvPr id="9" name="TextBox 8">
            <a:extLst>
              <a:ext uri="{FF2B5EF4-FFF2-40B4-BE49-F238E27FC236}">
                <a16:creationId xmlns:a16="http://schemas.microsoft.com/office/drawing/2014/main" id="{7659D912-40C0-10A0-F5A1-52EA32A3B3E8}"/>
              </a:ext>
            </a:extLst>
          </p:cNvPr>
          <p:cNvSpPr txBox="1"/>
          <p:nvPr/>
        </p:nvSpPr>
        <p:spPr bwMode="auto">
          <a:xfrm>
            <a:off x="1524000" y="3990235"/>
            <a:ext cx="4541628"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can be extended to MRMW</a:t>
            </a:r>
          </a:p>
        </p:txBody>
      </p:sp>
      <p:sp>
        <p:nvSpPr>
          <p:cNvPr id="10" name="TextBox 9">
            <a:extLst>
              <a:ext uri="{FF2B5EF4-FFF2-40B4-BE49-F238E27FC236}">
                <a16:creationId xmlns:a16="http://schemas.microsoft.com/office/drawing/2014/main" id="{B350252F-ADA1-BB83-4173-73B42E710A8A}"/>
              </a:ext>
            </a:extLst>
          </p:cNvPr>
          <p:cNvSpPr txBox="1"/>
          <p:nvPr/>
        </p:nvSpPr>
        <p:spPr bwMode="auto">
          <a:xfrm>
            <a:off x="1064924" y="4947082"/>
            <a:ext cx="3603787" cy="954107"/>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Multi-reader multi-writer</a:t>
            </a:r>
            <a:endParaRPr lang="en-US" sz="28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789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theme/theme1.xml><?xml version="1.0" encoding="utf-8"?>
<a:theme xmlns:a="http://schemas.openxmlformats.org/drawingml/2006/main" name="Default Design">
  <a:themeElements>
    <a:clrScheme name="Custom 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08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a:solidFill>
            <a:srgbClr val="FF0000"/>
          </a:solidFill>
          <a:round/>
          <a:headEnd/>
          <a:tailEnd/>
        </a:ln>
      </a:spPr>
      <a:bodyPr anchor="ctr">
        <a:noAutofit/>
      </a:bodyPr>
      <a:lstStyle>
        <a:defPPr eaLnBrk="0" hangingPunct="0">
          <a:lnSpc>
            <a:spcPct val="80000"/>
          </a:lnSpc>
          <a:spcBef>
            <a:spcPct val="20000"/>
          </a:spcBef>
          <a:defRPr sz="2400" b="1" dirty="0">
            <a:solidFill>
              <a:srgbClr val="009900"/>
            </a:solidFill>
            <a:latin typeface="Arial" pitchFamily="34" charset="0"/>
            <a:cs typeface="Courier New" pitchFamily="49" charset="0"/>
          </a:defRPr>
        </a:defPPr>
      </a:lstStyle>
    </a:spDef>
    <a:txDef>
      <a:spPr bwMode="auto">
        <a:solidFill>
          <a:schemeClr val="tx1"/>
        </a:solidFill>
        <a:ln w="76200">
          <a:solidFill>
            <a:srgbClr val="FF0000"/>
          </a:solidFill>
          <a:miter lim="800000"/>
          <a:headEnd/>
          <a:tailEnd/>
        </a:ln>
        <a:effectLst>
          <a:outerShdw blurRad="50800" dist="38100" dir="2700000" algn="tl" rotWithShape="0">
            <a:prstClr val="black">
              <a:alpha val="40000"/>
            </a:prstClr>
          </a:outerShdw>
        </a:effectLst>
      </a:spPr>
      <a:bodyPr wrap="square" rtlCol="0">
        <a:spAutoFit/>
      </a:bodyPr>
      <a:lstStyle>
        <a:defPPr algn="ctr">
          <a:defRPr sz="2800" dirty="0">
            <a:solidFill>
              <a:srgbClr val="FFFF00"/>
            </a:solidFill>
            <a:latin typeface="Arial" panose="020B0604020202020204" pitchFamily="34" charset="0"/>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3677</TotalTime>
  <Words>10215</Words>
  <Application>Microsoft Office PowerPoint</Application>
  <PresentationFormat>On-screen Show (4:3)</PresentationFormat>
  <Paragraphs>2213</Paragraphs>
  <Slides>143</Slides>
  <Notes>141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143</vt:i4>
      </vt:variant>
    </vt:vector>
  </HeadingPairs>
  <TitlesOfParts>
    <vt:vector size="152" baseType="lpstr">
      <vt:lpstr>Arial</vt:lpstr>
      <vt:lpstr>Comic Sans MS</vt:lpstr>
      <vt:lpstr>Consolas</vt:lpstr>
      <vt:lpstr>Courier New</vt:lpstr>
      <vt:lpstr>Lucida Sans</vt:lpstr>
      <vt:lpstr>Marlett</vt:lpstr>
      <vt:lpstr>Times New Roman</vt:lpstr>
      <vt:lpstr>Wingdings</vt:lpstr>
      <vt:lpstr>Default Design</vt:lpstr>
      <vt:lpstr>PowerPoint Presentation</vt:lpstr>
      <vt:lpstr>Last Lecture</vt:lpstr>
      <vt:lpstr>Fundamentals</vt:lpstr>
      <vt:lpstr>Alan Turing</vt:lpstr>
      <vt:lpstr>PowerPoint Presentation</vt:lpstr>
      <vt:lpstr>PowerPoint Presentation</vt:lpstr>
      <vt:lpstr>Foundations of Shared Memory </vt:lpstr>
      <vt:lpstr>Foundations of Shared Memory </vt:lpstr>
      <vt:lpstr>Register*</vt:lpstr>
      <vt:lpstr>Register</vt:lpstr>
      <vt:lpstr>Register</vt:lpstr>
      <vt:lpstr>Registers</vt:lpstr>
      <vt:lpstr>Single-Reader/Single-Writer Register</vt:lpstr>
      <vt:lpstr>Multi-Reader/Single-Writer Register</vt:lpstr>
      <vt:lpstr>Multi-Reader/Multi-Writer Register</vt:lpstr>
      <vt:lpstr>Jargon Watch</vt:lpstr>
      <vt:lpstr>Safe Register</vt:lpstr>
      <vt:lpstr>Safe Register</vt:lpstr>
      <vt:lpstr>Regular Register</vt:lpstr>
      <vt:lpstr>Regular or Not?</vt:lpstr>
      <vt:lpstr>Regular or Not?</vt:lpstr>
      <vt:lpstr>Regular or Not?</vt:lpstr>
      <vt:lpstr>Regular or Not?</vt:lpstr>
      <vt:lpstr>Regular ≠ Linearizable</vt:lpstr>
      <vt:lpstr>Atomic Register</vt:lpstr>
      <vt:lpstr>Atomic Register</vt:lpstr>
      <vt:lpstr>Register Space</vt:lpstr>
      <vt:lpstr>Weakest Register</vt:lpstr>
      <vt:lpstr>Weakest Register</vt:lpstr>
      <vt:lpstr>Results</vt:lpstr>
      <vt:lpstr>Locking within Registers</vt:lpstr>
      <vt:lpstr>Definition</vt:lpstr>
      <vt:lpstr>From Safe SRSW Boolean to Atomic Snapshots</vt:lpstr>
      <vt:lpstr>Road Map</vt:lpstr>
      <vt:lpstr>Road Map</vt:lpstr>
      <vt:lpstr>Register Names</vt:lpstr>
      <vt:lpstr>Register Names</vt:lpstr>
      <vt:lpstr>Safe Boolean MRSW from Safe Boolean SRSW</vt:lpstr>
      <vt:lpstr>Safe Boolean MRSW from Safe Boolean SRSW</vt:lpstr>
      <vt:lpstr>Safe Boolean MRSW from Safe Boolean SRSW</vt:lpstr>
      <vt:lpstr>Safe Boolean MRSW from Safe Boolean SRSW</vt:lpstr>
      <vt:lpstr>Safe Boolean MRSW from Safe Boolean SRSW</vt:lpstr>
      <vt:lpstr>Safe Boolean MRSW from Safe Boolean SRSW</vt:lpstr>
      <vt:lpstr>Safe Boolean MRSW from Safe Boolean SRSW</vt:lpstr>
      <vt:lpstr>Safe Boolean MRSW from Safe Boolean SRSW</vt:lpstr>
      <vt:lpstr>Safe Boolean MRSW from Safe Boolean SRSW</vt:lpstr>
      <vt:lpstr>Safe Boolean MRSW from Safe Boolean SRSW</vt:lpstr>
      <vt:lpstr>Safe Boolean MRSW from Safe Boolean SRSW</vt:lpstr>
      <vt:lpstr>Safe Multi-Valued MRSW from Safe Multi-Valued SRSW?</vt:lpstr>
      <vt:lpstr>Road Map</vt:lpstr>
      <vt:lpstr>Road Map</vt:lpstr>
      <vt:lpstr>Regular Boolean MRSW from Safe Boolean MRSW</vt:lpstr>
      <vt:lpstr>Regular Boolean MRSW from Safe Boolean MRSW</vt:lpstr>
      <vt:lpstr>Regular Boolean MRSW from Safe Boolean MRSW</vt:lpstr>
      <vt:lpstr>Regular Boolean MRSW from Safe Boolean MRSW</vt:lpstr>
      <vt:lpstr>Regular Boolean MRSW from Safe Boolean MRSW</vt:lpstr>
      <vt:lpstr>Regular Boolean MRSW from Safe Boolean MRSW</vt:lpstr>
      <vt:lpstr>Regular Boolean MRSW from Safe Boolean MRSW</vt:lpstr>
      <vt:lpstr>Regular Boolean MRSW from Safe Boolean MRSW</vt:lpstr>
      <vt:lpstr>Regular Multi-Valued MRSW from  Safe Multi-Valued MRSW?</vt:lpstr>
      <vt:lpstr>Road Map</vt:lpstr>
      <vt:lpstr>Road Map</vt:lpstr>
      <vt:lpstr>Representing m Values</vt:lpstr>
      <vt:lpstr>Writing m-Valued Register</vt:lpstr>
      <vt:lpstr>Writing m-Valued Register</vt:lpstr>
      <vt:lpstr>Writing m-Valued Register</vt:lpstr>
      <vt:lpstr>MRSW Regular m-valued from MRSW Regular Boolean</vt:lpstr>
      <vt:lpstr>MRSW Regular m-valued from MRSW Regular Boolean</vt:lpstr>
      <vt:lpstr>MRSW Regular m-valued from MRSW Regular Boolean</vt:lpstr>
      <vt:lpstr>MRSW Regular m-valued from MRSW Regular Boolean</vt:lpstr>
      <vt:lpstr>MRSW Regular m-valued from MRSW Regular Boolean</vt:lpstr>
      <vt:lpstr>Road Map</vt:lpstr>
      <vt:lpstr>Road Map</vt:lpstr>
      <vt:lpstr>Road Map (Slight Detour)</vt:lpstr>
      <vt:lpstr>SRSW Atomic From SRSW Regular </vt:lpstr>
      <vt:lpstr>SRSW Atomic From SRSW Regular </vt:lpstr>
      <vt:lpstr>SRSW Atomic From SRSW Regular </vt:lpstr>
      <vt:lpstr>SRSW Atomic From SRSW Regular </vt:lpstr>
      <vt:lpstr>Timestamped Values</vt:lpstr>
      <vt:lpstr>SRSW Atomic From SRSW Regular </vt:lpstr>
      <vt:lpstr>Atomic Single-Reader to Atomic Multi-Reader</vt:lpstr>
      <vt:lpstr>Another Scenario</vt:lpstr>
      <vt:lpstr>Another Scenario</vt:lpstr>
      <vt:lpstr>Multi-Reader Redux</vt:lpstr>
      <vt:lpstr>Multi-Reader Redux</vt:lpstr>
      <vt:lpstr>Multi-Reader Redux</vt:lpstr>
      <vt:lpstr>Can Yellow Miss Blue’s Update? … Only if Readers Overlap…</vt:lpstr>
      <vt:lpstr>Bad Case Only When Readers  Don’t Overlap </vt:lpstr>
      <vt:lpstr>Road Map</vt:lpstr>
      <vt:lpstr>Multi-Writer Atomic From Multi-Reader Atomic</vt:lpstr>
      <vt:lpstr>Atomic Execution  Means it is Linearizable</vt:lpstr>
      <vt:lpstr>Linearization Points</vt:lpstr>
      <vt:lpstr>Linearization Points</vt:lpstr>
      <vt:lpstr>Linearization Points</vt:lpstr>
      <vt:lpstr>Linearization Points</vt:lpstr>
      <vt:lpstr>Linearization Points</vt:lpstr>
      <vt:lpstr>Road Map</vt:lpstr>
      <vt:lpstr>Road Map</vt:lpstr>
      <vt:lpstr>Atomic Snapshot</vt:lpstr>
      <vt:lpstr>Atomic Snapshot</vt:lpstr>
      <vt:lpstr>Snapshot Interface</vt:lpstr>
      <vt:lpstr>Snapshot Interface</vt:lpstr>
      <vt:lpstr>Snapshot Interface</vt:lpstr>
      <vt:lpstr>Atomic Snapshot</vt:lpstr>
      <vt:lpstr>Clean Collects</vt:lpstr>
      <vt:lpstr>Simple Snapshot</vt:lpstr>
      <vt:lpstr>Claim: We Must Use Stamps</vt:lpstr>
      <vt:lpstr>Must Use Labels</vt:lpstr>
      <vt:lpstr>Simple Snapshot</vt:lpstr>
      <vt:lpstr>Simple Snapshot: Update</vt:lpstr>
      <vt:lpstr>Simple Snapshot: Update</vt:lpstr>
      <vt:lpstr>Simple Snapshot: Update</vt:lpstr>
      <vt:lpstr>Simple Snapshot: Collect</vt:lpstr>
      <vt:lpstr>Simple Snapshot</vt:lpstr>
      <vt:lpstr>Simple Snapshot: Scan</vt:lpstr>
      <vt:lpstr>Simple Snapshot: Scan</vt:lpstr>
      <vt:lpstr>Simple Snapshot</vt:lpstr>
      <vt:lpstr>Wait-Free Snapshot</vt:lpstr>
      <vt:lpstr>Wait-free Snapshot</vt:lpstr>
      <vt:lpstr>Wait-free Snapshot</vt:lpstr>
      <vt:lpstr>Wait-free Snapshot</vt:lpstr>
      <vt:lpstr>Wait-free Snapshot</vt:lpstr>
      <vt:lpstr>Wait-free Snapshot</vt:lpstr>
      <vt:lpstr>Once is not Enough</vt:lpstr>
      <vt:lpstr>Someone Must Move Twice</vt:lpstr>
      <vt:lpstr>Scan is Wait-free </vt:lpstr>
      <vt:lpstr>Wait-Free Snapshot Label</vt:lpstr>
      <vt:lpstr>Wait-Free Snapshot Label</vt:lpstr>
      <vt:lpstr>Wait-Free Snapshot Label</vt:lpstr>
      <vt:lpstr>Wait-Free Snapshot Label</vt:lpstr>
      <vt:lpstr>Wait-Free Snapshot Label</vt:lpstr>
      <vt:lpstr>Wait-free Scan</vt:lpstr>
      <vt:lpstr>Wait-free Scan</vt:lpstr>
      <vt:lpstr>Wait-free Scan</vt:lpstr>
      <vt:lpstr>Wait-free Scan</vt:lpstr>
      <vt:lpstr>Mismatch Detected</vt:lpstr>
      <vt:lpstr>Mismatch Detected</vt:lpstr>
      <vt:lpstr>Observations</vt:lpstr>
      <vt:lpstr>Summary</vt:lpstr>
      <vt:lpstr>Grand Challenge</vt:lpstr>
      <vt:lpstr>Challenge!</vt:lpstr>
      <vt:lpstr>PowerPoint Presentation</vt:lpstr>
      <vt:lpstr>PowerPoint Presentation</vt:lpstr>
    </vt:vector>
  </TitlesOfParts>
  <Company>Brown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Foundations of Shared Memory</dc:title>
  <dc:creator>mph</dc:creator>
  <cp:lastModifiedBy>Herlihy, Maurice</cp:lastModifiedBy>
  <cp:revision>149</cp:revision>
  <dcterms:created xsi:type="dcterms:W3CDTF">2009-02-10T18:28:59Z</dcterms:created>
  <dcterms:modified xsi:type="dcterms:W3CDTF">2024-09-19T17:00:14Z</dcterms:modified>
</cp:coreProperties>
</file>